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19"/>
  </p:notesMasterIdLst>
  <p:sldIdLst>
    <p:sldId id="256" r:id="rId3"/>
    <p:sldId id="340" r:id="rId4"/>
    <p:sldId id="339" r:id="rId5"/>
    <p:sldId id="341" r:id="rId6"/>
    <p:sldId id="342" r:id="rId7"/>
    <p:sldId id="345" r:id="rId8"/>
    <p:sldId id="344" r:id="rId9"/>
    <p:sldId id="346" r:id="rId10"/>
    <p:sldId id="343" r:id="rId11"/>
    <p:sldId id="347" r:id="rId12"/>
    <p:sldId id="348" r:id="rId13"/>
    <p:sldId id="349" r:id="rId14"/>
    <p:sldId id="350" r:id="rId15"/>
    <p:sldId id="351" r:id="rId16"/>
    <p:sldId id="352" r:id="rId17"/>
    <p:sldId id="33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C7776"/>
    <a:srgbClr val="FAB432"/>
    <a:srgbClr val="73263C"/>
    <a:srgbClr val="CF466E"/>
    <a:srgbClr val="C23F65"/>
    <a:srgbClr val="B6385C"/>
    <a:srgbClr val="702238"/>
    <a:srgbClr val="671C31"/>
    <a:srgbClr val="076E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29" autoAdjust="0"/>
    <p:restoredTop sz="95710" autoAdjust="0"/>
  </p:normalViewPr>
  <p:slideViewPr>
    <p:cSldViewPr snapToGrid="0" showGuides="1">
      <p:cViewPr varScale="1">
        <p:scale>
          <a:sx n="106" d="100"/>
          <a:sy n="106" d="100"/>
        </p:scale>
        <p:origin x="642" y="102"/>
      </p:cViewPr>
      <p:guideLst>
        <p:guide orient="horz" pos="2160"/>
        <p:guide pos="3840"/>
      </p:guideLst>
    </p:cSldViewPr>
  </p:slideViewPr>
  <p:outlineViewPr>
    <p:cViewPr>
      <p:scale>
        <a:sx n="33" d="100"/>
        <a:sy n="33" d="100"/>
      </p:scale>
      <p:origin x="0" y="-7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1" d="100"/>
          <a:sy n="121" d="100"/>
        </p:scale>
        <p:origin x="245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5D0E6C-5147-492D-9E60-E6299BE8651C}"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E9C75-C037-4BB4-AA1C-F81A8AF68C13}" type="slidenum">
              <a:rPr lang="en-US" smtClean="0"/>
              <a:t>‹#›</a:t>
            </a:fld>
            <a:endParaRPr lang="en-US"/>
          </a:p>
        </p:txBody>
      </p:sp>
    </p:spTree>
    <p:extLst>
      <p:ext uri="{BB962C8B-B14F-4D97-AF65-F5344CB8AC3E}">
        <p14:creationId xmlns:p14="http://schemas.microsoft.com/office/powerpoint/2010/main" val="1267498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1BBF77-3A95-4442-9A2B-24529228E5C7}"/>
              </a:ext>
            </a:extLst>
          </p:cNvPr>
          <p:cNvSpPr/>
          <p:nvPr userDrawn="1"/>
        </p:nvSpPr>
        <p:spPr>
          <a:xfrm>
            <a:off x="382386" y="501649"/>
            <a:ext cx="7198822" cy="5616517"/>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9BDB89-A471-4178-BB17-EF4636CE2590}"/>
              </a:ext>
            </a:extLst>
          </p:cNvPr>
          <p:cNvSpPr>
            <a:spLocks noGrp="1"/>
          </p:cNvSpPr>
          <p:nvPr>
            <p:ph type="ctrTitle"/>
          </p:nvPr>
        </p:nvSpPr>
        <p:spPr>
          <a:xfrm>
            <a:off x="509848" y="648393"/>
            <a:ext cx="6966065" cy="5386647"/>
          </a:xfrm>
        </p:spPr>
        <p:txBody>
          <a:bodyPr anchor="ct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165EDC00-EFCA-449D-8374-248FD9A96774}"/>
              </a:ext>
            </a:extLst>
          </p:cNvPr>
          <p:cNvSpPr>
            <a:spLocks noGrp="1"/>
          </p:cNvSpPr>
          <p:nvPr>
            <p:ph type="subTitle" idx="1"/>
          </p:nvPr>
        </p:nvSpPr>
        <p:spPr>
          <a:xfrm>
            <a:off x="7880466" y="1413164"/>
            <a:ext cx="4062152" cy="3402676"/>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DA6BC4D0-D59F-4165-B444-184447402125}"/>
              </a:ext>
            </a:extLst>
          </p:cNvPr>
          <p:cNvSpPr>
            <a:spLocks noGrp="1"/>
          </p:cNvSpPr>
          <p:nvPr>
            <p:ph type="ftr" sz="quarter" idx="11"/>
          </p:nvPr>
        </p:nvSpPr>
        <p:spPr>
          <a:xfrm>
            <a:off x="238299" y="6356350"/>
            <a:ext cx="8728362" cy="365125"/>
          </a:xfrm>
        </p:spPr>
        <p:txBody>
          <a:bodyPr/>
          <a:lstStyle/>
          <a:p>
            <a:endParaRPr lang="en-US" dirty="0"/>
          </a:p>
        </p:txBody>
      </p:sp>
      <p:sp>
        <p:nvSpPr>
          <p:cNvPr id="6" name="Slide Number Placeholder 5">
            <a:extLst>
              <a:ext uri="{FF2B5EF4-FFF2-40B4-BE49-F238E27FC236}">
                <a16:creationId xmlns:a16="http://schemas.microsoft.com/office/drawing/2014/main" id="{F31A1694-7F7F-427A-999D-310B3C8343A2}"/>
              </a:ext>
            </a:extLst>
          </p:cNvPr>
          <p:cNvSpPr>
            <a:spLocks noGrp="1"/>
          </p:cNvSpPr>
          <p:nvPr>
            <p:ph type="sldNum" sz="quarter" idx="12"/>
          </p:nvPr>
        </p:nvSpPr>
        <p:spPr/>
        <p:txBody>
          <a:bodyPr/>
          <a:lstStyle/>
          <a:p>
            <a:fld id="{61ED1F0D-C38E-42DC-9614-8A91EF0A056E}" type="slidenum">
              <a:rPr lang="en-US" smtClean="0"/>
              <a:t>‹#›</a:t>
            </a:fld>
            <a:endParaRPr lang="en-US"/>
          </a:p>
        </p:txBody>
      </p:sp>
    </p:spTree>
    <p:extLst>
      <p:ext uri="{BB962C8B-B14F-4D97-AF65-F5344CB8AC3E}">
        <p14:creationId xmlns:p14="http://schemas.microsoft.com/office/powerpoint/2010/main" val="1453248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9E78C2-E188-4607-B47F-1B2F9512F5FF}"/>
              </a:ext>
            </a:extLst>
          </p:cNvPr>
          <p:cNvSpPr/>
          <p:nvPr userDrawn="1"/>
        </p:nvSpPr>
        <p:spPr>
          <a:xfrm>
            <a:off x="249383" y="109248"/>
            <a:ext cx="11649490" cy="803564"/>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82BFEE-2FA0-4ED3-BD87-0AF8FD23574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34A7592-2DEE-49EB-BFE6-98857DC8AB23}"/>
              </a:ext>
            </a:extLst>
          </p:cNvPr>
          <p:cNvSpPr>
            <a:spLocks noGrp="1"/>
          </p:cNvSpPr>
          <p:nvPr>
            <p:ph idx="1"/>
          </p:nvPr>
        </p:nvSpPr>
        <p:spPr/>
        <p:txBody>
          <a:bodyPr/>
          <a:lstStyle>
            <a:lvl1pPr>
              <a:defRPr>
                <a:solidFill>
                  <a:srgbClr val="5E162A"/>
                </a:solidFill>
              </a:defRPr>
            </a:lvl1pPr>
            <a:lvl2pPr>
              <a:defRPr>
                <a:solidFill>
                  <a:srgbClr val="5E162A"/>
                </a:solidFill>
              </a:defRPr>
            </a:lvl2pPr>
            <a:lvl3pPr>
              <a:defRPr>
                <a:solidFill>
                  <a:srgbClr val="5E162A"/>
                </a:solidFill>
              </a:defRPr>
            </a:lvl3pPr>
            <a:lvl4pPr>
              <a:defRPr>
                <a:solidFill>
                  <a:srgbClr val="5E162A"/>
                </a:solidFill>
              </a:defRPr>
            </a:lvl4pPr>
            <a:lvl5pPr>
              <a:defRPr>
                <a:solidFill>
                  <a:srgbClr val="5E162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61C60E3-FE40-452B-B96C-9011CB25632A}"/>
              </a:ext>
            </a:extLst>
          </p:cNvPr>
          <p:cNvSpPr>
            <a:spLocks noGrp="1"/>
          </p:cNvSpPr>
          <p:nvPr>
            <p:ph type="ftr" sz="quarter" idx="11"/>
          </p:nvPr>
        </p:nvSpPr>
        <p:spPr>
          <a:xfrm>
            <a:off x="243843" y="6356349"/>
            <a:ext cx="8722818" cy="365760"/>
          </a:xfrm>
        </p:spPr>
        <p:txBody>
          <a:bodyPr/>
          <a:lstStyle>
            <a:lvl1pPr>
              <a:defRPr>
                <a:solidFill>
                  <a:srgbClr val="5E162A"/>
                </a:solidFill>
              </a:defRPr>
            </a:lvl1pPr>
          </a:lstStyle>
          <a:p>
            <a:endParaRPr lang="en-US" dirty="0"/>
          </a:p>
        </p:txBody>
      </p:sp>
      <p:sp>
        <p:nvSpPr>
          <p:cNvPr id="6" name="Slide Number Placeholder 5">
            <a:extLst>
              <a:ext uri="{FF2B5EF4-FFF2-40B4-BE49-F238E27FC236}">
                <a16:creationId xmlns:a16="http://schemas.microsoft.com/office/drawing/2014/main" id="{2BFF359A-4AD2-44E0-B01C-D1BFA93A1EF0}"/>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a:p>
        </p:txBody>
      </p:sp>
    </p:spTree>
    <p:extLst>
      <p:ext uri="{BB962C8B-B14F-4D97-AF65-F5344CB8AC3E}">
        <p14:creationId xmlns:p14="http://schemas.microsoft.com/office/powerpoint/2010/main" val="2866437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68655D-B4D6-40E1-9941-9C12C659BAB0}"/>
              </a:ext>
            </a:extLst>
          </p:cNvPr>
          <p:cNvSpPr/>
          <p:nvPr userDrawn="1"/>
        </p:nvSpPr>
        <p:spPr>
          <a:xfrm>
            <a:off x="249383" y="109248"/>
            <a:ext cx="11649490" cy="803564"/>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CA3AB2-1836-41AA-B62F-0AEFBBDC01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BFF7C8-2CA2-4B7D-89F8-2D478CDCBBEA}"/>
              </a:ext>
            </a:extLst>
          </p:cNvPr>
          <p:cNvSpPr>
            <a:spLocks noGrp="1"/>
          </p:cNvSpPr>
          <p:nvPr>
            <p:ph sz="half" idx="1"/>
          </p:nvPr>
        </p:nvSpPr>
        <p:spPr>
          <a:xfrm>
            <a:off x="188131" y="1033420"/>
            <a:ext cx="5852157" cy="5226853"/>
          </a:xfrm>
        </p:spPr>
        <p:txBody>
          <a:bodyPr/>
          <a:lstStyle>
            <a:lvl1pPr>
              <a:defRPr>
                <a:solidFill>
                  <a:srgbClr val="5E162A"/>
                </a:solidFill>
              </a:defRPr>
            </a:lvl1pPr>
            <a:lvl2pPr>
              <a:defRPr>
                <a:solidFill>
                  <a:srgbClr val="5E162A"/>
                </a:solidFill>
              </a:defRPr>
            </a:lvl2pPr>
            <a:lvl3pPr>
              <a:defRPr>
                <a:solidFill>
                  <a:srgbClr val="5E162A"/>
                </a:solidFill>
              </a:defRPr>
            </a:lvl3pPr>
            <a:lvl4pPr>
              <a:defRPr>
                <a:solidFill>
                  <a:srgbClr val="5E162A"/>
                </a:solidFill>
              </a:defRPr>
            </a:lvl4pPr>
            <a:lvl5pPr>
              <a:defRPr>
                <a:solidFill>
                  <a:srgbClr val="5E162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EB993543-0AA1-4595-894E-40E76104D111}"/>
              </a:ext>
            </a:extLst>
          </p:cNvPr>
          <p:cNvSpPr>
            <a:spLocks noGrp="1"/>
          </p:cNvSpPr>
          <p:nvPr>
            <p:ph type="ftr" sz="quarter" idx="11"/>
          </p:nvPr>
        </p:nvSpPr>
        <p:spPr>
          <a:xfrm>
            <a:off x="243843" y="6356349"/>
            <a:ext cx="8722818" cy="365760"/>
          </a:xfrm>
        </p:spPr>
        <p:txBody>
          <a:bodyPr/>
          <a:lstStyle>
            <a:lvl1pPr>
              <a:defRPr>
                <a:solidFill>
                  <a:srgbClr val="5E162A"/>
                </a:solidFill>
              </a:defRPr>
            </a:lvl1pPr>
          </a:lstStyle>
          <a:p>
            <a:endParaRPr lang="en-US" dirty="0"/>
          </a:p>
        </p:txBody>
      </p:sp>
      <p:sp>
        <p:nvSpPr>
          <p:cNvPr id="7" name="Slide Number Placeholder 6">
            <a:extLst>
              <a:ext uri="{FF2B5EF4-FFF2-40B4-BE49-F238E27FC236}">
                <a16:creationId xmlns:a16="http://schemas.microsoft.com/office/drawing/2014/main" id="{FA3CE3A4-AA57-4509-872D-63362638A358}"/>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dirty="0"/>
          </a:p>
        </p:txBody>
      </p:sp>
      <p:sp>
        <p:nvSpPr>
          <p:cNvPr id="9" name="Content Placeholder 2">
            <a:extLst>
              <a:ext uri="{FF2B5EF4-FFF2-40B4-BE49-F238E27FC236}">
                <a16:creationId xmlns:a16="http://schemas.microsoft.com/office/drawing/2014/main" id="{0A9248C3-EF4E-4C33-B58F-1C3F67659DEC}"/>
              </a:ext>
            </a:extLst>
          </p:cNvPr>
          <p:cNvSpPr>
            <a:spLocks noGrp="1"/>
          </p:cNvSpPr>
          <p:nvPr>
            <p:ph sz="half" idx="13"/>
          </p:nvPr>
        </p:nvSpPr>
        <p:spPr>
          <a:xfrm>
            <a:off x="6151714" y="1033420"/>
            <a:ext cx="5852157" cy="5226853"/>
          </a:xfrm>
        </p:spPr>
        <p:txBody>
          <a:bodyPr/>
          <a:lstStyle>
            <a:lvl1pPr>
              <a:defRPr>
                <a:solidFill>
                  <a:srgbClr val="5E162A"/>
                </a:solidFill>
              </a:defRPr>
            </a:lvl1pPr>
            <a:lvl2pPr>
              <a:defRPr>
                <a:solidFill>
                  <a:srgbClr val="5E162A"/>
                </a:solidFill>
              </a:defRPr>
            </a:lvl2pPr>
            <a:lvl3pPr>
              <a:defRPr>
                <a:solidFill>
                  <a:srgbClr val="5E162A"/>
                </a:solidFill>
              </a:defRPr>
            </a:lvl3pPr>
            <a:lvl4pPr>
              <a:defRPr>
                <a:solidFill>
                  <a:srgbClr val="5E162A"/>
                </a:solidFill>
              </a:defRPr>
            </a:lvl4pPr>
            <a:lvl5pPr>
              <a:defRPr>
                <a:solidFill>
                  <a:srgbClr val="5E162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9C9F7216-3633-4E7B-8249-99B6CED38160}"/>
              </a:ext>
            </a:extLst>
          </p:cNvPr>
          <p:cNvPicPr>
            <a:picLocks noChangeAspect="1"/>
          </p:cNvPicPr>
          <p:nvPr userDrawn="1"/>
        </p:nvPicPr>
        <p:blipFill>
          <a:blip r:embed="rId2"/>
          <a:stretch>
            <a:fillRect/>
          </a:stretch>
        </p:blipFill>
        <p:spPr>
          <a:xfrm>
            <a:off x="10297668" y="-1003242"/>
            <a:ext cx="3067050" cy="2114550"/>
          </a:xfrm>
          <a:prstGeom prst="rect">
            <a:avLst/>
          </a:prstGeom>
        </p:spPr>
      </p:pic>
    </p:spTree>
    <p:extLst>
      <p:ext uri="{BB962C8B-B14F-4D97-AF65-F5344CB8AC3E}">
        <p14:creationId xmlns:p14="http://schemas.microsoft.com/office/powerpoint/2010/main" val="1422876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14999AA-638C-441D-BFFC-C89C640BA7B2}"/>
              </a:ext>
            </a:extLst>
          </p:cNvPr>
          <p:cNvSpPr/>
          <p:nvPr userDrawn="1"/>
        </p:nvSpPr>
        <p:spPr>
          <a:xfrm>
            <a:off x="249383" y="109248"/>
            <a:ext cx="11649490" cy="803564"/>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E467B1-C4F9-4458-B5A6-226106D1F449}"/>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AEE3644-C7F9-4370-BDED-F550103AB39F}"/>
              </a:ext>
            </a:extLst>
          </p:cNvPr>
          <p:cNvSpPr>
            <a:spLocks noGrp="1"/>
          </p:cNvSpPr>
          <p:nvPr>
            <p:ph type="ftr" sz="quarter" idx="11"/>
          </p:nvPr>
        </p:nvSpPr>
        <p:spPr>
          <a:xfrm>
            <a:off x="243843" y="6356351"/>
            <a:ext cx="8722818" cy="365760"/>
          </a:xfrm>
        </p:spPr>
        <p:txBody>
          <a:bodyPr/>
          <a:lstStyle>
            <a:lvl1pPr>
              <a:defRPr>
                <a:solidFill>
                  <a:srgbClr val="5E162A"/>
                </a:solidFill>
              </a:defRPr>
            </a:lvl1pPr>
          </a:lstStyle>
          <a:p>
            <a:endParaRPr lang="en-US" dirty="0"/>
          </a:p>
        </p:txBody>
      </p:sp>
      <p:sp>
        <p:nvSpPr>
          <p:cNvPr id="5" name="Slide Number Placeholder 4">
            <a:extLst>
              <a:ext uri="{FF2B5EF4-FFF2-40B4-BE49-F238E27FC236}">
                <a16:creationId xmlns:a16="http://schemas.microsoft.com/office/drawing/2014/main" id="{8CD548BB-9753-4E72-AD12-17A23CA27C02}"/>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a:p>
        </p:txBody>
      </p:sp>
    </p:spTree>
    <p:extLst>
      <p:ext uri="{BB962C8B-B14F-4D97-AF65-F5344CB8AC3E}">
        <p14:creationId xmlns:p14="http://schemas.microsoft.com/office/powerpoint/2010/main" val="1644171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A4BF7E3-DCD5-4821-9891-63D781205198}"/>
              </a:ext>
            </a:extLst>
          </p:cNvPr>
          <p:cNvSpPr>
            <a:spLocks noGrp="1"/>
          </p:cNvSpPr>
          <p:nvPr>
            <p:ph type="ftr" sz="quarter" idx="11"/>
          </p:nvPr>
        </p:nvSpPr>
        <p:spPr>
          <a:xfrm>
            <a:off x="243843" y="6356351"/>
            <a:ext cx="8722818" cy="365760"/>
          </a:xfrm>
        </p:spPr>
        <p:txBody>
          <a:bodyPr/>
          <a:lstStyle/>
          <a:p>
            <a:endParaRPr lang="en-US" dirty="0"/>
          </a:p>
        </p:txBody>
      </p:sp>
      <p:sp>
        <p:nvSpPr>
          <p:cNvPr id="4" name="Slide Number Placeholder 3">
            <a:extLst>
              <a:ext uri="{FF2B5EF4-FFF2-40B4-BE49-F238E27FC236}">
                <a16:creationId xmlns:a16="http://schemas.microsoft.com/office/drawing/2014/main" id="{233FC092-3150-4A16-BE6F-88FBA94F7EDA}"/>
              </a:ext>
            </a:extLst>
          </p:cNvPr>
          <p:cNvSpPr>
            <a:spLocks noGrp="1"/>
          </p:cNvSpPr>
          <p:nvPr>
            <p:ph type="sldNum" sz="quarter" idx="12"/>
          </p:nvPr>
        </p:nvSpPr>
        <p:spPr/>
        <p:txBody>
          <a:bodyPr/>
          <a:lstStyle/>
          <a:p>
            <a:fld id="{61ED1F0D-C38E-42DC-9614-8A91EF0A056E}" type="slidenum">
              <a:rPr lang="en-US" smtClean="0"/>
              <a:t>‹#›</a:t>
            </a:fld>
            <a:endParaRPr lang="en-US"/>
          </a:p>
        </p:txBody>
      </p:sp>
    </p:spTree>
    <p:extLst>
      <p:ext uri="{BB962C8B-B14F-4D97-AF65-F5344CB8AC3E}">
        <p14:creationId xmlns:p14="http://schemas.microsoft.com/office/powerpoint/2010/main" val="159053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A4BF7E3-DCD5-4821-9891-63D781205198}"/>
              </a:ext>
            </a:extLst>
          </p:cNvPr>
          <p:cNvSpPr>
            <a:spLocks noGrp="1"/>
          </p:cNvSpPr>
          <p:nvPr>
            <p:ph type="ftr" sz="quarter" idx="11"/>
          </p:nvPr>
        </p:nvSpPr>
        <p:spPr>
          <a:xfrm>
            <a:off x="243843" y="6356351"/>
            <a:ext cx="8722818" cy="365760"/>
          </a:xfrm>
        </p:spPr>
        <p:txBody>
          <a:bodyPr/>
          <a:lstStyle>
            <a:lvl1pPr>
              <a:defRPr>
                <a:solidFill>
                  <a:srgbClr val="5E162A"/>
                </a:solidFill>
              </a:defRPr>
            </a:lvl1pPr>
          </a:lstStyle>
          <a:p>
            <a:endParaRPr lang="en-US" dirty="0"/>
          </a:p>
        </p:txBody>
      </p:sp>
      <p:sp>
        <p:nvSpPr>
          <p:cNvPr id="4" name="Slide Number Placeholder 3">
            <a:extLst>
              <a:ext uri="{FF2B5EF4-FFF2-40B4-BE49-F238E27FC236}">
                <a16:creationId xmlns:a16="http://schemas.microsoft.com/office/drawing/2014/main" id="{233FC092-3150-4A16-BE6F-88FBA94F7EDA}"/>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a:p>
        </p:txBody>
      </p:sp>
    </p:spTree>
    <p:extLst>
      <p:ext uri="{BB962C8B-B14F-4D97-AF65-F5344CB8AC3E}">
        <p14:creationId xmlns:p14="http://schemas.microsoft.com/office/powerpoint/2010/main" val="2631876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oice A Correct">
    <p:bg>
      <p:bgRef idx="1001">
        <a:schemeClr val="bg1"/>
      </p:bgRef>
    </p:bg>
    <p:spTree>
      <p:nvGrpSpPr>
        <p:cNvPr id="1" name=""/>
        <p:cNvGrpSpPr/>
        <p:nvPr/>
      </p:nvGrpSpPr>
      <p:grpSpPr>
        <a:xfrm>
          <a:off x="0" y="0"/>
          <a:ext cx="0" cy="0"/>
          <a:chOff x="0" y="0"/>
          <a:chExt cx="0" cy="0"/>
        </a:xfrm>
      </p:grpSpPr>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5292007"/>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4364019"/>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4364019"/>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a:t>
            </a:r>
          </a:p>
        </p:txBody>
      </p:sp>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2614564"/>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Correct Explanation </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3516250"/>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3507249"/>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2605563"/>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37" name="Title 36">
            <a:extLst>
              <a:ext uri="{FF2B5EF4-FFF2-40B4-BE49-F238E27FC236}">
                <a16:creationId xmlns:a16="http://schemas.microsoft.com/office/drawing/2014/main" id="{CFBE335B-B4A1-ABC5-219F-1FC5B02630FF}"/>
              </a:ext>
            </a:extLst>
          </p:cNvPr>
          <p:cNvSpPr>
            <a:spLocks noGrp="1"/>
          </p:cNvSpPr>
          <p:nvPr>
            <p:ph type="title" hasCustomPrompt="1"/>
          </p:nvPr>
        </p:nvSpPr>
        <p:spPr>
          <a:xfrm>
            <a:off x="448593" y="1336796"/>
            <a:ext cx="628834" cy="611414"/>
          </a:xfrm>
        </p:spPr>
        <p:txBody>
          <a:bodyPr/>
          <a:lstStyle>
            <a:lvl1pPr>
              <a:defRPr/>
            </a:lvl1pPr>
          </a:lstStyle>
          <a:p>
            <a:r>
              <a:rPr lang="en-US" dirty="0"/>
              <a:t>#</a:t>
            </a:r>
          </a:p>
        </p:txBody>
      </p:sp>
    </p:spTree>
    <p:extLst>
      <p:ext uri="{BB962C8B-B14F-4D97-AF65-F5344CB8AC3E}">
        <p14:creationId xmlns:p14="http://schemas.microsoft.com/office/powerpoint/2010/main" val="263631727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oice B Correct">
    <p:bg>
      <p:bgRef idx="1001">
        <a:schemeClr val="bg1"/>
      </p:bgRef>
    </p:bg>
    <p:spTree>
      <p:nvGrpSpPr>
        <p:cNvPr id="1" name=""/>
        <p:cNvGrpSpPr/>
        <p:nvPr/>
      </p:nvGrpSpPr>
      <p:grpSpPr>
        <a:xfrm>
          <a:off x="0" y="0"/>
          <a:ext cx="0" cy="0"/>
          <a:chOff x="0" y="0"/>
          <a:chExt cx="0" cy="0"/>
        </a:xfrm>
      </p:grpSpPr>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5292007"/>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4364019"/>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4364019"/>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a:t>
            </a:r>
          </a:p>
        </p:txBody>
      </p:sp>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3471327"/>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Correct Explanation </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2583992"/>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25786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3471327"/>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5" name="Title 4">
            <a:extLst>
              <a:ext uri="{FF2B5EF4-FFF2-40B4-BE49-F238E27FC236}">
                <a16:creationId xmlns:a16="http://schemas.microsoft.com/office/drawing/2014/main" id="{7FC9BF1F-78A6-DFA0-1DB5-5DD85948E7D9}"/>
              </a:ext>
            </a:extLst>
          </p:cNvPr>
          <p:cNvSpPr>
            <a:spLocks noGrp="1"/>
          </p:cNvSpPr>
          <p:nvPr>
            <p:ph type="title" hasCustomPrompt="1"/>
          </p:nvPr>
        </p:nvSpPr>
        <p:spPr>
          <a:xfrm>
            <a:off x="507271" y="1336796"/>
            <a:ext cx="511478" cy="611414"/>
          </a:xfrm>
        </p:spPr>
        <p:txBody>
          <a:bodyPr/>
          <a:lstStyle>
            <a:lvl1pPr>
              <a:defRPr/>
            </a:lvl1pPr>
          </a:lstStyle>
          <a:p>
            <a:r>
              <a:rPr lang="en-US" dirty="0"/>
              <a:t>#</a:t>
            </a:r>
          </a:p>
        </p:txBody>
      </p:sp>
    </p:spTree>
    <p:extLst>
      <p:ext uri="{BB962C8B-B14F-4D97-AF65-F5344CB8AC3E}">
        <p14:creationId xmlns:p14="http://schemas.microsoft.com/office/powerpoint/2010/main" val="111205356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oice C Correct">
    <p:bg>
      <p:bgRef idx="1001">
        <a:schemeClr val="bg1"/>
      </p:bgRef>
    </p:bg>
    <p:spTree>
      <p:nvGrpSpPr>
        <p:cNvPr id="1" name=""/>
        <p:cNvGrpSpPr/>
        <p:nvPr/>
      </p:nvGrpSpPr>
      <p:grpSpPr>
        <a:xfrm>
          <a:off x="0" y="0"/>
          <a:ext cx="0" cy="0"/>
          <a:chOff x="0" y="0"/>
          <a:chExt cx="0" cy="0"/>
        </a:xfrm>
      </p:grpSpPr>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5292007"/>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3519035"/>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35190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a:t>
            </a:r>
          </a:p>
        </p:txBody>
      </p:sp>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4405521"/>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Correct Explanation </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2583992"/>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25786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4405521"/>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4" name="Title 3">
            <a:extLst>
              <a:ext uri="{FF2B5EF4-FFF2-40B4-BE49-F238E27FC236}">
                <a16:creationId xmlns:a16="http://schemas.microsoft.com/office/drawing/2014/main" id="{043A248C-E430-4BA1-A06E-577291C80A86}"/>
              </a:ext>
            </a:extLst>
          </p:cNvPr>
          <p:cNvSpPr>
            <a:spLocks noGrp="1"/>
          </p:cNvSpPr>
          <p:nvPr>
            <p:ph type="title" hasCustomPrompt="1"/>
          </p:nvPr>
        </p:nvSpPr>
        <p:spPr>
          <a:xfrm>
            <a:off x="498617" y="1336796"/>
            <a:ext cx="482139" cy="611414"/>
          </a:xfrm>
        </p:spPr>
        <p:txBody>
          <a:bodyPr/>
          <a:lstStyle>
            <a:lvl1pPr>
              <a:defRPr/>
            </a:lvl1pPr>
          </a:lstStyle>
          <a:p>
            <a:r>
              <a:rPr lang="en-US" dirty="0"/>
              <a:t>#</a:t>
            </a:r>
          </a:p>
        </p:txBody>
      </p:sp>
    </p:spTree>
    <p:extLst>
      <p:ext uri="{BB962C8B-B14F-4D97-AF65-F5344CB8AC3E}">
        <p14:creationId xmlns:p14="http://schemas.microsoft.com/office/powerpoint/2010/main" val="376143835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oice D Correct">
    <p:bg>
      <p:bgRef idx="1001">
        <a:schemeClr val="bg1"/>
      </p:bgRef>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5292007"/>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Correct Explanation </a:t>
            </a:r>
          </a:p>
        </p:txBody>
      </p:sp>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4385295"/>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3519035"/>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35190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2583992"/>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25786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4385295"/>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4" name="Title 3">
            <a:extLst>
              <a:ext uri="{FF2B5EF4-FFF2-40B4-BE49-F238E27FC236}">
                <a16:creationId xmlns:a16="http://schemas.microsoft.com/office/drawing/2014/main" id="{76CAEB63-4F6F-B0B3-F4F1-BECE6DDC836B}"/>
              </a:ext>
            </a:extLst>
          </p:cNvPr>
          <p:cNvSpPr>
            <a:spLocks noGrp="1"/>
          </p:cNvSpPr>
          <p:nvPr>
            <p:ph type="title" hasCustomPrompt="1"/>
          </p:nvPr>
        </p:nvSpPr>
        <p:spPr>
          <a:xfrm>
            <a:off x="524385" y="1336796"/>
            <a:ext cx="477249" cy="611414"/>
          </a:xfrm>
        </p:spPr>
        <p:txBody>
          <a:bodyPr/>
          <a:lstStyle>
            <a:lvl1pPr>
              <a:defRPr/>
            </a:lvl1pPr>
          </a:lstStyle>
          <a:p>
            <a:r>
              <a:rPr lang="en-US" dirty="0"/>
              <a:t>#</a:t>
            </a:r>
          </a:p>
        </p:txBody>
      </p:sp>
    </p:spTree>
    <p:extLst>
      <p:ext uri="{BB962C8B-B14F-4D97-AF65-F5344CB8AC3E}">
        <p14:creationId xmlns:p14="http://schemas.microsoft.com/office/powerpoint/2010/main" val="21711910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1BBF77-3A95-4442-9A2B-24529228E5C7}"/>
              </a:ext>
            </a:extLst>
          </p:cNvPr>
          <p:cNvSpPr/>
          <p:nvPr userDrawn="1"/>
        </p:nvSpPr>
        <p:spPr>
          <a:xfrm>
            <a:off x="382386" y="501649"/>
            <a:ext cx="7198822" cy="5616517"/>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9BDB89-A471-4178-BB17-EF4636CE2590}"/>
              </a:ext>
            </a:extLst>
          </p:cNvPr>
          <p:cNvSpPr>
            <a:spLocks noGrp="1"/>
          </p:cNvSpPr>
          <p:nvPr>
            <p:ph type="ctrTitle"/>
          </p:nvPr>
        </p:nvSpPr>
        <p:spPr>
          <a:xfrm>
            <a:off x="509848" y="648393"/>
            <a:ext cx="6966065" cy="5386647"/>
          </a:xfrm>
        </p:spPr>
        <p:txBody>
          <a:bodyPr anchor="ct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165EDC00-EFCA-449D-8374-248FD9A96774}"/>
              </a:ext>
            </a:extLst>
          </p:cNvPr>
          <p:cNvSpPr>
            <a:spLocks noGrp="1"/>
          </p:cNvSpPr>
          <p:nvPr>
            <p:ph type="subTitle" idx="1"/>
          </p:nvPr>
        </p:nvSpPr>
        <p:spPr>
          <a:xfrm>
            <a:off x="7880466" y="1413164"/>
            <a:ext cx="4062152" cy="3402676"/>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DA6BC4D0-D59F-4165-B444-184447402125}"/>
              </a:ext>
            </a:extLst>
          </p:cNvPr>
          <p:cNvSpPr>
            <a:spLocks noGrp="1"/>
          </p:cNvSpPr>
          <p:nvPr>
            <p:ph type="ftr" sz="quarter" idx="11"/>
          </p:nvPr>
        </p:nvSpPr>
        <p:spPr>
          <a:xfrm>
            <a:off x="238299" y="6356350"/>
            <a:ext cx="8728362" cy="365125"/>
          </a:xfrm>
        </p:spPr>
        <p:txBody>
          <a:bodyPr/>
          <a:lstStyle/>
          <a:p>
            <a:endParaRPr lang="en-US" dirty="0"/>
          </a:p>
        </p:txBody>
      </p:sp>
      <p:sp>
        <p:nvSpPr>
          <p:cNvPr id="6" name="Slide Number Placeholder 5">
            <a:extLst>
              <a:ext uri="{FF2B5EF4-FFF2-40B4-BE49-F238E27FC236}">
                <a16:creationId xmlns:a16="http://schemas.microsoft.com/office/drawing/2014/main" id="{F31A1694-7F7F-427A-999D-310B3C8343A2}"/>
              </a:ext>
            </a:extLst>
          </p:cNvPr>
          <p:cNvSpPr>
            <a:spLocks noGrp="1"/>
          </p:cNvSpPr>
          <p:nvPr>
            <p:ph type="sldNum" sz="quarter" idx="12"/>
          </p:nvPr>
        </p:nvSpPr>
        <p:spPr/>
        <p:txBody>
          <a:bodyPr/>
          <a:lstStyle/>
          <a:p>
            <a:fld id="{61ED1F0D-C38E-42DC-9614-8A91EF0A056E}" type="slidenum">
              <a:rPr lang="en-US" smtClean="0"/>
              <a:t>‹#›</a:t>
            </a:fld>
            <a:endParaRPr lang="en-US"/>
          </a:p>
        </p:txBody>
      </p:sp>
    </p:spTree>
    <p:extLst>
      <p:ext uri="{BB962C8B-B14F-4D97-AF65-F5344CB8AC3E}">
        <p14:creationId xmlns:p14="http://schemas.microsoft.com/office/powerpoint/2010/main" val="4101688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9E78C2-E188-4607-B47F-1B2F9512F5FF}"/>
              </a:ext>
            </a:extLst>
          </p:cNvPr>
          <p:cNvSpPr/>
          <p:nvPr userDrawn="1"/>
        </p:nvSpPr>
        <p:spPr>
          <a:xfrm>
            <a:off x="249383" y="109248"/>
            <a:ext cx="11649490" cy="803564"/>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82BFEE-2FA0-4ED3-BD87-0AF8FD23574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34A7592-2DEE-49EB-BFE6-98857DC8AB23}"/>
              </a:ext>
            </a:extLst>
          </p:cNvPr>
          <p:cNvSpPr>
            <a:spLocks noGrp="1"/>
          </p:cNvSpPr>
          <p:nvPr>
            <p:ph idx="1"/>
          </p:nvPr>
        </p:nvSpPr>
        <p:spPr/>
        <p:txBody>
          <a:bodyPr/>
          <a:lstStyle>
            <a:lvl1pPr>
              <a:defRPr>
                <a:solidFill>
                  <a:srgbClr val="5E162A"/>
                </a:solidFill>
              </a:defRPr>
            </a:lvl1pPr>
            <a:lvl2pPr>
              <a:defRPr>
                <a:solidFill>
                  <a:srgbClr val="5E162A"/>
                </a:solidFill>
              </a:defRPr>
            </a:lvl2pPr>
            <a:lvl3pPr>
              <a:defRPr>
                <a:solidFill>
                  <a:srgbClr val="5E162A"/>
                </a:solidFill>
              </a:defRPr>
            </a:lvl3pPr>
            <a:lvl4pPr>
              <a:defRPr>
                <a:solidFill>
                  <a:srgbClr val="5E162A"/>
                </a:solidFill>
              </a:defRPr>
            </a:lvl4pPr>
            <a:lvl5pPr>
              <a:defRPr>
                <a:solidFill>
                  <a:srgbClr val="5E162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61C60E3-FE40-452B-B96C-9011CB25632A}"/>
              </a:ext>
            </a:extLst>
          </p:cNvPr>
          <p:cNvSpPr>
            <a:spLocks noGrp="1"/>
          </p:cNvSpPr>
          <p:nvPr>
            <p:ph type="ftr" sz="quarter" idx="11"/>
          </p:nvPr>
        </p:nvSpPr>
        <p:spPr>
          <a:xfrm>
            <a:off x="243843" y="6356349"/>
            <a:ext cx="8722818" cy="365760"/>
          </a:xfrm>
        </p:spPr>
        <p:txBody>
          <a:bodyPr/>
          <a:lstStyle>
            <a:lvl1pPr>
              <a:defRPr>
                <a:solidFill>
                  <a:srgbClr val="5E162A"/>
                </a:solidFill>
              </a:defRPr>
            </a:lvl1pPr>
          </a:lstStyle>
          <a:p>
            <a:endParaRPr lang="en-US" dirty="0"/>
          </a:p>
        </p:txBody>
      </p:sp>
      <p:sp>
        <p:nvSpPr>
          <p:cNvPr id="6" name="Slide Number Placeholder 5">
            <a:extLst>
              <a:ext uri="{FF2B5EF4-FFF2-40B4-BE49-F238E27FC236}">
                <a16:creationId xmlns:a16="http://schemas.microsoft.com/office/drawing/2014/main" id="{2BFF359A-4AD2-44E0-B01C-D1BFA93A1EF0}"/>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a:p>
        </p:txBody>
      </p:sp>
    </p:spTree>
    <p:extLst>
      <p:ext uri="{BB962C8B-B14F-4D97-AF65-F5344CB8AC3E}">
        <p14:creationId xmlns:p14="http://schemas.microsoft.com/office/powerpoint/2010/main" val="2211382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68655D-B4D6-40E1-9941-9C12C659BAB0}"/>
              </a:ext>
            </a:extLst>
          </p:cNvPr>
          <p:cNvSpPr/>
          <p:nvPr userDrawn="1"/>
        </p:nvSpPr>
        <p:spPr>
          <a:xfrm>
            <a:off x="249383" y="109248"/>
            <a:ext cx="11649490" cy="803564"/>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CA3AB2-1836-41AA-B62F-0AEFBBDC01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BFF7C8-2CA2-4B7D-89F8-2D478CDCBBEA}"/>
              </a:ext>
            </a:extLst>
          </p:cNvPr>
          <p:cNvSpPr>
            <a:spLocks noGrp="1"/>
          </p:cNvSpPr>
          <p:nvPr>
            <p:ph sz="half" idx="1"/>
          </p:nvPr>
        </p:nvSpPr>
        <p:spPr>
          <a:xfrm>
            <a:off x="188131" y="1033420"/>
            <a:ext cx="5852157" cy="5226853"/>
          </a:xfrm>
        </p:spPr>
        <p:txBody>
          <a:bodyPr/>
          <a:lstStyle>
            <a:lvl1pPr>
              <a:defRPr>
                <a:solidFill>
                  <a:srgbClr val="5E162A"/>
                </a:solidFill>
              </a:defRPr>
            </a:lvl1pPr>
            <a:lvl2pPr>
              <a:defRPr>
                <a:solidFill>
                  <a:srgbClr val="5E162A"/>
                </a:solidFill>
              </a:defRPr>
            </a:lvl2pPr>
            <a:lvl3pPr>
              <a:defRPr>
                <a:solidFill>
                  <a:srgbClr val="5E162A"/>
                </a:solidFill>
              </a:defRPr>
            </a:lvl3pPr>
            <a:lvl4pPr>
              <a:defRPr>
                <a:solidFill>
                  <a:srgbClr val="5E162A"/>
                </a:solidFill>
              </a:defRPr>
            </a:lvl4pPr>
            <a:lvl5pPr>
              <a:defRPr>
                <a:solidFill>
                  <a:srgbClr val="5E162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EB993543-0AA1-4595-894E-40E76104D111}"/>
              </a:ext>
            </a:extLst>
          </p:cNvPr>
          <p:cNvSpPr>
            <a:spLocks noGrp="1"/>
          </p:cNvSpPr>
          <p:nvPr>
            <p:ph type="ftr" sz="quarter" idx="11"/>
          </p:nvPr>
        </p:nvSpPr>
        <p:spPr>
          <a:xfrm>
            <a:off x="243843" y="6356349"/>
            <a:ext cx="8722818" cy="365760"/>
          </a:xfrm>
        </p:spPr>
        <p:txBody>
          <a:bodyPr/>
          <a:lstStyle>
            <a:lvl1pPr>
              <a:defRPr>
                <a:solidFill>
                  <a:srgbClr val="5E162A"/>
                </a:solidFill>
              </a:defRPr>
            </a:lvl1pPr>
          </a:lstStyle>
          <a:p>
            <a:endParaRPr lang="en-US" dirty="0"/>
          </a:p>
        </p:txBody>
      </p:sp>
      <p:sp>
        <p:nvSpPr>
          <p:cNvPr id="7" name="Slide Number Placeholder 6">
            <a:extLst>
              <a:ext uri="{FF2B5EF4-FFF2-40B4-BE49-F238E27FC236}">
                <a16:creationId xmlns:a16="http://schemas.microsoft.com/office/drawing/2014/main" id="{FA3CE3A4-AA57-4509-872D-63362638A358}"/>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dirty="0"/>
          </a:p>
        </p:txBody>
      </p:sp>
      <p:sp>
        <p:nvSpPr>
          <p:cNvPr id="9" name="Content Placeholder 2">
            <a:extLst>
              <a:ext uri="{FF2B5EF4-FFF2-40B4-BE49-F238E27FC236}">
                <a16:creationId xmlns:a16="http://schemas.microsoft.com/office/drawing/2014/main" id="{0A9248C3-EF4E-4C33-B58F-1C3F67659DEC}"/>
              </a:ext>
            </a:extLst>
          </p:cNvPr>
          <p:cNvSpPr>
            <a:spLocks noGrp="1"/>
          </p:cNvSpPr>
          <p:nvPr>
            <p:ph sz="half" idx="13"/>
          </p:nvPr>
        </p:nvSpPr>
        <p:spPr>
          <a:xfrm>
            <a:off x="6151714" y="1033420"/>
            <a:ext cx="5852157" cy="5226853"/>
          </a:xfrm>
        </p:spPr>
        <p:txBody>
          <a:bodyPr/>
          <a:lstStyle>
            <a:lvl1pPr>
              <a:defRPr>
                <a:solidFill>
                  <a:srgbClr val="5E162A"/>
                </a:solidFill>
              </a:defRPr>
            </a:lvl1pPr>
            <a:lvl2pPr>
              <a:defRPr>
                <a:solidFill>
                  <a:srgbClr val="5E162A"/>
                </a:solidFill>
              </a:defRPr>
            </a:lvl2pPr>
            <a:lvl3pPr>
              <a:defRPr>
                <a:solidFill>
                  <a:srgbClr val="5E162A"/>
                </a:solidFill>
              </a:defRPr>
            </a:lvl3pPr>
            <a:lvl4pPr>
              <a:defRPr>
                <a:solidFill>
                  <a:srgbClr val="5E162A"/>
                </a:solidFill>
              </a:defRPr>
            </a:lvl4pPr>
            <a:lvl5pPr>
              <a:defRPr>
                <a:solidFill>
                  <a:srgbClr val="5E162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9C9F7216-3633-4E7B-8249-99B6CED38160}"/>
              </a:ext>
            </a:extLst>
          </p:cNvPr>
          <p:cNvPicPr>
            <a:picLocks noChangeAspect="1"/>
          </p:cNvPicPr>
          <p:nvPr userDrawn="1"/>
        </p:nvPicPr>
        <p:blipFill>
          <a:blip r:embed="rId2"/>
          <a:stretch>
            <a:fillRect/>
          </a:stretch>
        </p:blipFill>
        <p:spPr>
          <a:xfrm>
            <a:off x="10297668" y="-1003242"/>
            <a:ext cx="3067050" cy="2114550"/>
          </a:xfrm>
          <a:prstGeom prst="rect">
            <a:avLst/>
          </a:prstGeom>
        </p:spPr>
      </p:pic>
    </p:spTree>
    <p:extLst>
      <p:ext uri="{BB962C8B-B14F-4D97-AF65-F5344CB8AC3E}">
        <p14:creationId xmlns:p14="http://schemas.microsoft.com/office/powerpoint/2010/main" val="1793719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14999AA-638C-441D-BFFC-C89C640BA7B2}"/>
              </a:ext>
            </a:extLst>
          </p:cNvPr>
          <p:cNvSpPr/>
          <p:nvPr userDrawn="1"/>
        </p:nvSpPr>
        <p:spPr>
          <a:xfrm>
            <a:off x="249383" y="109248"/>
            <a:ext cx="11649490" cy="803564"/>
          </a:xfrm>
          <a:prstGeom prst="rect">
            <a:avLst/>
          </a:prstGeom>
          <a:solidFill>
            <a:srgbClr val="076E6D"/>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E467B1-C4F9-4458-B5A6-226106D1F449}"/>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AEE3644-C7F9-4370-BDED-F550103AB39F}"/>
              </a:ext>
            </a:extLst>
          </p:cNvPr>
          <p:cNvSpPr>
            <a:spLocks noGrp="1"/>
          </p:cNvSpPr>
          <p:nvPr>
            <p:ph type="ftr" sz="quarter" idx="11"/>
          </p:nvPr>
        </p:nvSpPr>
        <p:spPr>
          <a:xfrm>
            <a:off x="243843" y="6356351"/>
            <a:ext cx="8722818" cy="365760"/>
          </a:xfrm>
        </p:spPr>
        <p:txBody>
          <a:bodyPr/>
          <a:lstStyle>
            <a:lvl1pPr>
              <a:defRPr>
                <a:solidFill>
                  <a:srgbClr val="5E162A"/>
                </a:solidFill>
              </a:defRPr>
            </a:lvl1pPr>
          </a:lstStyle>
          <a:p>
            <a:endParaRPr lang="en-US" dirty="0"/>
          </a:p>
        </p:txBody>
      </p:sp>
      <p:sp>
        <p:nvSpPr>
          <p:cNvPr id="5" name="Slide Number Placeholder 4">
            <a:extLst>
              <a:ext uri="{FF2B5EF4-FFF2-40B4-BE49-F238E27FC236}">
                <a16:creationId xmlns:a16="http://schemas.microsoft.com/office/drawing/2014/main" id="{8CD548BB-9753-4E72-AD12-17A23CA27C02}"/>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a:p>
        </p:txBody>
      </p:sp>
    </p:spTree>
    <p:extLst>
      <p:ext uri="{BB962C8B-B14F-4D97-AF65-F5344CB8AC3E}">
        <p14:creationId xmlns:p14="http://schemas.microsoft.com/office/powerpoint/2010/main" val="2924878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A4BF7E3-DCD5-4821-9891-63D781205198}"/>
              </a:ext>
            </a:extLst>
          </p:cNvPr>
          <p:cNvSpPr>
            <a:spLocks noGrp="1"/>
          </p:cNvSpPr>
          <p:nvPr>
            <p:ph type="ftr" sz="quarter" idx="11"/>
          </p:nvPr>
        </p:nvSpPr>
        <p:spPr>
          <a:xfrm>
            <a:off x="243843" y="6356351"/>
            <a:ext cx="8722818" cy="365760"/>
          </a:xfrm>
        </p:spPr>
        <p:txBody>
          <a:bodyPr/>
          <a:lstStyle/>
          <a:p>
            <a:endParaRPr lang="en-US" dirty="0"/>
          </a:p>
        </p:txBody>
      </p:sp>
      <p:sp>
        <p:nvSpPr>
          <p:cNvPr id="4" name="Slide Number Placeholder 3">
            <a:extLst>
              <a:ext uri="{FF2B5EF4-FFF2-40B4-BE49-F238E27FC236}">
                <a16:creationId xmlns:a16="http://schemas.microsoft.com/office/drawing/2014/main" id="{233FC092-3150-4A16-BE6F-88FBA94F7EDA}"/>
              </a:ext>
            </a:extLst>
          </p:cNvPr>
          <p:cNvSpPr>
            <a:spLocks noGrp="1"/>
          </p:cNvSpPr>
          <p:nvPr>
            <p:ph type="sldNum" sz="quarter" idx="12"/>
          </p:nvPr>
        </p:nvSpPr>
        <p:spPr/>
        <p:txBody>
          <a:bodyPr/>
          <a:lstStyle/>
          <a:p>
            <a:fld id="{61ED1F0D-C38E-42DC-9614-8A91EF0A056E}" type="slidenum">
              <a:rPr lang="en-US" smtClean="0"/>
              <a:t>‹#›</a:t>
            </a:fld>
            <a:endParaRPr lang="en-US"/>
          </a:p>
        </p:txBody>
      </p:sp>
    </p:spTree>
    <p:extLst>
      <p:ext uri="{BB962C8B-B14F-4D97-AF65-F5344CB8AC3E}">
        <p14:creationId xmlns:p14="http://schemas.microsoft.com/office/powerpoint/2010/main" val="949835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A4BF7E3-DCD5-4821-9891-63D781205198}"/>
              </a:ext>
            </a:extLst>
          </p:cNvPr>
          <p:cNvSpPr>
            <a:spLocks noGrp="1"/>
          </p:cNvSpPr>
          <p:nvPr>
            <p:ph type="ftr" sz="quarter" idx="11"/>
          </p:nvPr>
        </p:nvSpPr>
        <p:spPr>
          <a:xfrm>
            <a:off x="243843" y="6356351"/>
            <a:ext cx="8722818" cy="365760"/>
          </a:xfrm>
        </p:spPr>
        <p:txBody>
          <a:bodyPr/>
          <a:lstStyle>
            <a:lvl1pPr>
              <a:defRPr>
                <a:solidFill>
                  <a:srgbClr val="5E162A"/>
                </a:solidFill>
              </a:defRPr>
            </a:lvl1pPr>
          </a:lstStyle>
          <a:p>
            <a:endParaRPr lang="en-US" dirty="0"/>
          </a:p>
        </p:txBody>
      </p:sp>
      <p:sp>
        <p:nvSpPr>
          <p:cNvPr id="4" name="Slide Number Placeholder 3">
            <a:extLst>
              <a:ext uri="{FF2B5EF4-FFF2-40B4-BE49-F238E27FC236}">
                <a16:creationId xmlns:a16="http://schemas.microsoft.com/office/drawing/2014/main" id="{233FC092-3150-4A16-BE6F-88FBA94F7EDA}"/>
              </a:ext>
            </a:extLst>
          </p:cNvPr>
          <p:cNvSpPr>
            <a:spLocks noGrp="1"/>
          </p:cNvSpPr>
          <p:nvPr>
            <p:ph type="sldNum" sz="quarter" idx="12"/>
          </p:nvPr>
        </p:nvSpPr>
        <p:spPr/>
        <p:txBody>
          <a:bodyPr/>
          <a:lstStyle>
            <a:lvl1pPr>
              <a:defRPr>
                <a:solidFill>
                  <a:srgbClr val="5E162A"/>
                </a:solidFill>
              </a:defRPr>
            </a:lvl1pPr>
          </a:lstStyle>
          <a:p>
            <a:fld id="{61ED1F0D-C38E-42DC-9614-8A91EF0A056E}" type="slidenum">
              <a:rPr lang="en-US" smtClean="0"/>
              <a:pPr/>
              <a:t>‹#›</a:t>
            </a:fld>
            <a:endParaRPr lang="en-US"/>
          </a:p>
        </p:txBody>
      </p:sp>
    </p:spTree>
    <p:extLst>
      <p:ext uri="{BB962C8B-B14F-4D97-AF65-F5344CB8AC3E}">
        <p14:creationId xmlns:p14="http://schemas.microsoft.com/office/powerpoint/2010/main" val="418106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Header">
    <p:bg>
      <p:bgPr>
        <a:gradFill>
          <a:gsLst>
            <a:gs pos="0">
              <a:schemeClr val="accent1">
                <a:lumMod val="5000"/>
                <a:lumOff val="95000"/>
              </a:schemeClr>
            </a:gs>
            <a:gs pos="100000">
              <a:srgbClr val="5E162A"/>
            </a:gs>
          </a:gsLst>
          <a:lin ang="5400000" scaled="1"/>
        </a:gradFill>
        <a:effectLst/>
      </p:bgPr>
    </p:bg>
    <p:spTree>
      <p:nvGrpSpPr>
        <p:cNvPr id="1" name=""/>
        <p:cNvGrpSpPr/>
        <p:nvPr/>
      </p:nvGrpSpPr>
      <p:grpSpPr>
        <a:xfrm>
          <a:off x="0" y="0"/>
          <a:ext cx="0" cy="0"/>
          <a:chOff x="0" y="0"/>
          <a:chExt cx="0" cy="0"/>
        </a:xfrm>
      </p:grpSpPr>
      <p:sp>
        <p:nvSpPr>
          <p:cNvPr id="23" name="Parallelogram 6">
            <a:extLst>
              <a:ext uri="{FF2B5EF4-FFF2-40B4-BE49-F238E27FC236}">
                <a16:creationId xmlns:a16="http://schemas.microsoft.com/office/drawing/2014/main" id="{41466F65-768A-48C7-AC81-A6C6030F625A}"/>
              </a:ext>
            </a:extLst>
          </p:cNvPr>
          <p:cNvSpPr/>
          <p:nvPr userDrawn="1"/>
        </p:nvSpPr>
        <p:spPr>
          <a:xfrm rot="5400000">
            <a:off x="4659673" y="-3943456"/>
            <a:ext cx="2675596" cy="10962004"/>
          </a:xfrm>
          <a:custGeom>
            <a:avLst/>
            <a:gdLst>
              <a:gd name="connsiteX0" fmla="*/ 0 w 10094011"/>
              <a:gd name="connsiteY0" fmla="*/ 1319746 h 1319746"/>
              <a:gd name="connsiteX1" fmla="*/ 556550 w 10094011"/>
              <a:gd name="connsiteY1" fmla="*/ 0 h 1319746"/>
              <a:gd name="connsiteX2" fmla="*/ 10094011 w 10094011"/>
              <a:gd name="connsiteY2" fmla="*/ 0 h 1319746"/>
              <a:gd name="connsiteX3" fmla="*/ 9537461 w 10094011"/>
              <a:gd name="connsiteY3" fmla="*/ 1319746 h 1319746"/>
              <a:gd name="connsiteX4" fmla="*/ 0 w 10094011"/>
              <a:gd name="connsiteY4" fmla="*/ 1319746 h 1319746"/>
              <a:gd name="connsiteX0" fmla="*/ 4017 w 10098028"/>
              <a:gd name="connsiteY0" fmla="*/ 1335649 h 1335649"/>
              <a:gd name="connsiteX1" fmla="*/ 0 w 10098028"/>
              <a:gd name="connsiteY1" fmla="*/ 0 h 1335649"/>
              <a:gd name="connsiteX2" fmla="*/ 10098028 w 10098028"/>
              <a:gd name="connsiteY2" fmla="*/ 15903 h 1335649"/>
              <a:gd name="connsiteX3" fmla="*/ 9541478 w 10098028"/>
              <a:gd name="connsiteY3" fmla="*/ 1335649 h 1335649"/>
              <a:gd name="connsiteX4" fmla="*/ 4017 w 10098028"/>
              <a:gd name="connsiteY4" fmla="*/ 1335649 h 1335649"/>
              <a:gd name="connsiteX0" fmla="*/ 0 w 10094011"/>
              <a:gd name="connsiteY0" fmla="*/ 1335649 h 1335649"/>
              <a:gd name="connsiteX1" fmla="*/ 2484 w 10094011"/>
              <a:gd name="connsiteY1" fmla="*/ 0 h 1335649"/>
              <a:gd name="connsiteX2" fmla="*/ 10094011 w 10094011"/>
              <a:gd name="connsiteY2" fmla="*/ 15903 h 1335649"/>
              <a:gd name="connsiteX3" fmla="*/ 9537461 w 10094011"/>
              <a:gd name="connsiteY3" fmla="*/ 1335649 h 1335649"/>
              <a:gd name="connsiteX4" fmla="*/ 0 w 10094011"/>
              <a:gd name="connsiteY4" fmla="*/ 1335649 h 1335649"/>
              <a:gd name="connsiteX0" fmla="*/ 0 w 10094011"/>
              <a:gd name="connsiteY0" fmla="*/ 1335649 h 1338628"/>
              <a:gd name="connsiteX1" fmla="*/ 2484 w 10094011"/>
              <a:gd name="connsiteY1" fmla="*/ 0 h 1338628"/>
              <a:gd name="connsiteX2" fmla="*/ 10094011 w 10094011"/>
              <a:gd name="connsiteY2" fmla="*/ 15903 h 1338628"/>
              <a:gd name="connsiteX3" fmla="*/ 8760072 w 10094011"/>
              <a:gd name="connsiteY3" fmla="*/ 1338628 h 1338628"/>
              <a:gd name="connsiteX4" fmla="*/ 0 w 10094011"/>
              <a:gd name="connsiteY4" fmla="*/ 1335649 h 1338628"/>
              <a:gd name="connsiteX0" fmla="*/ 0 w 10094011"/>
              <a:gd name="connsiteY0" fmla="*/ 1335649 h 1340239"/>
              <a:gd name="connsiteX1" fmla="*/ 2484 w 10094011"/>
              <a:gd name="connsiteY1" fmla="*/ 0 h 1340239"/>
              <a:gd name="connsiteX2" fmla="*/ 10094011 w 10094011"/>
              <a:gd name="connsiteY2" fmla="*/ 15903 h 1340239"/>
              <a:gd name="connsiteX3" fmla="*/ 6063255 w 10094011"/>
              <a:gd name="connsiteY3" fmla="*/ 1340239 h 1340239"/>
              <a:gd name="connsiteX4" fmla="*/ 0 w 10094011"/>
              <a:gd name="connsiteY4" fmla="*/ 1335649 h 1340239"/>
              <a:gd name="connsiteX0" fmla="*/ 0 w 10094011"/>
              <a:gd name="connsiteY0" fmla="*/ 1335649 h 1340239"/>
              <a:gd name="connsiteX1" fmla="*/ 2484 w 10094011"/>
              <a:gd name="connsiteY1" fmla="*/ 0 h 1340239"/>
              <a:gd name="connsiteX2" fmla="*/ 10094011 w 10094011"/>
              <a:gd name="connsiteY2" fmla="*/ 15903 h 1340239"/>
              <a:gd name="connsiteX3" fmla="*/ 6063255 w 10094011"/>
              <a:gd name="connsiteY3" fmla="*/ 1340239 h 1340239"/>
              <a:gd name="connsiteX4" fmla="*/ 0 w 10094011"/>
              <a:gd name="connsiteY4" fmla="*/ 1335649 h 1340239"/>
              <a:gd name="connsiteX0" fmla="*/ 0 w 10094011"/>
              <a:gd name="connsiteY0" fmla="*/ 1335649 h 1340239"/>
              <a:gd name="connsiteX1" fmla="*/ 2484 w 10094011"/>
              <a:gd name="connsiteY1" fmla="*/ 0 h 1340239"/>
              <a:gd name="connsiteX2" fmla="*/ 10094011 w 10094011"/>
              <a:gd name="connsiteY2" fmla="*/ 15903 h 1340239"/>
              <a:gd name="connsiteX3" fmla="*/ 6063255 w 10094011"/>
              <a:gd name="connsiteY3" fmla="*/ 1340239 h 1340239"/>
              <a:gd name="connsiteX4" fmla="*/ 0 w 10094011"/>
              <a:gd name="connsiteY4" fmla="*/ 1335649 h 1340239"/>
              <a:gd name="connsiteX0" fmla="*/ 0 w 10180738"/>
              <a:gd name="connsiteY0" fmla="*/ 1335649 h 1340239"/>
              <a:gd name="connsiteX1" fmla="*/ 2484 w 10180738"/>
              <a:gd name="connsiteY1" fmla="*/ 0 h 1340239"/>
              <a:gd name="connsiteX2" fmla="*/ 10180738 w 10180738"/>
              <a:gd name="connsiteY2" fmla="*/ 6113 h 1340239"/>
              <a:gd name="connsiteX3" fmla="*/ 6063255 w 10180738"/>
              <a:gd name="connsiteY3" fmla="*/ 1340239 h 1340239"/>
              <a:gd name="connsiteX4" fmla="*/ 0 w 10180738"/>
              <a:gd name="connsiteY4" fmla="*/ 1335649 h 1340239"/>
              <a:gd name="connsiteX0" fmla="*/ 0 w 10180738"/>
              <a:gd name="connsiteY0" fmla="*/ 1345744 h 1345744"/>
              <a:gd name="connsiteX1" fmla="*/ 2484 w 10180738"/>
              <a:gd name="connsiteY1" fmla="*/ 0 h 1345744"/>
              <a:gd name="connsiteX2" fmla="*/ 10180738 w 10180738"/>
              <a:gd name="connsiteY2" fmla="*/ 6113 h 1345744"/>
              <a:gd name="connsiteX3" fmla="*/ 6063255 w 10180738"/>
              <a:gd name="connsiteY3" fmla="*/ 1340239 h 1345744"/>
              <a:gd name="connsiteX4" fmla="*/ 0 w 10180738"/>
              <a:gd name="connsiteY4" fmla="*/ 1345744 h 1345744"/>
              <a:gd name="connsiteX0" fmla="*/ 0 w 10180738"/>
              <a:gd name="connsiteY0" fmla="*/ 1345744 h 1345744"/>
              <a:gd name="connsiteX1" fmla="*/ 2484 w 10180738"/>
              <a:gd name="connsiteY1" fmla="*/ 0 h 1345744"/>
              <a:gd name="connsiteX2" fmla="*/ 10180738 w 10180738"/>
              <a:gd name="connsiteY2" fmla="*/ 6113 h 1345744"/>
              <a:gd name="connsiteX3" fmla="*/ 6000655 w 10180738"/>
              <a:gd name="connsiteY3" fmla="*/ 1345488 h 1345744"/>
              <a:gd name="connsiteX4" fmla="*/ 0 w 10180738"/>
              <a:gd name="connsiteY4" fmla="*/ 1345744 h 1345744"/>
              <a:gd name="connsiteX0" fmla="*/ 0 w 10180738"/>
              <a:gd name="connsiteY0" fmla="*/ 1345744 h 1345744"/>
              <a:gd name="connsiteX1" fmla="*/ 2484 w 10180738"/>
              <a:gd name="connsiteY1" fmla="*/ 0 h 1345744"/>
              <a:gd name="connsiteX2" fmla="*/ 10180738 w 10180738"/>
              <a:gd name="connsiteY2" fmla="*/ 6113 h 1345744"/>
              <a:gd name="connsiteX3" fmla="*/ 6000655 w 10180738"/>
              <a:gd name="connsiteY3" fmla="*/ 1345488 h 1345744"/>
              <a:gd name="connsiteX4" fmla="*/ 0 w 10180738"/>
              <a:gd name="connsiteY4" fmla="*/ 1345744 h 1345744"/>
              <a:gd name="connsiteX0" fmla="*/ 0 w 10288052"/>
              <a:gd name="connsiteY0" fmla="*/ 1353360 h 1353360"/>
              <a:gd name="connsiteX1" fmla="*/ 2484 w 10288052"/>
              <a:gd name="connsiteY1" fmla="*/ 7616 h 1353360"/>
              <a:gd name="connsiteX2" fmla="*/ 10288052 w 10288052"/>
              <a:gd name="connsiteY2" fmla="*/ 0 h 1353360"/>
              <a:gd name="connsiteX3" fmla="*/ 6000655 w 10288052"/>
              <a:gd name="connsiteY3" fmla="*/ 1353104 h 1353360"/>
              <a:gd name="connsiteX4" fmla="*/ 0 w 10288052"/>
              <a:gd name="connsiteY4" fmla="*/ 1353360 h 1353360"/>
              <a:gd name="connsiteX0" fmla="*/ 0 w 10323822"/>
              <a:gd name="connsiteY0" fmla="*/ 1345744 h 1345744"/>
              <a:gd name="connsiteX1" fmla="*/ 2484 w 10323822"/>
              <a:gd name="connsiteY1" fmla="*/ 0 h 1345744"/>
              <a:gd name="connsiteX2" fmla="*/ 10323822 w 10323822"/>
              <a:gd name="connsiteY2" fmla="*/ 460 h 1345744"/>
              <a:gd name="connsiteX3" fmla="*/ 6000655 w 10323822"/>
              <a:gd name="connsiteY3" fmla="*/ 1345488 h 1345744"/>
              <a:gd name="connsiteX4" fmla="*/ 0 w 10323822"/>
              <a:gd name="connsiteY4" fmla="*/ 1345744 h 1345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23822" h="1345744">
                <a:moveTo>
                  <a:pt x="0" y="1345744"/>
                </a:moveTo>
                <a:lnTo>
                  <a:pt x="2484" y="0"/>
                </a:lnTo>
                <a:lnTo>
                  <a:pt x="10323822" y="460"/>
                </a:lnTo>
                <a:lnTo>
                  <a:pt x="6000655" y="1345488"/>
                </a:lnTo>
                <a:lnTo>
                  <a:pt x="0" y="1345744"/>
                </a:lnTo>
                <a:close/>
              </a:path>
            </a:pathLst>
          </a:custGeom>
          <a:solidFill>
            <a:schemeClr val="bg1"/>
          </a:solidFill>
          <a:ln w="76200">
            <a:solidFill>
              <a:srgbClr val="0C7776"/>
            </a:solidFill>
            <a:prstDash val="solid"/>
          </a:ln>
          <a:scene3d>
            <a:camera prst="orthographicFront"/>
            <a:lightRig rig="threePt" dir="t"/>
          </a:scene3d>
          <a:sp3d>
            <a:bevelT prst="relaxedInset"/>
          </a:sp3d>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 name="Title 1">
            <a:extLst>
              <a:ext uri="{FF2B5EF4-FFF2-40B4-BE49-F238E27FC236}">
                <a16:creationId xmlns:a16="http://schemas.microsoft.com/office/drawing/2014/main" id="{CE9BDB89-A471-4178-BB17-EF4636CE2590}"/>
              </a:ext>
            </a:extLst>
          </p:cNvPr>
          <p:cNvSpPr>
            <a:spLocks noGrp="1"/>
          </p:cNvSpPr>
          <p:nvPr>
            <p:ph type="ctrTitle" hasCustomPrompt="1"/>
          </p:nvPr>
        </p:nvSpPr>
        <p:spPr>
          <a:xfrm>
            <a:off x="782395" y="382568"/>
            <a:ext cx="10429008" cy="1332830"/>
          </a:xfrm>
          <a:noFill/>
        </p:spPr>
        <p:txBody>
          <a:bodyPr anchor="ctr"/>
          <a:lstStyle>
            <a:lvl1pPr algn="r">
              <a:defRPr sz="4000">
                <a:solidFill>
                  <a:srgbClr val="6E2E40"/>
                </a:solidFill>
              </a:defRPr>
            </a:lvl1pPr>
          </a:lstStyle>
          <a:p>
            <a:r>
              <a:rPr lang="en-US" dirty="0"/>
              <a:t>Click to Edit Section Title</a:t>
            </a:r>
          </a:p>
        </p:txBody>
      </p:sp>
    </p:spTree>
    <p:extLst>
      <p:ext uri="{BB962C8B-B14F-4D97-AF65-F5344CB8AC3E}">
        <p14:creationId xmlns:p14="http://schemas.microsoft.com/office/powerpoint/2010/main" val="2074581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oice A Correct">
    <p:bg>
      <p:bgRef idx="1001">
        <a:schemeClr val="bg1"/>
      </p:bgRef>
    </p:bg>
    <p:spTree>
      <p:nvGrpSpPr>
        <p:cNvPr id="1" name=""/>
        <p:cNvGrpSpPr/>
        <p:nvPr/>
      </p:nvGrpSpPr>
      <p:grpSpPr>
        <a:xfrm>
          <a:off x="0" y="0"/>
          <a:ext cx="0" cy="0"/>
          <a:chOff x="0" y="0"/>
          <a:chExt cx="0" cy="0"/>
        </a:xfrm>
      </p:grpSpPr>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5292007"/>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4364019"/>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4364019"/>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a:t>
            </a:r>
          </a:p>
        </p:txBody>
      </p:sp>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2614564"/>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Correct Explanation </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3516250"/>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3507249"/>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2605563"/>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37" name="Title 36">
            <a:extLst>
              <a:ext uri="{FF2B5EF4-FFF2-40B4-BE49-F238E27FC236}">
                <a16:creationId xmlns:a16="http://schemas.microsoft.com/office/drawing/2014/main" id="{CFBE335B-B4A1-ABC5-219F-1FC5B02630FF}"/>
              </a:ext>
            </a:extLst>
          </p:cNvPr>
          <p:cNvSpPr>
            <a:spLocks noGrp="1"/>
          </p:cNvSpPr>
          <p:nvPr>
            <p:ph type="title" hasCustomPrompt="1"/>
          </p:nvPr>
        </p:nvSpPr>
        <p:spPr>
          <a:xfrm>
            <a:off x="448593" y="1336796"/>
            <a:ext cx="628834" cy="611414"/>
          </a:xfrm>
        </p:spPr>
        <p:txBody>
          <a:bodyPr/>
          <a:lstStyle>
            <a:lvl1pPr>
              <a:defRPr/>
            </a:lvl1pPr>
          </a:lstStyle>
          <a:p>
            <a:r>
              <a:rPr lang="en-US" dirty="0"/>
              <a:t>#</a:t>
            </a:r>
          </a:p>
        </p:txBody>
      </p:sp>
    </p:spTree>
    <p:extLst>
      <p:ext uri="{BB962C8B-B14F-4D97-AF65-F5344CB8AC3E}">
        <p14:creationId xmlns:p14="http://schemas.microsoft.com/office/powerpoint/2010/main" val="80768573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oice B Correct">
    <p:bg>
      <p:bgRef idx="1001">
        <a:schemeClr val="bg1"/>
      </p:bgRef>
    </p:bg>
    <p:spTree>
      <p:nvGrpSpPr>
        <p:cNvPr id="1" name=""/>
        <p:cNvGrpSpPr/>
        <p:nvPr/>
      </p:nvGrpSpPr>
      <p:grpSpPr>
        <a:xfrm>
          <a:off x="0" y="0"/>
          <a:ext cx="0" cy="0"/>
          <a:chOff x="0" y="0"/>
          <a:chExt cx="0" cy="0"/>
        </a:xfrm>
      </p:grpSpPr>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5292007"/>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4364019"/>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4364019"/>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a:t>
            </a:r>
          </a:p>
        </p:txBody>
      </p:sp>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3471327"/>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Correct Explanation </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2583992"/>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25786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3471327"/>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5" name="Title 4">
            <a:extLst>
              <a:ext uri="{FF2B5EF4-FFF2-40B4-BE49-F238E27FC236}">
                <a16:creationId xmlns:a16="http://schemas.microsoft.com/office/drawing/2014/main" id="{7FC9BF1F-78A6-DFA0-1DB5-5DD85948E7D9}"/>
              </a:ext>
            </a:extLst>
          </p:cNvPr>
          <p:cNvSpPr>
            <a:spLocks noGrp="1"/>
          </p:cNvSpPr>
          <p:nvPr>
            <p:ph type="title" hasCustomPrompt="1"/>
          </p:nvPr>
        </p:nvSpPr>
        <p:spPr>
          <a:xfrm>
            <a:off x="507271" y="1336796"/>
            <a:ext cx="511478" cy="611414"/>
          </a:xfrm>
        </p:spPr>
        <p:txBody>
          <a:bodyPr/>
          <a:lstStyle>
            <a:lvl1pPr>
              <a:defRPr/>
            </a:lvl1pPr>
          </a:lstStyle>
          <a:p>
            <a:r>
              <a:rPr lang="en-US" dirty="0"/>
              <a:t>#</a:t>
            </a:r>
          </a:p>
        </p:txBody>
      </p:sp>
    </p:spTree>
    <p:extLst>
      <p:ext uri="{BB962C8B-B14F-4D97-AF65-F5344CB8AC3E}">
        <p14:creationId xmlns:p14="http://schemas.microsoft.com/office/powerpoint/2010/main" val="378989495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oice C Correct">
    <p:bg>
      <p:bgRef idx="1001">
        <a:schemeClr val="bg1"/>
      </p:bgRef>
    </p:bg>
    <p:spTree>
      <p:nvGrpSpPr>
        <p:cNvPr id="1" name=""/>
        <p:cNvGrpSpPr/>
        <p:nvPr/>
      </p:nvGrpSpPr>
      <p:grpSpPr>
        <a:xfrm>
          <a:off x="0" y="0"/>
          <a:ext cx="0" cy="0"/>
          <a:chOff x="0" y="0"/>
          <a:chExt cx="0" cy="0"/>
        </a:xfrm>
      </p:grpSpPr>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5292007"/>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Incorrect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3519035"/>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35190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a:t>
            </a:r>
          </a:p>
        </p:txBody>
      </p:sp>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4405521"/>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Correct Explanation </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2583992"/>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25786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4405521"/>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4" name="Title 3">
            <a:extLst>
              <a:ext uri="{FF2B5EF4-FFF2-40B4-BE49-F238E27FC236}">
                <a16:creationId xmlns:a16="http://schemas.microsoft.com/office/drawing/2014/main" id="{043A248C-E430-4BA1-A06E-577291C80A86}"/>
              </a:ext>
            </a:extLst>
          </p:cNvPr>
          <p:cNvSpPr>
            <a:spLocks noGrp="1"/>
          </p:cNvSpPr>
          <p:nvPr>
            <p:ph type="title" hasCustomPrompt="1"/>
          </p:nvPr>
        </p:nvSpPr>
        <p:spPr>
          <a:xfrm>
            <a:off x="498617" y="1336796"/>
            <a:ext cx="482139" cy="611414"/>
          </a:xfrm>
        </p:spPr>
        <p:txBody>
          <a:bodyPr/>
          <a:lstStyle>
            <a:lvl1pPr>
              <a:defRPr/>
            </a:lvl1pPr>
          </a:lstStyle>
          <a:p>
            <a:r>
              <a:rPr lang="en-US" dirty="0"/>
              <a:t>#</a:t>
            </a:r>
          </a:p>
        </p:txBody>
      </p:sp>
    </p:spTree>
    <p:extLst>
      <p:ext uri="{BB962C8B-B14F-4D97-AF65-F5344CB8AC3E}">
        <p14:creationId xmlns:p14="http://schemas.microsoft.com/office/powerpoint/2010/main" val="148568747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oice D Correct">
    <p:bg>
      <p:bgRef idx="1001">
        <a:schemeClr val="bg1"/>
      </p:bgRef>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8996B049-8193-0180-9E99-D8DB1FF52E14}"/>
              </a:ext>
            </a:extLst>
          </p:cNvPr>
          <p:cNvSpPr>
            <a:spLocks noGrp="1"/>
          </p:cNvSpPr>
          <p:nvPr>
            <p:ph type="body" sz="quarter" idx="10" hasCustomPrompt="1"/>
          </p:nvPr>
        </p:nvSpPr>
        <p:spPr>
          <a:xfrm>
            <a:off x="2074778" y="5292007"/>
            <a:ext cx="7342632" cy="667512"/>
          </a:xfrm>
          <a:solidFill>
            <a:srgbClr val="92D050"/>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Correct Explanation </a:t>
            </a:r>
          </a:p>
        </p:txBody>
      </p:sp>
      <p:sp>
        <p:nvSpPr>
          <p:cNvPr id="28" name="Text Placeholder 24">
            <a:extLst>
              <a:ext uri="{FF2B5EF4-FFF2-40B4-BE49-F238E27FC236}">
                <a16:creationId xmlns:a16="http://schemas.microsoft.com/office/drawing/2014/main" id="{884DC109-89BF-1B8B-8F9D-E7D1A8366794}"/>
              </a:ext>
            </a:extLst>
          </p:cNvPr>
          <p:cNvSpPr>
            <a:spLocks noGrp="1"/>
          </p:cNvSpPr>
          <p:nvPr>
            <p:ph type="body" sz="quarter" idx="13" hasCustomPrompt="1"/>
          </p:nvPr>
        </p:nvSpPr>
        <p:spPr>
          <a:xfrm>
            <a:off x="2074778" y="4385295"/>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6" name="Text Placeholder 24">
            <a:extLst>
              <a:ext uri="{FF2B5EF4-FFF2-40B4-BE49-F238E27FC236}">
                <a16:creationId xmlns:a16="http://schemas.microsoft.com/office/drawing/2014/main" id="{83616C37-9BBA-D188-E0D9-4F1EED64EC48}"/>
              </a:ext>
            </a:extLst>
          </p:cNvPr>
          <p:cNvSpPr>
            <a:spLocks noGrp="1"/>
          </p:cNvSpPr>
          <p:nvPr>
            <p:ph type="body" sz="quarter" idx="19" hasCustomPrompt="1"/>
          </p:nvPr>
        </p:nvSpPr>
        <p:spPr>
          <a:xfrm>
            <a:off x="2074778" y="5292007"/>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D Correct</a:t>
            </a:r>
          </a:p>
        </p:txBody>
      </p:sp>
      <p:sp>
        <p:nvSpPr>
          <p:cNvPr id="27" name="Text Placeholder 24">
            <a:extLst>
              <a:ext uri="{FF2B5EF4-FFF2-40B4-BE49-F238E27FC236}">
                <a16:creationId xmlns:a16="http://schemas.microsoft.com/office/drawing/2014/main" id="{7A87C8E0-DF2A-E8FB-BBE1-A4A3698C83F9}"/>
              </a:ext>
            </a:extLst>
          </p:cNvPr>
          <p:cNvSpPr>
            <a:spLocks noGrp="1"/>
          </p:cNvSpPr>
          <p:nvPr>
            <p:ph type="body" sz="quarter" idx="12" hasCustomPrompt="1"/>
          </p:nvPr>
        </p:nvSpPr>
        <p:spPr>
          <a:xfrm>
            <a:off x="2074778" y="3519035"/>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 Explanation </a:t>
            </a:r>
          </a:p>
        </p:txBody>
      </p:sp>
      <p:sp>
        <p:nvSpPr>
          <p:cNvPr id="35" name="Text Placeholder 24">
            <a:extLst>
              <a:ext uri="{FF2B5EF4-FFF2-40B4-BE49-F238E27FC236}">
                <a16:creationId xmlns:a16="http://schemas.microsoft.com/office/drawing/2014/main" id="{273C4EAF-3E09-5CD7-05DB-0E2966D6B93D}"/>
              </a:ext>
            </a:extLst>
          </p:cNvPr>
          <p:cNvSpPr>
            <a:spLocks noGrp="1"/>
          </p:cNvSpPr>
          <p:nvPr>
            <p:ph type="body" sz="quarter" idx="18" hasCustomPrompt="1"/>
          </p:nvPr>
        </p:nvSpPr>
        <p:spPr>
          <a:xfrm>
            <a:off x="2074778" y="35190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 Incorrect</a:t>
            </a:r>
          </a:p>
        </p:txBody>
      </p:sp>
      <p:sp>
        <p:nvSpPr>
          <p:cNvPr id="26" name="Text Placeholder 24">
            <a:extLst>
              <a:ext uri="{FF2B5EF4-FFF2-40B4-BE49-F238E27FC236}">
                <a16:creationId xmlns:a16="http://schemas.microsoft.com/office/drawing/2014/main" id="{C679EB17-05A2-2B16-A2D5-D085A50BA19C}"/>
              </a:ext>
            </a:extLst>
          </p:cNvPr>
          <p:cNvSpPr>
            <a:spLocks noGrp="1"/>
          </p:cNvSpPr>
          <p:nvPr>
            <p:ph type="body" sz="quarter" idx="11" hasCustomPrompt="1"/>
          </p:nvPr>
        </p:nvSpPr>
        <p:spPr>
          <a:xfrm>
            <a:off x="2074778" y="2583992"/>
            <a:ext cx="7342632" cy="667512"/>
          </a:xfrm>
          <a:solidFill>
            <a:srgbClr val="FF0000"/>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 Explanation </a:t>
            </a:r>
          </a:p>
        </p:txBody>
      </p:sp>
      <p:sp>
        <p:nvSpPr>
          <p:cNvPr id="34" name="Text Placeholder 24">
            <a:extLst>
              <a:ext uri="{FF2B5EF4-FFF2-40B4-BE49-F238E27FC236}">
                <a16:creationId xmlns:a16="http://schemas.microsoft.com/office/drawing/2014/main" id="{0329F152-30D8-366A-37E1-7F195F79583F}"/>
              </a:ext>
            </a:extLst>
          </p:cNvPr>
          <p:cNvSpPr>
            <a:spLocks noGrp="1"/>
          </p:cNvSpPr>
          <p:nvPr>
            <p:ph type="body" sz="quarter" idx="17" hasCustomPrompt="1"/>
          </p:nvPr>
        </p:nvSpPr>
        <p:spPr>
          <a:xfrm>
            <a:off x="2074778" y="2578635"/>
            <a:ext cx="7342632" cy="667512"/>
          </a:xfrm>
          <a:solidFill>
            <a:schemeClr val="bg1"/>
          </a:solidFill>
          <a:ln w="28575">
            <a:solidFill>
              <a:srgbClr val="0C7776"/>
            </a:solidFill>
          </a:ln>
        </p:spPr>
        <p:txBody>
          <a:bodyPr>
            <a:normAutofit/>
          </a:bodyPr>
          <a:lstStyle>
            <a:lvl1pPr marL="0" indent="0" algn="ctr">
              <a:buNone/>
              <a:defRPr sz="1800" baseline="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Incorrect</a:t>
            </a:r>
          </a:p>
        </p:txBody>
      </p:sp>
      <p:sp>
        <p:nvSpPr>
          <p:cNvPr id="33" name="Text Placeholder 24">
            <a:extLst>
              <a:ext uri="{FF2B5EF4-FFF2-40B4-BE49-F238E27FC236}">
                <a16:creationId xmlns:a16="http://schemas.microsoft.com/office/drawing/2014/main" id="{D399EDFD-E234-282E-A677-00932F68FA25}"/>
              </a:ext>
            </a:extLst>
          </p:cNvPr>
          <p:cNvSpPr>
            <a:spLocks noGrp="1"/>
          </p:cNvSpPr>
          <p:nvPr>
            <p:ph type="body" sz="quarter" idx="16" hasCustomPrompt="1"/>
          </p:nvPr>
        </p:nvSpPr>
        <p:spPr>
          <a:xfrm>
            <a:off x="2074778" y="4385295"/>
            <a:ext cx="7342632" cy="667512"/>
          </a:xfrm>
          <a:solidFill>
            <a:schemeClr val="bg1"/>
          </a:solidFill>
          <a:ln w="28575">
            <a:solidFill>
              <a:srgbClr val="0C7776"/>
            </a:solidFill>
          </a:ln>
        </p:spPr>
        <p:txBody>
          <a:bodyPr>
            <a:normAutofit/>
          </a:bodyPr>
          <a:lstStyle>
            <a:lvl1pPr marL="0" indent="0" algn="ctr">
              <a:buNone/>
              <a:defRPr sz="1800"/>
            </a:lvl1pPr>
          </a:lstStyle>
          <a:p>
            <a:pPr algn="ct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 Incorrect</a:t>
            </a:r>
          </a:p>
        </p:txBody>
      </p:sp>
      <p:cxnSp>
        <p:nvCxnSpPr>
          <p:cNvPr id="21" name="Straight Connector 20">
            <a:extLst>
              <a:ext uri="{FF2B5EF4-FFF2-40B4-BE49-F238E27FC236}">
                <a16:creationId xmlns:a16="http://schemas.microsoft.com/office/drawing/2014/main" id="{17FE2D86-61C1-EFAF-A4A2-53C8A68CA02F}"/>
              </a:ext>
            </a:extLst>
          </p:cNvPr>
          <p:cNvCxnSpPr>
            <a:cxnSpLocks/>
          </p:cNvCxnSpPr>
          <p:nvPr userDrawn="1"/>
        </p:nvCxnSpPr>
        <p:spPr>
          <a:xfrm>
            <a:off x="763010" y="0"/>
            <a:ext cx="0" cy="6858000"/>
          </a:xfrm>
          <a:prstGeom prst="line">
            <a:avLst/>
          </a:prstGeom>
          <a:ln w="57150">
            <a:solidFill>
              <a:srgbClr val="5E162A"/>
            </a:solidFill>
          </a:ln>
        </p:spPr>
        <p:style>
          <a:lnRef idx="1">
            <a:schemeClr val="accent1"/>
          </a:lnRef>
          <a:fillRef idx="0">
            <a:schemeClr val="accent1"/>
          </a:fillRef>
          <a:effectRef idx="0">
            <a:schemeClr val="accent1"/>
          </a:effectRef>
          <a:fontRef idx="minor">
            <a:schemeClr val="tx1"/>
          </a:fontRef>
        </p:style>
      </p:cxnSp>
      <p:sp>
        <p:nvSpPr>
          <p:cNvPr id="30" name="Text Placeholder 29">
            <a:extLst>
              <a:ext uri="{FF2B5EF4-FFF2-40B4-BE49-F238E27FC236}">
                <a16:creationId xmlns:a16="http://schemas.microsoft.com/office/drawing/2014/main" id="{DCEA16A7-61F0-B05F-AE4D-CB718A2CAEF0}"/>
              </a:ext>
            </a:extLst>
          </p:cNvPr>
          <p:cNvSpPr>
            <a:spLocks noGrp="1"/>
          </p:cNvSpPr>
          <p:nvPr>
            <p:ph type="body" sz="quarter" idx="14" hasCustomPrompt="1"/>
          </p:nvPr>
        </p:nvSpPr>
        <p:spPr>
          <a:xfrm>
            <a:off x="1198501" y="1254594"/>
            <a:ext cx="6846950" cy="775819"/>
          </a:xfrm>
        </p:spPr>
        <p:txBody>
          <a:bodyPr>
            <a:normAutofit/>
          </a:bodyPr>
          <a:lstStyle>
            <a:lvl1pPr marL="0" indent="0" algn="ctr">
              <a:buNone/>
              <a:defRPr sz="1800" b="0">
                <a:solidFill>
                  <a:srgbClr val="FFFFFF"/>
                </a:solidFill>
              </a:defRPr>
            </a:lvl1pPr>
          </a:lstStyle>
          <a:p>
            <a:pPr lvl="0"/>
            <a:r>
              <a:rPr lang="en-US" dirty="0"/>
              <a:t>Question Text</a:t>
            </a:r>
          </a:p>
        </p:txBody>
      </p:sp>
      <p:sp>
        <p:nvSpPr>
          <p:cNvPr id="4" name="Title 3">
            <a:extLst>
              <a:ext uri="{FF2B5EF4-FFF2-40B4-BE49-F238E27FC236}">
                <a16:creationId xmlns:a16="http://schemas.microsoft.com/office/drawing/2014/main" id="{76CAEB63-4F6F-B0B3-F4F1-BECE6DDC836B}"/>
              </a:ext>
            </a:extLst>
          </p:cNvPr>
          <p:cNvSpPr>
            <a:spLocks noGrp="1"/>
          </p:cNvSpPr>
          <p:nvPr>
            <p:ph type="title" hasCustomPrompt="1"/>
          </p:nvPr>
        </p:nvSpPr>
        <p:spPr>
          <a:xfrm>
            <a:off x="524385" y="1336796"/>
            <a:ext cx="477249" cy="611414"/>
          </a:xfrm>
        </p:spPr>
        <p:txBody>
          <a:bodyPr/>
          <a:lstStyle>
            <a:lvl1pPr>
              <a:defRPr/>
            </a:lvl1pPr>
          </a:lstStyle>
          <a:p>
            <a:r>
              <a:rPr lang="en-US" dirty="0"/>
              <a:t>#</a:t>
            </a:r>
          </a:p>
        </p:txBody>
      </p:sp>
    </p:spTree>
    <p:extLst>
      <p:ext uri="{BB962C8B-B14F-4D97-AF65-F5344CB8AC3E}">
        <p14:creationId xmlns:p14="http://schemas.microsoft.com/office/powerpoint/2010/main" val="407824121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E162A"/>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1DC5B9-0F23-4093-9730-D54ED808AF4E}"/>
              </a:ext>
            </a:extLst>
          </p:cNvPr>
          <p:cNvSpPr>
            <a:spLocks noGrp="1"/>
          </p:cNvSpPr>
          <p:nvPr>
            <p:ph type="ftr" sz="quarter" idx="3"/>
          </p:nvPr>
        </p:nvSpPr>
        <p:spPr>
          <a:xfrm>
            <a:off x="243843" y="6356350"/>
            <a:ext cx="8722818" cy="365125"/>
          </a:xfrm>
          <a:prstGeom prst="rect">
            <a:avLst/>
          </a:prstGeom>
        </p:spPr>
        <p:txBody>
          <a:bodyPr vert="horz" lIns="91440" tIns="45720" rIns="91440" bIns="45720" rtlCol="0" anchor="ctr"/>
          <a:lstStyle>
            <a:lvl1pPr algn="l">
              <a:defRPr sz="1200">
                <a:solidFill>
                  <a:srgbClr val="FAB432"/>
                </a:solidFill>
              </a:defRPr>
            </a:lvl1pPr>
          </a:lstStyle>
          <a:p>
            <a:endParaRPr lang="en-US" dirty="0"/>
          </a:p>
        </p:txBody>
      </p:sp>
      <p:sp>
        <p:nvSpPr>
          <p:cNvPr id="2" name="Title Placeholder 1">
            <a:extLst>
              <a:ext uri="{FF2B5EF4-FFF2-40B4-BE49-F238E27FC236}">
                <a16:creationId xmlns:a16="http://schemas.microsoft.com/office/drawing/2014/main" id="{6E2297AB-E074-4BBF-ADB9-96BBF73AE781}"/>
              </a:ext>
            </a:extLst>
          </p:cNvPr>
          <p:cNvSpPr>
            <a:spLocks noGrp="1"/>
          </p:cNvSpPr>
          <p:nvPr>
            <p:ph type="title"/>
          </p:nvPr>
        </p:nvSpPr>
        <p:spPr>
          <a:xfrm>
            <a:off x="293128" y="205323"/>
            <a:ext cx="11494320" cy="61141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285CBF5-AA50-4F11-8FFE-22E92F8341C0}"/>
              </a:ext>
            </a:extLst>
          </p:cNvPr>
          <p:cNvSpPr>
            <a:spLocks noGrp="1"/>
          </p:cNvSpPr>
          <p:nvPr>
            <p:ph type="body" idx="1"/>
          </p:nvPr>
        </p:nvSpPr>
        <p:spPr>
          <a:xfrm>
            <a:off x="249382" y="1105188"/>
            <a:ext cx="11649491" cy="50739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FF3FDC-AA4C-4360-8747-9BDD5AF66024}"/>
              </a:ext>
            </a:extLst>
          </p:cNvPr>
          <p:cNvSpPr>
            <a:spLocks noGrp="1"/>
          </p:cNvSpPr>
          <p:nvPr>
            <p:ph type="sldNum" sz="quarter" idx="4"/>
          </p:nvPr>
        </p:nvSpPr>
        <p:spPr>
          <a:xfrm>
            <a:off x="9153701" y="6356350"/>
            <a:ext cx="2743200" cy="365125"/>
          </a:xfrm>
          <a:prstGeom prst="rect">
            <a:avLst/>
          </a:prstGeom>
        </p:spPr>
        <p:txBody>
          <a:bodyPr vert="horz" lIns="91440" tIns="45720" rIns="91440" bIns="45720" rtlCol="0" anchor="ctr"/>
          <a:lstStyle>
            <a:lvl1pPr algn="r">
              <a:defRPr sz="1200">
                <a:solidFill>
                  <a:srgbClr val="FAB432"/>
                </a:solidFill>
              </a:defRPr>
            </a:lvl1pPr>
          </a:lstStyle>
          <a:p>
            <a:fld id="{61ED1F0D-C38E-42DC-9614-8A91EF0A056E}" type="slidenum">
              <a:rPr lang="en-US" smtClean="0"/>
              <a:pPr/>
              <a:t>‹#›</a:t>
            </a:fld>
            <a:endParaRPr lang="en-US" dirty="0"/>
          </a:p>
        </p:txBody>
      </p:sp>
    </p:spTree>
    <p:extLst>
      <p:ext uri="{BB962C8B-B14F-4D97-AF65-F5344CB8AC3E}">
        <p14:creationId xmlns:p14="http://schemas.microsoft.com/office/powerpoint/2010/main" val="415177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8" r:id="rId7"/>
    <p:sldLayoutId id="2147483659" r:id="rId8"/>
    <p:sldLayoutId id="2147483660" r:id="rId9"/>
    <p:sldLayoutId id="2147483661" r:id="rId10"/>
  </p:sldLayoutIdLst>
  <p:hf sldNum="0" hdr="0" ftr="0" dt="0"/>
  <p:txStyles>
    <p:titleStyle>
      <a:lvl1pPr algn="ctr" defTabSz="914400" rtl="0" eaLnBrk="1" latinLnBrk="0" hangingPunct="1">
        <a:lnSpc>
          <a:spcPct val="90000"/>
        </a:lnSpc>
        <a:spcBef>
          <a:spcPct val="0"/>
        </a:spcBef>
        <a:buNone/>
        <a:defRPr sz="4000" kern="120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5E162A"/>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1DC5B9-0F23-4093-9730-D54ED808AF4E}"/>
              </a:ext>
            </a:extLst>
          </p:cNvPr>
          <p:cNvSpPr>
            <a:spLocks noGrp="1"/>
          </p:cNvSpPr>
          <p:nvPr>
            <p:ph type="ftr" sz="quarter" idx="3"/>
          </p:nvPr>
        </p:nvSpPr>
        <p:spPr>
          <a:xfrm>
            <a:off x="243843" y="6356350"/>
            <a:ext cx="8722818" cy="365125"/>
          </a:xfrm>
          <a:prstGeom prst="rect">
            <a:avLst/>
          </a:prstGeom>
        </p:spPr>
        <p:txBody>
          <a:bodyPr vert="horz" lIns="91440" tIns="45720" rIns="91440" bIns="45720" rtlCol="0" anchor="ctr"/>
          <a:lstStyle>
            <a:lvl1pPr algn="l">
              <a:defRPr sz="1200">
                <a:solidFill>
                  <a:srgbClr val="FAB432"/>
                </a:solidFill>
              </a:defRPr>
            </a:lvl1pPr>
          </a:lstStyle>
          <a:p>
            <a:endParaRPr lang="en-US" dirty="0"/>
          </a:p>
        </p:txBody>
      </p:sp>
      <p:sp>
        <p:nvSpPr>
          <p:cNvPr id="2" name="Title Placeholder 1">
            <a:extLst>
              <a:ext uri="{FF2B5EF4-FFF2-40B4-BE49-F238E27FC236}">
                <a16:creationId xmlns:a16="http://schemas.microsoft.com/office/drawing/2014/main" id="{6E2297AB-E074-4BBF-ADB9-96BBF73AE781}"/>
              </a:ext>
            </a:extLst>
          </p:cNvPr>
          <p:cNvSpPr>
            <a:spLocks noGrp="1"/>
          </p:cNvSpPr>
          <p:nvPr>
            <p:ph type="title"/>
          </p:nvPr>
        </p:nvSpPr>
        <p:spPr>
          <a:xfrm>
            <a:off x="293128" y="205323"/>
            <a:ext cx="11494320" cy="61141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7285CBF5-AA50-4F11-8FFE-22E92F8341C0}"/>
              </a:ext>
            </a:extLst>
          </p:cNvPr>
          <p:cNvSpPr>
            <a:spLocks noGrp="1"/>
          </p:cNvSpPr>
          <p:nvPr>
            <p:ph type="body" idx="1"/>
          </p:nvPr>
        </p:nvSpPr>
        <p:spPr>
          <a:xfrm>
            <a:off x="249382" y="1105188"/>
            <a:ext cx="11649491" cy="50739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FF3FDC-AA4C-4360-8747-9BDD5AF66024}"/>
              </a:ext>
            </a:extLst>
          </p:cNvPr>
          <p:cNvSpPr>
            <a:spLocks noGrp="1"/>
          </p:cNvSpPr>
          <p:nvPr>
            <p:ph type="sldNum" sz="quarter" idx="4"/>
          </p:nvPr>
        </p:nvSpPr>
        <p:spPr>
          <a:xfrm>
            <a:off x="9153701" y="6356350"/>
            <a:ext cx="2743200" cy="365125"/>
          </a:xfrm>
          <a:prstGeom prst="rect">
            <a:avLst/>
          </a:prstGeom>
        </p:spPr>
        <p:txBody>
          <a:bodyPr vert="horz" lIns="91440" tIns="45720" rIns="91440" bIns="45720" rtlCol="0" anchor="ctr"/>
          <a:lstStyle>
            <a:lvl1pPr algn="r">
              <a:defRPr sz="1200">
                <a:solidFill>
                  <a:srgbClr val="FAB432"/>
                </a:solidFill>
              </a:defRPr>
            </a:lvl1pPr>
          </a:lstStyle>
          <a:p>
            <a:fld id="{61ED1F0D-C38E-42DC-9614-8A91EF0A056E}" type="slidenum">
              <a:rPr lang="en-US" smtClean="0"/>
              <a:pPr/>
              <a:t>‹#›</a:t>
            </a:fld>
            <a:endParaRPr lang="en-US" dirty="0"/>
          </a:p>
        </p:txBody>
      </p:sp>
    </p:spTree>
    <p:extLst>
      <p:ext uri="{BB962C8B-B14F-4D97-AF65-F5344CB8AC3E}">
        <p14:creationId xmlns:p14="http://schemas.microsoft.com/office/powerpoint/2010/main" val="204187773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ctr" defTabSz="914400" rtl="0" eaLnBrk="1" latinLnBrk="0" hangingPunct="1">
        <a:lnSpc>
          <a:spcPct val="90000"/>
        </a:lnSpc>
        <a:spcBef>
          <a:spcPct val="0"/>
        </a:spcBef>
        <a:buNone/>
        <a:defRPr sz="4000" kern="120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2.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sv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svg"/><Relationship Id="rId1" Type="http://schemas.openxmlformats.org/officeDocument/2006/relationships/slideLayout" Target="../slideLayouts/slideLayout9.xml"/><Relationship Id="rId4" Type="http://schemas.openxmlformats.org/officeDocument/2006/relationships/slide" Target="slide5.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svg"/><Relationship Id="rId1" Type="http://schemas.openxmlformats.org/officeDocument/2006/relationships/slideLayout" Target="../slideLayouts/slideLayout10.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svg"/><Relationship Id="rId1" Type="http://schemas.openxmlformats.org/officeDocument/2006/relationships/slideLayout" Target="../slideLayouts/slideLayout10.xml"/><Relationship Id="rId5" Type="http://schemas.openxmlformats.org/officeDocument/2006/relationships/slide" Target="slide7.xml"/><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3.svg"/><Relationship Id="rId1" Type="http://schemas.openxmlformats.org/officeDocument/2006/relationships/slideLayout" Target="../slideLayouts/slideLayout10.xml"/><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slide" Target="slide9.xml"/></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3.svg"/><Relationship Id="rId1" Type="http://schemas.openxmlformats.org/officeDocument/2006/relationships/slideLayout" Target="../slideLayouts/slideLayout8.xml"/><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slide" Target="slide11.xml"/><Relationship Id="rId5" Type="http://schemas.openxmlformats.org/officeDocument/2006/relationships/slide" Target="slide9.xml"/><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7.png"/><Relationship Id="rId7" Type="http://schemas.openxmlformats.org/officeDocument/2006/relationships/slide" Target="slide11.xml"/><Relationship Id="rId2" Type="http://schemas.openxmlformats.org/officeDocument/2006/relationships/image" Target="../media/image6.png"/><Relationship Id="rId1" Type="http://schemas.openxmlformats.org/officeDocument/2006/relationships/slideLayout" Target="../slideLayouts/slideLayout8.xml"/><Relationship Id="rId6" Type="http://schemas.openxmlformats.org/officeDocument/2006/relationships/image" Target="../media/image3.sv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3.svg"/><Relationship Id="rId1" Type="http://schemas.openxmlformats.org/officeDocument/2006/relationships/slideLayout" Target="../slideLayouts/slideLayout8.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slide" Target="slide15.xml"/></Relationships>
</file>

<file path=ppt/slides/_rels/slide15.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3.svg"/><Relationship Id="rId1" Type="http://schemas.openxmlformats.org/officeDocument/2006/relationships/slideLayout" Target="../slideLayouts/slideLayout9.xml"/><Relationship Id="rId4" Type="http://schemas.openxmlformats.org/officeDocument/2006/relationships/slide" Target="slide16.xml"/></Relationships>
</file>

<file path=ppt/slides/_rels/slide16.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47CE4F-CA2E-40E2-8A42-6DD4522E5F83}"/>
              </a:ext>
            </a:extLst>
          </p:cNvPr>
          <p:cNvSpPr>
            <a:spLocks noGrp="1"/>
          </p:cNvSpPr>
          <p:nvPr>
            <p:ph type="ctrTitle"/>
          </p:nvPr>
        </p:nvSpPr>
        <p:spPr/>
        <p:txBody>
          <a:bodyPr/>
          <a:lstStyle/>
          <a:p>
            <a:r>
              <a:rPr lang="en-US" dirty="0"/>
              <a:t>Introduction to Analyzing Unstructured Data in Education</a:t>
            </a:r>
          </a:p>
        </p:txBody>
      </p:sp>
      <p:sp>
        <p:nvSpPr>
          <p:cNvPr id="6" name="Next Question Arrow">
            <a:hlinkClick r:id="rId2" action="ppaction://hlinksldjump"/>
            <a:extLst>
              <a:ext uri="{FF2B5EF4-FFF2-40B4-BE49-F238E27FC236}">
                <a16:creationId xmlns:a16="http://schemas.microsoft.com/office/drawing/2014/main" id="{EF09C0B7-74A5-CCF1-73C8-D53031732F42}"/>
              </a:ext>
            </a:extLst>
          </p:cNvPr>
          <p:cNvSpPr/>
          <p:nvPr/>
        </p:nvSpPr>
        <p:spPr>
          <a:xfrm>
            <a:off x="10250712" y="6344653"/>
            <a:ext cx="1921381"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Question 1</a:t>
            </a:r>
          </a:p>
        </p:txBody>
      </p:sp>
      <p:sp>
        <p:nvSpPr>
          <p:cNvPr id="7" name="Question Box">
            <a:extLst>
              <a:ext uri="{FF2B5EF4-FFF2-40B4-BE49-F238E27FC236}">
                <a16:creationId xmlns:a16="http://schemas.microsoft.com/office/drawing/2014/main" id="{45B48011-96A6-F719-CC48-1D71C491596E}"/>
              </a:ext>
            </a:extLst>
          </p:cNvPr>
          <p:cNvSpPr/>
          <p:nvPr/>
        </p:nvSpPr>
        <p:spPr>
          <a:xfrm>
            <a:off x="370322" y="2306372"/>
            <a:ext cx="4547907" cy="1152269"/>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rPr>
              <a:t>Please</a:t>
            </a:r>
            <a:r>
              <a:rPr kumimoji="0" lang="en-US" sz="20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rPr>
              <a:t> put into Slide Show Mode to begin interactive Quiz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rPr>
              <a:t>(Slide Show </a:t>
            </a:r>
            <a:r>
              <a:rPr kumimoji="0" lang="en-US" sz="20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From Beginning)</a:t>
            </a:r>
            <a:endParaRPr kumimoji="0" lang="en-US" sz="20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Question Box">
            <a:extLst>
              <a:ext uri="{FF2B5EF4-FFF2-40B4-BE49-F238E27FC236}">
                <a16:creationId xmlns:a16="http://schemas.microsoft.com/office/drawing/2014/main" id="{EA7D9ACD-99C9-63DB-C4DC-14CA0DF43E43}"/>
              </a:ext>
            </a:extLst>
          </p:cNvPr>
          <p:cNvSpPr/>
          <p:nvPr/>
        </p:nvSpPr>
        <p:spPr>
          <a:xfrm>
            <a:off x="370322" y="3561158"/>
            <a:ext cx="11348202" cy="2787587"/>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rPr>
              <a:t>Instructions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rPr>
              <a:t>Click on responses to select answer.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rPr>
              <a:t>Once selected, you can click on the same box to show original text.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rPr>
              <a:t>Use navigation arrows to advance to next 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a:extLst>
              <a:ext uri="{FF2B5EF4-FFF2-40B4-BE49-F238E27FC236}">
                <a16:creationId xmlns:a16="http://schemas.microsoft.com/office/drawing/2014/main" id="{E61E1C49-0450-56C2-DD6A-718AD7CA1F6B}"/>
              </a:ext>
            </a:extLst>
          </p:cNvPr>
          <p:cNvPicPr>
            <a:picLocks noChangeAspect="1"/>
          </p:cNvPicPr>
          <p:nvPr/>
        </p:nvPicPr>
        <p:blipFill>
          <a:blip r:embed="rId3"/>
          <a:stretch>
            <a:fillRect/>
          </a:stretch>
        </p:blipFill>
        <p:spPr>
          <a:xfrm>
            <a:off x="5132958" y="2468168"/>
            <a:ext cx="647700" cy="828675"/>
          </a:xfrm>
          <a:prstGeom prst="rect">
            <a:avLst/>
          </a:prstGeom>
        </p:spPr>
      </p:pic>
    </p:spTree>
    <p:extLst>
      <p:ext uri="{BB962C8B-B14F-4D97-AF65-F5344CB8AC3E}">
        <p14:creationId xmlns:p14="http://schemas.microsoft.com/office/powerpoint/2010/main" val="35322512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Question Box">
            <a:extLst>
              <a:ext uri="{FF2B5EF4-FFF2-40B4-BE49-F238E27FC236}">
                <a16:creationId xmlns:a16="http://schemas.microsoft.com/office/drawing/2014/main" id="{6E4F76E5-1A93-56EB-D5E0-AAE9D2CAD1C5}"/>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B67595AE-D71F-245F-8088-CC83AEE9D3B5}"/>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 Placeholder 14">
            <a:extLst>
              <a:ext uri="{FF2B5EF4-FFF2-40B4-BE49-F238E27FC236}">
                <a16:creationId xmlns:a16="http://schemas.microsoft.com/office/drawing/2014/main" id="{F329723D-4C0D-B83B-4240-5F4AE3187EA0}"/>
              </a:ext>
            </a:extLst>
          </p:cNvPr>
          <p:cNvSpPr>
            <a:spLocks noGrp="1"/>
          </p:cNvSpPr>
          <p:nvPr>
            <p:ph type="body" sz="quarter" idx="13"/>
          </p:nvPr>
        </p:nvSpPr>
        <p:spPr/>
        <p:txBody>
          <a:bodyPr>
            <a:normAutofit/>
          </a:bodyPr>
          <a:lstStyle/>
          <a:p>
            <a:r>
              <a:rPr lang="en-US" dirty="0">
                <a:solidFill>
                  <a:schemeClr val="bg1"/>
                </a:solidFill>
              </a:rPr>
              <a:t>Semi-structured with flexible schema</a:t>
            </a:r>
          </a:p>
        </p:txBody>
      </p:sp>
      <p:sp>
        <p:nvSpPr>
          <p:cNvPr id="21" name="Text Placeholder 20">
            <a:extLst>
              <a:ext uri="{FF2B5EF4-FFF2-40B4-BE49-F238E27FC236}">
                <a16:creationId xmlns:a16="http://schemas.microsoft.com/office/drawing/2014/main" id="{5BA422C2-99EA-1746-7E3E-B6BC481CB647}"/>
              </a:ext>
            </a:extLst>
          </p:cNvPr>
          <p:cNvSpPr>
            <a:spLocks noGrp="1"/>
          </p:cNvSpPr>
          <p:nvPr>
            <p:ph type="body" sz="quarter" idx="19"/>
          </p:nvPr>
        </p:nvSpPr>
        <p:spPr>
          <a:xfrm>
            <a:off x="2082008" y="5292009"/>
            <a:ext cx="7342632" cy="667512"/>
          </a:xfrm>
        </p:spPr>
        <p:txBody>
          <a:bodyPr/>
          <a:lstStyle/>
          <a:p>
            <a:r>
              <a:rPr lang="en-US" dirty="0">
                <a:solidFill>
                  <a:schemeClr val="tx1"/>
                </a:solidFill>
              </a:rPr>
              <a:t>A JSON file with a fixed schema of student demographics.</a:t>
            </a:r>
          </a:p>
        </p:txBody>
      </p:sp>
      <p:sp>
        <p:nvSpPr>
          <p:cNvPr id="14" name="Text Placeholder 13">
            <a:extLst>
              <a:ext uri="{FF2B5EF4-FFF2-40B4-BE49-F238E27FC236}">
                <a16:creationId xmlns:a16="http://schemas.microsoft.com/office/drawing/2014/main" id="{AE883483-0E17-02B9-98C1-645AF1AA5B19}"/>
              </a:ext>
            </a:extLst>
          </p:cNvPr>
          <p:cNvSpPr>
            <a:spLocks noGrp="1"/>
          </p:cNvSpPr>
          <p:nvPr>
            <p:ph type="body" sz="quarter" idx="12"/>
          </p:nvPr>
        </p:nvSpPr>
        <p:spPr/>
        <p:txBody>
          <a:bodyPr/>
          <a:lstStyle/>
          <a:p>
            <a:r>
              <a:rPr lang="en-US" dirty="0">
                <a:solidFill>
                  <a:schemeClr val="bg1"/>
                </a:solidFill>
              </a:rPr>
              <a:t>Tabular with a fixed schema</a:t>
            </a:r>
          </a:p>
        </p:txBody>
      </p:sp>
      <p:sp>
        <p:nvSpPr>
          <p:cNvPr id="20" name="Text Placeholder 19">
            <a:extLst>
              <a:ext uri="{FF2B5EF4-FFF2-40B4-BE49-F238E27FC236}">
                <a16:creationId xmlns:a16="http://schemas.microsoft.com/office/drawing/2014/main" id="{6B363359-8A6E-8B3B-66F2-EE7AED0115BB}"/>
              </a:ext>
            </a:extLst>
          </p:cNvPr>
          <p:cNvSpPr>
            <a:spLocks noGrp="1"/>
          </p:cNvSpPr>
          <p:nvPr>
            <p:ph type="body" sz="quarter" idx="18"/>
          </p:nvPr>
        </p:nvSpPr>
        <p:spPr>
          <a:xfrm>
            <a:off x="2082008" y="4364019"/>
            <a:ext cx="7342632" cy="667512"/>
          </a:xfrm>
        </p:spPr>
        <p:txBody>
          <a:bodyPr/>
          <a:lstStyle/>
          <a:p>
            <a:r>
              <a:rPr lang="en-US" dirty="0">
                <a:solidFill>
                  <a:schemeClr val="tx1"/>
                </a:solidFill>
              </a:rPr>
              <a:t>A relational database of item difficult parameters.</a:t>
            </a:r>
          </a:p>
        </p:txBody>
      </p:sp>
      <p:sp>
        <p:nvSpPr>
          <p:cNvPr id="12" name="Text Placeholder 11">
            <a:extLst>
              <a:ext uri="{FF2B5EF4-FFF2-40B4-BE49-F238E27FC236}">
                <a16:creationId xmlns:a16="http://schemas.microsoft.com/office/drawing/2014/main" id="{1556F217-31DC-266C-8AD2-86EF617193D7}"/>
              </a:ext>
            </a:extLst>
          </p:cNvPr>
          <p:cNvSpPr>
            <a:spLocks noGrp="1"/>
          </p:cNvSpPr>
          <p:nvPr>
            <p:ph type="body" sz="quarter" idx="10"/>
          </p:nvPr>
        </p:nvSpPr>
        <p:spPr/>
        <p:txBody>
          <a:bodyPr>
            <a:normAutofit/>
          </a:bodyPr>
          <a:lstStyle/>
          <a:p>
            <a:r>
              <a:rPr lang="en-US" dirty="0">
                <a:solidFill>
                  <a:schemeClr val="tx1"/>
                </a:solidFill>
              </a:rPr>
              <a:t>This is correct</a:t>
            </a:r>
          </a:p>
        </p:txBody>
      </p:sp>
      <p:sp>
        <p:nvSpPr>
          <p:cNvPr id="13" name="Text Placeholder 12">
            <a:extLst>
              <a:ext uri="{FF2B5EF4-FFF2-40B4-BE49-F238E27FC236}">
                <a16:creationId xmlns:a16="http://schemas.microsoft.com/office/drawing/2014/main" id="{FC0D4079-7861-3920-1D3B-4822C90EE883}"/>
              </a:ext>
            </a:extLst>
          </p:cNvPr>
          <p:cNvSpPr>
            <a:spLocks noGrp="1"/>
          </p:cNvSpPr>
          <p:nvPr>
            <p:ph type="body" sz="quarter" idx="11"/>
          </p:nvPr>
        </p:nvSpPr>
        <p:spPr/>
        <p:txBody>
          <a:bodyPr/>
          <a:lstStyle/>
          <a:p>
            <a:r>
              <a:rPr lang="en-US" dirty="0">
                <a:solidFill>
                  <a:schemeClr val="bg1"/>
                </a:solidFill>
              </a:rPr>
              <a:t>Tabular with a fixed schema</a:t>
            </a:r>
          </a:p>
        </p:txBody>
      </p:sp>
      <p:sp>
        <p:nvSpPr>
          <p:cNvPr id="19" name="Text Placeholder 18">
            <a:extLst>
              <a:ext uri="{FF2B5EF4-FFF2-40B4-BE49-F238E27FC236}">
                <a16:creationId xmlns:a16="http://schemas.microsoft.com/office/drawing/2014/main" id="{06956135-6FCA-E243-F6EB-DB0767624A4D}"/>
              </a:ext>
            </a:extLst>
          </p:cNvPr>
          <p:cNvSpPr>
            <a:spLocks noGrp="1"/>
          </p:cNvSpPr>
          <p:nvPr>
            <p:ph type="body" sz="quarter" idx="17"/>
          </p:nvPr>
        </p:nvSpPr>
        <p:spPr>
          <a:xfrm>
            <a:off x="2082008" y="2587871"/>
            <a:ext cx="7342632" cy="667512"/>
          </a:xfrm>
        </p:spPr>
        <p:txBody>
          <a:bodyPr/>
          <a:lstStyle/>
          <a:p>
            <a:r>
              <a:rPr lang="en-US" dirty="0">
                <a:solidFill>
                  <a:schemeClr val="tx1"/>
                </a:solidFill>
              </a:rPr>
              <a:t>A CSV file of student IDs, grades, and test scores.</a:t>
            </a:r>
          </a:p>
        </p:txBody>
      </p:sp>
      <p:sp>
        <p:nvSpPr>
          <p:cNvPr id="18" name="Text Placeholder 17">
            <a:extLst>
              <a:ext uri="{FF2B5EF4-FFF2-40B4-BE49-F238E27FC236}">
                <a16:creationId xmlns:a16="http://schemas.microsoft.com/office/drawing/2014/main" id="{D527B368-7E5C-E427-325A-5A431338A6E7}"/>
              </a:ext>
            </a:extLst>
          </p:cNvPr>
          <p:cNvSpPr>
            <a:spLocks noGrp="1"/>
          </p:cNvSpPr>
          <p:nvPr>
            <p:ph type="body" sz="quarter" idx="16"/>
          </p:nvPr>
        </p:nvSpPr>
        <p:spPr>
          <a:xfrm>
            <a:off x="2074788" y="3471328"/>
            <a:ext cx="7342632" cy="667512"/>
          </a:xfrm>
        </p:spPr>
        <p:txBody>
          <a:bodyPr/>
          <a:lstStyle/>
          <a:p>
            <a:r>
              <a:rPr lang="en-US" dirty="0">
                <a:solidFill>
                  <a:schemeClr val="tx1"/>
                </a:solidFill>
              </a:rPr>
              <a:t>A collection of students’ handwritten essays.</a:t>
            </a:r>
          </a:p>
        </p:txBody>
      </p:sp>
      <p:sp>
        <p:nvSpPr>
          <p:cNvPr id="16" name="Text Placeholder 15">
            <a:extLst>
              <a:ext uri="{FF2B5EF4-FFF2-40B4-BE49-F238E27FC236}">
                <a16:creationId xmlns:a16="http://schemas.microsoft.com/office/drawing/2014/main" id="{163FFC9A-4A64-28A7-44E1-149FC9964B95}"/>
              </a:ext>
            </a:extLst>
          </p:cNvPr>
          <p:cNvSpPr>
            <a:spLocks noGrp="1"/>
          </p:cNvSpPr>
          <p:nvPr>
            <p:ph type="body" sz="quarter" idx="14"/>
          </p:nvPr>
        </p:nvSpPr>
        <p:spPr/>
        <p:txBody>
          <a:bodyPr/>
          <a:lstStyle/>
          <a:p>
            <a:r>
              <a:rPr lang="en-US" dirty="0"/>
              <a:t>Which of the following are unstructured data?</a:t>
            </a:r>
          </a:p>
        </p:txBody>
      </p:sp>
      <p:sp>
        <p:nvSpPr>
          <p:cNvPr id="56" name="Title 55">
            <a:extLst>
              <a:ext uri="{FF2B5EF4-FFF2-40B4-BE49-F238E27FC236}">
                <a16:creationId xmlns:a16="http://schemas.microsoft.com/office/drawing/2014/main" id="{4A9955C3-8B9E-2E01-DF51-F5E504AD807C}"/>
              </a:ext>
            </a:extLst>
          </p:cNvPr>
          <p:cNvSpPr>
            <a:spLocks noGrp="1"/>
          </p:cNvSpPr>
          <p:nvPr>
            <p:ph type="title"/>
          </p:nvPr>
        </p:nvSpPr>
        <p:spPr/>
        <p:txBody>
          <a:bodyPr/>
          <a:lstStyle/>
          <a:p>
            <a:r>
              <a:rPr lang="en-US" dirty="0"/>
              <a:t>1</a:t>
            </a:r>
          </a:p>
        </p:txBody>
      </p:sp>
      <p:sp>
        <p:nvSpPr>
          <p:cNvPr id="24" name="A Button">
            <a:extLst>
              <a:ext uri="{FF2B5EF4-FFF2-40B4-BE49-F238E27FC236}">
                <a16:creationId xmlns:a16="http://schemas.microsoft.com/office/drawing/2014/main" id="{76F6FE6A-AFC7-98C8-E30D-7AB720C18050}"/>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5" name="B Button">
            <a:extLst>
              <a:ext uri="{FF2B5EF4-FFF2-40B4-BE49-F238E27FC236}">
                <a16:creationId xmlns:a16="http://schemas.microsoft.com/office/drawing/2014/main" id="{426169D3-CA87-903E-2240-C61F5D3AFDFE}"/>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6" name="C Button">
            <a:extLst>
              <a:ext uri="{FF2B5EF4-FFF2-40B4-BE49-F238E27FC236}">
                <a16:creationId xmlns:a16="http://schemas.microsoft.com/office/drawing/2014/main" id="{5BF8D094-9FF4-5FB4-DA27-7862B71FF887}"/>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7" name="D Button">
            <a:extLst>
              <a:ext uri="{FF2B5EF4-FFF2-40B4-BE49-F238E27FC236}">
                <a16:creationId xmlns:a16="http://schemas.microsoft.com/office/drawing/2014/main" id="{82CC0F06-3762-6359-6D59-24F0694C5221}"/>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8" name="Cross 27">
            <a:extLst>
              <a:ext uri="{FF2B5EF4-FFF2-40B4-BE49-F238E27FC236}">
                <a16:creationId xmlns:a16="http://schemas.microsoft.com/office/drawing/2014/main" id="{B74BD833-9A92-C07D-1106-299B5D802975}"/>
              </a:ext>
            </a:extLst>
          </p:cNvPr>
          <p:cNvSpPr/>
          <p:nvPr/>
        </p:nvSpPr>
        <p:spPr>
          <a:xfrm rot="18947527">
            <a:off x="1435337" y="266978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956FD871-10BB-929B-3D4F-0278823CE03B}"/>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ross 29">
            <a:extLst>
              <a:ext uri="{FF2B5EF4-FFF2-40B4-BE49-F238E27FC236}">
                <a16:creationId xmlns:a16="http://schemas.microsoft.com/office/drawing/2014/main" id="{82854BD2-9AA8-E50F-4894-BAAC3BB73AFB}"/>
              </a:ext>
            </a:extLst>
          </p:cNvPr>
          <p:cNvSpPr/>
          <p:nvPr/>
        </p:nvSpPr>
        <p:spPr>
          <a:xfrm rot="18947527">
            <a:off x="1424859" y="529728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ACA89CF5-1B2B-FFD5-D575-4E5F256223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99920" y="3525400"/>
            <a:ext cx="598518" cy="598518"/>
          </a:xfrm>
          <a:prstGeom prst="rect">
            <a:avLst/>
          </a:prstGeom>
        </p:spPr>
      </p:pic>
      <p:sp>
        <p:nvSpPr>
          <p:cNvPr id="32" name="Partial Circle 31">
            <a:extLst>
              <a:ext uri="{FF2B5EF4-FFF2-40B4-BE49-F238E27FC236}">
                <a16:creationId xmlns:a16="http://schemas.microsoft.com/office/drawing/2014/main" id="{51FF6F00-B320-C0F2-0C85-D78F5641B0F2}"/>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itle 1">
            <a:extLst>
              <a:ext uri="{FF2B5EF4-FFF2-40B4-BE49-F238E27FC236}">
                <a16:creationId xmlns:a16="http://schemas.microsoft.com/office/drawing/2014/main" id="{3ABBFBB2-A4FC-1159-177E-3CC4120E3E41}"/>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5" name="Next Question Arrow">
            <a:hlinkClick r:id="rId3" action="ppaction://hlinksldjump"/>
            <a:extLst>
              <a:ext uri="{FF2B5EF4-FFF2-40B4-BE49-F238E27FC236}">
                <a16:creationId xmlns:a16="http://schemas.microsoft.com/office/drawing/2014/main" id="{03A2FB1B-058D-7603-426A-8ADB67494736}"/>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Next Question</a:t>
            </a:r>
            <a:endParaRPr lang="en-US" dirty="0"/>
          </a:p>
        </p:txBody>
      </p:sp>
    </p:spTree>
    <p:extLst>
      <p:ext uri="{BB962C8B-B14F-4D97-AF65-F5344CB8AC3E}">
        <p14:creationId xmlns:p14="http://schemas.microsoft.com/office/powerpoint/2010/main" val="119036814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3" restart="whenNotActive" fill="hold" evtFilter="cancelBubble" nodeType="interactiveSeq">
                <p:stCondLst>
                  <p:cond evt="onClick" delay="0">
                    <p:tgtEl>
                      <p:spTgt spid="25"/>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8">
                                            <p:txEl>
                                              <p:pRg st="0" end="0"/>
                                            </p:txEl>
                                          </p:spTgt>
                                        </p:tgtEl>
                                      </p:cBhvr>
                                    </p:animEffect>
                                    <p:set>
                                      <p:cBhvr>
                                        <p:cTn id="20" dur="1" fill="hold">
                                          <p:stCondLst>
                                            <p:cond delay="249"/>
                                          </p:stCondLst>
                                        </p:cTn>
                                        <p:tgtEl>
                                          <p:spTgt spid="18">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8">
                                            <p:bg/>
                                          </p:spTgt>
                                        </p:tgtEl>
                                      </p:cBhvr>
                                    </p:animEffect>
                                    <p:set>
                                      <p:cBhvr>
                                        <p:cTn id="23"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20">
                                            <p:txEl>
                                              <p:pRg st="0" end="0"/>
                                            </p:txEl>
                                          </p:spTgt>
                                        </p:tgtEl>
                                      </p:cBhvr>
                                    </p:animEffect>
                                    <p:set>
                                      <p:cBhvr>
                                        <p:cTn id="31" dur="1" fill="hold">
                                          <p:stCondLst>
                                            <p:cond delay="249"/>
                                          </p:stCondLst>
                                        </p:cTn>
                                        <p:tgtEl>
                                          <p:spTgt spid="20">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20">
                                            <p:bg/>
                                          </p:spTgt>
                                        </p:tgtEl>
                                      </p:cBhvr>
                                    </p:animEffect>
                                    <p:set>
                                      <p:cBhvr>
                                        <p:cTn id="34"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5" restart="whenNotActive" fill="hold" evtFilter="cancelBubble" nodeType="interactiveSeq">
                <p:stCondLst>
                  <p:cond evt="onClick" delay="0">
                    <p:tgtEl>
                      <p:spTgt spid="2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21">
                                            <p:txEl>
                                              <p:pRg st="0" end="0"/>
                                            </p:txEl>
                                          </p:spTgt>
                                        </p:tgtEl>
                                      </p:cBhvr>
                                    </p:animEffect>
                                    <p:set>
                                      <p:cBhvr>
                                        <p:cTn id="42" dur="1" fill="hold">
                                          <p:stCondLst>
                                            <p:cond delay="249"/>
                                          </p:stCondLst>
                                        </p:cTn>
                                        <p:tgtEl>
                                          <p:spTgt spid="21">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21">
                                            <p:bg/>
                                          </p:spTgt>
                                        </p:tgtEl>
                                      </p:cBhvr>
                                    </p:animEffect>
                                    <p:set>
                                      <p:cBhvr>
                                        <p:cTn id="45"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1" grpId="0" build="p" animBg="1"/>
      <p:bldP spid="20" grpId="0" build="p" animBg="1"/>
      <p:bldP spid="19" grpId="0" build="p" animBg="1"/>
      <p:bldP spid="18" grpId="0" build="p"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Question Box">
            <a:extLst>
              <a:ext uri="{FF2B5EF4-FFF2-40B4-BE49-F238E27FC236}">
                <a16:creationId xmlns:a16="http://schemas.microsoft.com/office/drawing/2014/main" id="{2F2C808B-3129-C80A-7DEF-D66C0E7103B6}"/>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Question Number">
            <a:extLst>
              <a:ext uri="{FF2B5EF4-FFF2-40B4-BE49-F238E27FC236}">
                <a16:creationId xmlns:a16="http://schemas.microsoft.com/office/drawing/2014/main" id="{F68B0EB7-1325-49DB-671D-F81CB7DE6463}"/>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 Placeholder 11">
            <a:extLst>
              <a:ext uri="{FF2B5EF4-FFF2-40B4-BE49-F238E27FC236}">
                <a16:creationId xmlns:a16="http://schemas.microsoft.com/office/drawing/2014/main" id="{DE900022-F40F-41CF-4A85-8FBB9BDCC2E4}"/>
              </a:ext>
            </a:extLst>
          </p:cNvPr>
          <p:cNvSpPr>
            <a:spLocks noGrp="1"/>
          </p:cNvSpPr>
          <p:nvPr>
            <p:ph type="body" sz="quarter" idx="13"/>
          </p:nvPr>
        </p:nvSpPr>
        <p:spPr/>
        <p:txBody>
          <a:bodyPr>
            <a:normAutofit/>
          </a:bodyPr>
          <a:lstStyle/>
          <a:p>
            <a:r>
              <a:rPr lang="en-US" dirty="0">
                <a:solidFill>
                  <a:schemeClr val="bg1"/>
                </a:solidFill>
              </a:rPr>
              <a:t>This is a genuinely structured field and ready for analysis as is.</a:t>
            </a:r>
          </a:p>
        </p:txBody>
      </p:sp>
      <p:sp>
        <p:nvSpPr>
          <p:cNvPr id="18" name="Text Placeholder 17">
            <a:extLst>
              <a:ext uri="{FF2B5EF4-FFF2-40B4-BE49-F238E27FC236}">
                <a16:creationId xmlns:a16="http://schemas.microsoft.com/office/drawing/2014/main" id="{C55C80FC-4851-CF9C-8D86-4F144EBA70DD}"/>
              </a:ext>
            </a:extLst>
          </p:cNvPr>
          <p:cNvSpPr>
            <a:spLocks noGrp="1"/>
          </p:cNvSpPr>
          <p:nvPr>
            <p:ph type="body" sz="quarter" idx="19"/>
          </p:nvPr>
        </p:nvSpPr>
        <p:spPr>
          <a:xfrm>
            <a:off x="2072507" y="5295592"/>
            <a:ext cx="7342632" cy="667512"/>
          </a:xfrm>
        </p:spPr>
        <p:txBody>
          <a:bodyPr/>
          <a:lstStyle/>
          <a:p>
            <a:r>
              <a:rPr lang="en-US" dirty="0" err="1">
                <a:solidFill>
                  <a:schemeClr val="tx1"/>
                </a:solidFill>
              </a:rPr>
              <a:t>rubric_score</a:t>
            </a:r>
            <a:r>
              <a:rPr lang="en-US" dirty="0">
                <a:solidFill>
                  <a:schemeClr val="tx1"/>
                </a:solidFill>
              </a:rPr>
              <a:t>: an integer 0 to 3.</a:t>
            </a:r>
          </a:p>
        </p:txBody>
      </p:sp>
      <p:sp>
        <p:nvSpPr>
          <p:cNvPr id="11" name="Text Placeholder 10">
            <a:extLst>
              <a:ext uri="{FF2B5EF4-FFF2-40B4-BE49-F238E27FC236}">
                <a16:creationId xmlns:a16="http://schemas.microsoft.com/office/drawing/2014/main" id="{1B5FBE72-F4CB-4155-A29A-F74359193795}"/>
              </a:ext>
            </a:extLst>
          </p:cNvPr>
          <p:cNvSpPr>
            <a:spLocks noGrp="1"/>
          </p:cNvSpPr>
          <p:nvPr>
            <p:ph type="body" sz="quarter" idx="12"/>
          </p:nvPr>
        </p:nvSpPr>
        <p:spPr/>
        <p:txBody>
          <a:bodyPr>
            <a:normAutofit/>
          </a:bodyPr>
          <a:lstStyle/>
          <a:p>
            <a:r>
              <a:rPr lang="en-US" dirty="0">
                <a:solidFill>
                  <a:schemeClr val="bg1"/>
                </a:solidFill>
              </a:rPr>
              <a:t>This is a genuinely structured field and ready for analysis as is.</a:t>
            </a:r>
          </a:p>
        </p:txBody>
      </p:sp>
      <p:sp>
        <p:nvSpPr>
          <p:cNvPr id="17" name="Text Placeholder 16">
            <a:extLst>
              <a:ext uri="{FF2B5EF4-FFF2-40B4-BE49-F238E27FC236}">
                <a16:creationId xmlns:a16="http://schemas.microsoft.com/office/drawing/2014/main" id="{504D8E31-675C-AC63-B376-95ECE4FA560E}"/>
              </a:ext>
            </a:extLst>
          </p:cNvPr>
          <p:cNvSpPr>
            <a:spLocks noGrp="1"/>
          </p:cNvSpPr>
          <p:nvPr>
            <p:ph type="body" sz="quarter" idx="18"/>
          </p:nvPr>
        </p:nvSpPr>
        <p:spPr>
          <a:xfrm>
            <a:off x="2074786" y="4364019"/>
            <a:ext cx="7342632" cy="667512"/>
          </a:xfrm>
        </p:spPr>
        <p:txBody>
          <a:bodyPr/>
          <a:lstStyle/>
          <a:p>
            <a:r>
              <a:rPr lang="en-US" dirty="0" err="1">
                <a:solidFill>
                  <a:schemeClr val="tx1"/>
                </a:solidFill>
              </a:rPr>
              <a:t>submission_time</a:t>
            </a:r>
            <a:r>
              <a:rPr lang="en-US" dirty="0">
                <a:solidFill>
                  <a:schemeClr val="tx1"/>
                </a:solidFill>
              </a:rPr>
              <a:t>: a datetime stamp.</a:t>
            </a:r>
          </a:p>
        </p:txBody>
      </p:sp>
      <p:sp>
        <p:nvSpPr>
          <p:cNvPr id="9" name="Text Placeholder 8">
            <a:extLst>
              <a:ext uri="{FF2B5EF4-FFF2-40B4-BE49-F238E27FC236}">
                <a16:creationId xmlns:a16="http://schemas.microsoft.com/office/drawing/2014/main" id="{C397BC99-CC6E-D1F9-17F2-9D98EDBEC041}"/>
              </a:ext>
            </a:extLst>
          </p:cNvPr>
          <p:cNvSpPr>
            <a:spLocks noGrp="1"/>
          </p:cNvSpPr>
          <p:nvPr>
            <p:ph type="body" sz="quarter" idx="10"/>
          </p:nvPr>
        </p:nvSpPr>
        <p:spPr>
          <a:xfrm>
            <a:off x="2072499" y="2600993"/>
            <a:ext cx="7342632" cy="667512"/>
          </a:xfrm>
        </p:spPr>
        <p:txBody>
          <a:bodyPr>
            <a:normAutofit fontScale="92500" lnSpcReduction="20000"/>
          </a:bodyPr>
          <a:lstStyle/>
          <a:p>
            <a:r>
              <a:rPr lang="en-US" dirty="0">
                <a:solidFill>
                  <a:schemeClr val="tx1"/>
                </a:solidFill>
              </a:rPr>
              <a:t>This column holds free-form language inside a cell. The row/column shell is structured, but the content is unstructured and must be represented (tokens, embeddings) before modeling.</a:t>
            </a:r>
          </a:p>
        </p:txBody>
      </p:sp>
      <p:sp>
        <p:nvSpPr>
          <p:cNvPr id="10" name="Text Placeholder 9">
            <a:extLst>
              <a:ext uri="{FF2B5EF4-FFF2-40B4-BE49-F238E27FC236}">
                <a16:creationId xmlns:a16="http://schemas.microsoft.com/office/drawing/2014/main" id="{7B60FB4C-2D47-4130-D3F9-7D7117828491}"/>
              </a:ext>
            </a:extLst>
          </p:cNvPr>
          <p:cNvSpPr>
            <a:spLocks noGrp="1"/>
          </p:cNvSpPr>
          <p:nvPr>
            <p:ph type="body" sz="quarter" idx="11"/>
          </p:nvPr>
        </p:nvSpPr>
        <p:spPr/>
        <p:txBody>
          <a:bodyPr/>
          <a:lstStyle/>
          <a:p>
            <a:r>
              <a:rPr lang="en-US" dirty="0">
                <a:solidFill>
                  <a:schemeClr val="bg1"/>
                </a:solidFill>
              </a:rPr>
              <a:t>This is a genuinely structured field and ready for analysis as is.</a:t>
            </a:r>
          </a:p>
        </p:txBody>
      </p:sp>
      <p:sp>
        <p:nvSpPr>
          <p:cNvPr id="16" name="Text Placeholder 15">
            <a:extLst>
              <a:ext uri="{FF2B5EF4-FFF2-40B4-BE49-F238E27FC236}">
                <a16:creationId xmlns:a16="http://schemas.microsoft.com/office/drawing/2014/main" id="{DDC03F9F-BDFE-B665-F3B2-6104A44048AC}"/>
              </a:ext>
            </a:extLst>
          </p:cNvPr>
          <p:cNvSpPr>
            <a:spLocks noGrp="1"/>
          </p:cNvSpPr>
          <p:nvPr>
            <p:ph type="body" sz="quarter" idx="17"/>
          </p:nvPr>
        </p:nvSpPr>
        <p:spPr>
          <a:xfrm>
            <a:off x="2074786" y="3522146"/>
            <a:ext cx="7342632" cy="667512"/>
          </a:xfrm>
        </p:spPr>
        <p:txBody>
          <a:bodyPr/>
          <a:lstStyle/>
          <a:p>
            <a:r>
              <a:rPr lang="en-US" dirty="0" err="1">
                <a:solidFill>
                  <a:schemeClr val="tx1"/>
                </a:solidFill>
              </a:rPr>
              <a:t>student_id</a:t>
            </a:r>
            <a:r>
              <a:rPr lang="en-US" dirty="0">
                <a:solidFill>
                  <a:schemeClr val="tx1"/>
                </a:solidFill>
              </a:rPr>
              <a:t>: an integer key.</a:t>
            </a:r>
          </a:p>
        </p:txBody>
      </p:sp>
      <p:sp>
        <p:nvSpPr>
          <p:cNvPr id="15" name="Text Placeholder 14">
            <a:extLst>
              <a:ext uri="{FF2B5EF4-FFF2-40B4-BE49-F238E27FC236}">
                <a16:creationId xmlns:a16="http://schemas.microsoft.com/office/drawing/2014/main" id="{0FBFB911-9A74-0532-B6E2-F570B3976947}"/>
              </a:ext>
            </a:extLst>
          </p:cNvPr>
          <p:cNvSpPr>
            <a:spLocks noGrp="1"/>
          </p:cNvSpPr>
          <p:nvPr>
            <p:ph type="body" sz="quarter" idx="16"/>
          </p:nvPr>
        </p:nvSpPr>
        <p:spPr>
          <a:xfrm>
            <a:off x="2074786" y="2605563"/>
            <a:ext cx="7342632" cy="667512"/>
          </a:xfrm>
        </p:spPr>
        <p:txBody>
          <a:bodyPr>
            <a:normAutofit/>
          </a:bodyPr>
          <a:lstStyle/>
          <a:p>
            <a:r>
              <a:rPr lang="en-US" dirty="0" err="1">
                <a:solidFill>
                  <a:schemeClr val="tx1"/>
                </a:solidFill>
              </a:rPr>
              <a:t>teacher_feedback</a:t>
            </a:r>
            <a:r>
              <a:rPr lang="en-US" dirty="0">
                <a:solidFill>
                  <a:schemeClr val="tx1"/>
                </a:solidFill>
              </a:rPr>
              <a:t>: a free-text comment box.</a:t>
            </a:r>
          </a:p>
        </p:txBody>
      </p:sp>
      <p:sp>
        <p:nvSpPr>
          <p:cNvPr id="13" name="Text Placeholder 12">
            <a:extLst>
              <a:ext uri="{FF2B5EF4-FFF2-40B4-BE49-F238E27FC236}">
                <a16:creationId xmlns:a16="http://schemas.microsoft.com/office/drawing/2014/main" id="{585C9A62-7C9B-5FA2-F1C7-A5E194C7A51B}"/>
              </a:ext>
            </a:extLst>
          </p:cNvPr>
          <p:cNvSpPr>
            <a:spLocks noGrp="1"/>
          </p:cNvSpPr>
          <p:nvPr>
            <p:ph type="body" sz="quarter" idx="14"/>
          </p:nvPr>
        </p:nvSpPr>
        <p:spPr/>
        <p:txBody>
          <a:bodyPr>
            <a:normAutofit fontScale="92500" lnSpcReduction="10000"/>
          </a:bodyPr>
          <a:lstStyle/>
          <a:p>
            <a:r>
              <a:rPr lang="en-US" sz="1800" dirty="0">
                <a:effectLst/>
              </a:rPr>
              <a:t>A dataset can look structured yet hold unstructured data inside its cells. Which columns below contain unstructured data that would need text/signal processing before analysis?</a:t>
            </a:r>
            <a:endParaRPr lang="en-US" dirty="0"/>
          </a:p>
        </p:txBody>
      </p:sp>
      <p:sp>
        <p:nvSpPr>
          <p:cNvPr id="42" name="Title 41">
            <a:extLst>
              <a:ext uri="{FF2B5EF4-FFF2-40B4-BE49-F238E27FC236}">
                <a16:creationId xmlns:a16="http://schemas.microsoft.com/office/drawing/2014/main" id="{1C8BDC04-8DE4-DACA-0E95-4B5B848167DD}"/>
              </a:ext>
            </a:extLst>
          </p:cNvPr>
          <p:cNvSpPr>
            <a:spLocks noGrp="1"/>
          </p:cNvSpPr>
          <p:nvPr>
            <p:ph type="title"/>
          </p:nvPr>
        </p:nvSpPr>
        <p:spPr/>
        <p:txBody>
          <a:bodyPr/>
          <a:lstStyle/>
          <a:p>
            <a:r>
              <a:rPr lang="en-US" dirty="0"/>
              <a:t>2</a:t>
            </a:r>
          </a:p>
        </p:txBody>
      </p:sp>
      <p:sp>
        <p:nvSpPr>
          <p:cNvPr id="21" name="A Button">
            <a:extLst>
              <a:ext uri="{FF2B5EF4-FFF2-40B4-BE49-F238E27FC236}">
                <a16:creationId xmlns:a16="http://schemas.microsoft.com/office/drawing/2014/main" id="{2D598F97-F653-E4DC-6AB7-8689C62324A8}"/>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2" name="B Button">
            <a:extLst>
              <a:ext uri="{FF2B5EF4-FFF2-40B4-BE49-F238E27FC236}">
                <a16:creationId xmlns:a16="http://schemas.microsoft.com/office/drawing/2014/main" id="{509777BA-15BF-24F3-10C4-3B085261D3A9}"/>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3" name="C Button">
            <a:extLst>
              <a:ext uri="{FF2B5EF4-FFF2-40B4-BE49-F238E27FC236}">
                <a16:creationId xmlns:a16="http://schemas.microsoft.com/office/drawing/2014/main" id="{3813A25A-89ED-25F3-AE56-29C10DB518D3}"/>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4" name="D Button">
            <a:extLst>
              <a:ext uri="{FF2B5EF4-FFF2-40B4-BE49-F238E27FC236}">
                <a16:creationId xmlns:a16="http://schemas.microsoft.com/office/drawing/2014/main" id="{52EE68C6-56D0-A76A-4CCD-6CEAC986A7C8}"/>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5" name="Cross 24">
            <a:extLst>
              <a:ext uri="{FF2B5EF4-FFF2-40B4-BE49-F238E27FC236}">
                <a16:creationId xmlns:a16="http://schemas.microsoft.com/office/drawing/2014/main" id="{D69A1CDD-98AD-9F23-5C3E-26C92EFA50B2}"/>
              </a:ext>
            </a:extLst>
          </p:cNvPr>
          <p:cNvSpPr/>
          <p:nvPr/>
        </p:nvSpPr>
        <p:spPr>
          <a:xfrm rot="18947527">
            <a:off x="1417776" y="354192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ross 25">
            <a:extLst>
              <a:ext uri="{FF2B5EF4-FFF2-40B4-BE49-F238E27FC236}">
                <a16:creationId xmlns:a16="http://schemas.microsoft.com/office/drawing/2014/main" id="{DB38175E-11CC-0BD0-BF51-4C3B75B4DF46}"/>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ross 26">
            <a:extLst>
              <a:ext uri="{FF2B5EF4-FFF2-40B4-BE49-F238E27FC236}">
                <a16:creationId xmlns:a16="http://schemas.microsoft.com/office/drawing/2014/main" id="{05730714-EB19-B8AA-433C-A5C3FF424FDA}"/>
              </a:ext>
            </a:extLst>
          </p:cNvPr>
          <p:cNvSpPr/>
          <p:nvPr/>
        </p:nvSpPr>
        <p:spPr>
          <a:xfrm rot="18947527">
            <a:off x="1424859" y="5280725"/>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Checkmark with solid fill">
            <a:extLst>
              <a:ext uri="{FF2B5EF4-FFF2-40B4-BE49-F238E27FC236}">
                <a16:creationId xmlns:a16="http://schemas.microsoft.com/office/drawing/2014/main" id="{6BF26453-1E2E-4B7E-BD6D-E6864F3559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03050" y="2614564"/>
            <a:ext cx="598518" cy="598518"/>
          </a:xfrm>
          <a:prstGeom prst="rect">
            <a:avLst/>
          </a:prstGeom>
        </p:spPr>
      </p:pic>
      <p:sp>
        <p:nvSpPr>
          <p:cNvPr id="29" name="Partial Circle 28">
            <a:extLst>
              <a:ext uri="{FF2B5EF4-FFF2-40B4-BE49-F238E27FC236}">
                <a16:creationId xmlns:a16="http://schemas.microsoft.com/office/drawing/2014/main" id="{2D709F38-EB76-649C-E2E6-487B52834290}"/>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itle 1">
            <a:extLst>
              <a:ext uri="{FF2B5EF4-FFF2-40B4-BE49-F238E27FC236}">
                <a16:creationId xmlns:a16="http://schemas.microsoft.com/office/drawing/2014/main" id="{94147B2B-06BD-D6F4-FD9C-DF3E86242D41}"/>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1" name="Next Question Arrow">
            <a:hlinkClick r:id="rId3" action="ppaction://hlinksldjump"/>
            <a:extLst>
              <a:ext uri="{FF2B5EF4-FFF2-40B4-BE49-F238E27FC236}">
                <a16:creationId xmlns:a16="http://schemas.microsoft.com/office/drawing/2014/main" id="{A4372754-060D-DD71-2903-914C74A245AA}"/>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Previous Question</a:t>
            </a:r>
            <a:endParaRPr lang="en-US" dirty="0"/>
          </a:p>
        </p:txBody>
      </p:sp>
      <p:sp>
        <p:nvSpPr>
          <p:cNvPr id="32" name="Next Question Arrow">
            <a:hlinkClick r:id="rId4" action="ppaction://hlinksldjump"/>
            <a:extLst>
              <a:ext uri="{FF2B5EF4-FFF2-40B4-BE49-F238E27FC236}">
                <a16:creationId xmlns:a16="http://schemas.microsoft.com/office/drawing/2014/main" id="{4787EFC7-A9ED-01A9-D847-8B56E1EC322A}"/>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ction="ppaction://hlinksldjump"/>
              </a:rPr>
              <a:t>Next Question</a:t>
            </a:r>
            <a:endParaRPr lang="en-US" dirty="0"/>
          </a:p>
        </p:txBody>
      </p:sp>
    </p:spTree>
    <p:extLst>
      <p:ext uri="{BB962C8B-B14F-4D97-AF65-F5344CB8AC3E}">
        <p14:creationId xmlns:p14="http://schemas.microsoft.com/office/powerpoint/2010/main" val="3891853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5">
                                            <p:txEl>
                                              <p:pRg st="0" end="0"/>
                                            </p:txEl>
                                          </p:spTgt>
                                        </p:tgtEl>
                                      </p:cBhvr>
                                    </p:animEffect>
                                    <p:set>
                                      <p:cBhvr>
                                        <p:cTn id="9" dur="1" fill="hold">
                                          <p:stCondLst>
                                            <p:cond delay="249"/>
                                          </p:stCondLst>
                                        </p:cTn>
                                        <p:tgtEl>
                                          <p:spTgt spid="15">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5">
                                            <p:bg/>
                                          </p:spTgt>
                                        </p:tgtEl>
                                      </p:cBhvr>
                                    </p:animEffect>
                                    <p:set>
                                      <p:cBhvr>
                                        <p:cTn id="12" dur="1" fill="hold">
                                          <p:stCondLst>
                                            <p:cond delay="249"/>
                                          </p:stCondLst>
                                        </p:cTn>
                                        <p:tgtEl>
                                          <p:spTgt spid="15">
                                            <p:bg/>
                                          </p:spTgt>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3" restart="whenNotActive" fill="hold" evtFilter="cancelBubble" nodeType="interactiveSeq">
                <p:stCondLst>
                  <p:cond evt="onClick" delay="0">
                    <p:tgtEl>
                      <p:spTgt spid="22"/>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6">
                                            <p:txEl>
                                              <p:pRg st="0" end="0"/>
                                            </p:txEl>
                                          </p:spTgt>
                                        </p:tgtEl>
                                      </p:cBhvr>
                                    </p:animEffect>
                                    <p:set>
                                      <p:cBhvr>
                                        <p:cTn id="20" dur="1" fill="hold">
                                          <p:stCondLst>
                                            <p:cond delay="249"/>
                                          </p:stCondLst>
                                        </p:cTn>
                                        <p:tgtEl>
                                          <p:spTgt spid="16">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6">
                                            <p:bg/>
                                          </p:spTgt>
                                        </p:tgtEl>
                                      </p:cBhvr>
                                    </p:animEffect>
                                    <p:set>
                                      <p:cBhvr>
                                        <p:cTn id="23" dur="1" fill="hold">
                                          <p:stCondLst>
                                            <p:cond delay="249"/>
                                          </p:stCondLst>
                                        </p:cTn>
                                        <p:tgtEl>
                                          <p:spTgt spid="16">
                                            <p:bg/>
                                          </p:spTgt>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4" restart="whenNotActive" fill="hold" evtFilter="cancelBubble" nodeType="interactiveSeq">
                <p:stCondLst>
                  <p:cond evt="onClick" delay="0">
                    <p:tgtEl>
                      <p:spTgt spid="2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7">
                                            <p:txEl>
                                              <p:pRg st="0" end="0"/>
                                            </p:txEl>
                                          </p:spTgt>
                                        </p:tgtEl>
                                      </p:cBhvr>
                                    </p:animEffect>
                                    <p:set>
                                      <p:cBhvr>
                                        <p:cTn id="31" dur="1" fill="hold">
                                          <p:stCondLst>
                                            <p:cond delay="249"/>
                                          </p:stCondLst>
                                        </p:cTn>
                                        <p:tgtEl>
                                          <p:spTgt spid="17">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7">
                                            <p:bg/>
                                          </p:spTgt>
                                        </p:tgtEl>
                                      </p:cBhvr>
                                    </p:animEffect>
                                    <p:set>
                                      <p:cBhvr>
                                        <p:cTn id="34" dur="1" fill="hold">
                                          <p:stCondLst>
                                            <p:cond delay="249"/>
                                          </p:stCondLst>
                                        </p:cTn>
                                        <p:tgtEl>
                                          <p:spTgt spid="17">
                                            <p:bg/>
                                          </p:spTgt>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5" restart="whenNotActive" fill="hold" evtFilter="cancelBubble" nodeType="interactiveSeq">
                <p:stCondLst>
                  <p:cond evt="onClick" delay="0">
                    <p:tgtEl>
                      <p:spTgt spid="24"/>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18">
                                            <p:txEl>
                                              <p:pRg st="0" end="0"/>
                                            </p:txEl>
                                          </p:spTgt>
                                        </p:tgtEl>
                                      </p:cBhvr>
                                    </p:animEffect>
                                    <p:set>
                                      <p:cBhvr>
                                        <p:cTn id="42" dur="1" fill="hold">
                                          <p:stCondLst>
                                            <p:cond delay="249"/>
                                          </p:stCondLst>
                                        </p:cTn>
                                        <p:tgtEl>
                                          <p:spTgt spid="18">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18">
                                            <p:bg/>
                                          </p:spTgt>
                                        </p:tgtEl>
                                      </p:cBhvr>
                                    </p:animEffect>
                                    <p:set>
                                      <p:cBhvr>
                                        <p:cTn id="45"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18" grpId="0" build="p" animBg="1"/>
      <p:bldP spid="17" grpId="0" build="p" animBg="1"/>
      <p:bldP spid="16" grpId="0" build="p" animBg="1"/>
      <p:bldP spid="15" grpId="0" build="p" animBg="1"/>
      <p:bldP spid="25" grpId="0" animBg="1"/>
      <p:bldP spid="26"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Question Box">
            <a:extLst>
              <a:ext uri="{FF2B5EF4-FFF2-40B4-BE49-F238E27FC236}">
                <a16:creationId xmlns:a16="http://schemas.microsoft.com/office/drawing/2014/main" id="{9D3C65C9-0467-2CC6-C6E0-B1BAD5433781}"/>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AAD79461-2A82-3513-4540-34FA9AEB9FBF}"/>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Question Box">
            <a:extLst>
              <a:ext uri="{FF2B5EF4-FFF2-40B4-BE49-F238E27FC236}">
                <a16:creationId xmlns:a16="http://schemas.microsoft.com/office/drawing/2014/main" id="{5A898F96-4D8D-7DF2-D53F-E91021723F7B}"/>
              </a:ext>
            </a:extLst>
          </p:cNvPr>
          <p:cNvSpPr/>
          <p:nvPr/>
        </p:nvSpPr>
        <p:spPr>
          <a:xfrm>
            <a:off x="741301"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Question Number">
            <a:extLst>
              <a:ext uri="{FF2B5EF4-FFF2-40B4-BE49-F238E27FC236}">
                <a16:creationId xmlns:a16="http://schemas.microsoft.com/office/drawing/2014/main" id="{45434998-EB0D-A7D9-ED59-115AF15C3066}"/>
              </a:ext>
            </a:extLst>
          </p:cNvPr>
          <p:cNvSpPr/>
          <p:nvPr/>
        </p:nvSpPr>
        <p:spPr>
          <a:xfrm>
            <a:off x="284101"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 Placeholder 14">
            <a:extLst>
              <a:ext uri="{FF2B5EF4-FFF2-40B4-BE49-F238E27FC236}">
                <a16:creationId xmlns:a16="http://schemas.microsoft.com/office/drawing/2014/main" id="{A1C0CFD7-6D8D-B6D7-EC6F-168897C5807D}"/>
              </a:ext>
            </a:extLst>
          </p:cNvPr>
          <p:cNvSpPr>
            <a:spLocks noGrp="1"/>
          </p:cNvSpPr>
          <p:nvPr>
            <p:ph type="body" sz="quarter" idx="13"/>
          </p:nvPr>
        </p:nvSpPr>
        <p:spPr/>
        <p:txBody>
          <a:bodyPr/>
          <a:lstStyle/>
          <a:p>
            <a:r>
              <a:rPr lang="en-US" dirty="0">
                <a:solidFill>
                  <a:schemeClr val="bg1"/>
                </a:solidFill>
              </a:rPr>
              <a:t>Sometimes over-processing can erase construct-relevant information and hurt performance.</a:t>
            </a:r>
          </a:p>
        </p:txBody>
      </p:sp>
      <p:sp>
        <p:nvSpPr>
          <p:cNvPr id="21" name="Text Placeholder 20">
            <a:extLst>
              <a:ext uri="{FF2B5EF4-FFF2-40B4-BE49-F238E27FC236}">
                <a16:creationId xmlns:a16="http://schemas.microsoft.com/office/drawing/2014/main" id="{3FD14AF0-A543-4232-5E95-BA06D8AEE8D5}"/>
              </a:ext>
            </a:extLst>
          </p:cNvPr>
          <p:cNvSpPr>
            <a:spLocks noGrp="1"/>
          </p:cNvSpPr>
          <p:nvPr>
            <p:ph type="body" sz="quarter" idx="19"/>
          </p:nvPr>
        </p:nvSpPr>
        <p:spPr>
          <a:xfrm>
            <a:off x="2074775" y="5292010"/>
            <a:ext cx="7342632" cy="667512"/>
          </a:xfrm>
        </p:spPr>
        <p:txBody>
          <a:bodyPr/>
          <a:lstStyle/>
          <a:p>
            <a:r>
              <a:rPr lang="en-US" dirty="0">
                <a:solidFill>
                  <a:schemeClr val="tx1"/>
                </a:solidFill>
              </a:rPr>
              <a:t>Convert the essay to a bag-of-words count vector first, then feed it to BERT.</a:t>
            </a:r>
          </a:p>
        </p:txBody>
      </p:sp>
      <p:sp>
        <p:nvSpPr>
          <p:cNvPr id="14" name="Text Placeholder 13">
            <a:extLst>
              <a:ext uri="{FF2B5EF4-FFF2-40B4-BE49-F238E27FC236}">
                <a16:creationId xmlns:a16="http://schemas.microsoft.com/office/drawing/2014/main" id="{9CED8E08-2973-203C-1C06-9A9C7FEC5333}"/>
              </a:ext>
            </a:extLst>
          </p:cNvPr>
          <p:cNvSpPr>
            <a:spLocks noGrp="1"/>
          </p:cNvSpPr>
          <p:nvPr>
            <p:ph type="body" sz="quarter" idx="12"/>
          </p:nvPr>
        </p:nvSpPr>
        <p:spPr/>
        <p:txBody>
          <a:bodyPr>
            <a:normAutofit/>
          </a:bodyPr>
          <a:lstStyle/>
          <a:p>
            <a:r>
              <a:rPr lang="en-US" dirty="0">
                <a:solidFill>
                  <a:schemeClr val="bg1"/>
                </a:solidFill>
              </a:rPr>
              <a:t>Sometimes over-processing can erase construct-relevant information and hurt performance.</a:t>
            </a:r>
          </a:p>
        </p:txBody>
      </p:sp>
      <p:sp>
        <p:nvSpPr>
          <p:cNvPr id="20" name="Text Placeholder 19">
            <a:extLst>
              <a:ext uri="{FF2B5EF4-FFF2-40B4-BE49-F238E27FC236}">
                <a16:creationId xmlns:a16="http://schemas.microsoft.com/office/drawing/2014/main" id="{9748C5BF-97B6-92E4-28E9-D51E3A4CFF32}"/>
              </a:ext>
            </a:extLst>
          </p:cNvPr>
          <p:cNvSpPr>
            <a:spLocks noGrp="1"/>
          </p:cNvSpPr>
          <p:nvPr>
            <p:ph type="body" sz="quarter" idx="18"/>
          </p:nvPr>
        </p:nvSpPr>
        <p:spPr>
          <a:xfrm>
            <a:off x="2074775" y="3519033"/>
            <a:ext cx="7342632" cy="667512"/>
          </a:xfrm>
        </p:spPr>
        <p:txBody>
          <a:bodyPr/>
          <a:lstStyle/>
          <a:p>
            <a:r>
              <a:rPr lang="en-US" dirty="0">
                <a:solidFill>
                  <a:schemeClr val="tx1"/>
                </a:solidFill>
              </a:rPr>
              <a:t>Replace every word with its dictionary definition to add meaning.</a:t>
            </a:r>
          </a:p>
        </p:txBody>
      </p:sp>
      <p:sp>
        <p:nvSpPr>
          <p:cNvPr id="12" name="Text Placeholder 11">
            <a:extLst>
              <a:ext uri="{FF2B5EF4-FFF2-40B4-BE49-F238E27FC236}">
                <a16:creationId xmlns:a16="http://schemas.microsoft.com/office/drawing/2014/main" id="{A6EF6B85-C08F-6FD5-2731-1F47BD8DFBD8}"/>
              </a:ext>
            </a:extLst>
          </p:cNvPr>
          <p:cNvSpPr>
            <a:spLocks noGrp="1"/>
          </p:cNvSpPr>
          <p:nvPr>
            <p:ph type="body" sz="quarter" idx="10"/>
          </p:nvPr>
        </p:nvSpPr>
        <p:spPr/>
        <p:txBody>
          <a:bodyPr>
            <a:normAutofit lnSpcReduction="10000"/>
          </a:bodyPr>
          <a:lstStyle/>
          <a:p>
            <a:r>
              <a:rPr lang="en-US" dirty="0">
                <a:solidFill>
                  <a:schemeClr val="tx1"/>
                </a:solidFill>
              </a:rPr>
              <a:t>Clean only what you need to. Modern transformer models are</a:t>
            </a:r>
          </a:p>
          <a:p>
            <a:r>
              <a:rPr lang="en-US" dirty="0">
                <a:solidFill>
                  <a:schemeClr val="tx1"/>
                </a:solidFill>
              </a:rPr>
              <a:t>pretrained on raw text and have their own </a:t>
            </a:r>
            <a:r>
              <a:rPr lang="en-US" dirty="0" err="1">
                <a:solidFill>
                  <a:schemeClr val="tx1"/>
                </a:solidFill>
              </a:rPr>
              <a:t>subword</a:t>
            </a:r>
            <a:r>
              <a:rPr lang="en-US" dirty="0">
                <a:solidFill>
                  <a:schemeClr val="tx1"/>
                </a:solidFill>
              </a:rPr>
              <a:t> tokenizers.</a:t>
            </a:r>
          </a:p>
        </p:txBody>
      </p:sp>
      <p:sp>
        <p:nvSpPr>
          <p:cNvPr id="13" name="Text Placeholder 12">
            <a:extLst>
              <a:ext uri="{FF2B5EF4-FFF2-40B4-BE49-F238E27FC236}">
                <a16:creationId xmlns:a16="http://schemas.microsoft.com/office/drawing/2014/main" id="{6775A7CD-F8DE-2BC8-D2A1-71614FA66194}"/>
              </a:ext>
            </a:extLst>
          </p:cNvPr>
          <p:cNvSpPr>
            <a:spLocks noGrp="1"/>
          </p:cNvSpPr>
          <p:nvPr>
            <p:ph type="body" sz="quarter" idx="11"/>
          </p:nvPr>
        </p:nvSpPr>
        <p:spPr/>
        <p:txBody>
          <a:bodyPr>
            <a:normAutofit/>
          </a:bodyPr>
          <a:lstStyle/>
          <a:p>
            <a:r>
              <a:rPr lang="en-US" dirty="0">
                <a:solidFill>
                  <a:schemeClr val="bg1"/>
                </a:solidFill>
              </a:rPr>
              <a:t>Sometimes over-processing can erase construct-relevant information and hurt performance.</a:t>
            </a:r>
          </a:p>
        </p:txBody>
      </p:sp>
      <p:sp>
        <p:nvSpPr>
          <p:cNvPr id="19" name="Text Placeholder 18">
            <a:extLst>
              <a:ext uri="{FF2B5EF4-FFF2-40B4-BE49-F238E27FC236}">
                <a16:creationId xmlns:a16="http://schemas.microsoft.com/office/drawing/2014/main" id="{D089B5A2-50C1-D2DA-BD30-E725A2D323ED}"/>
              </a:ext>
            </a:extLst>
          </p:cNvPr>
          <p:cNvSpPr>
            <a:spLocks noGrp="1"/>
          </p:cNvSpPr>
          <p:nvPr>
            <p:ph type="body" sz="quarter" idx="17"/>
          </p:nvPr>
        </p:nvSpPr>
        <p:spPr>
          <a:xfrm>
            <a:off x="2074775" y="2587870"/>
            <a:ext cx="7342632" cy="667512"/>
          </a:xfrm>
        </p:spPr>
        <p:txBody>
          <a:bodyPr/>
          <a:lstStyle/>
          <a:p>
            <a:r>
              <a:rPr lang="en-US" dirty="0">
                <a:solidFill>
                  <a:schemeClr val="tx1"/>
                </a:solidFill>
              </a:rPr>
              <a:t>Lowercase, remove all punctuation, strip </a:t>
            </a:r>
            <a:r>
              <a:rPr lang="en-US" dirty="0" err="1">
                <a:solidFill>
                  <a:schemeClr val="tx1"/>
                </a:solidFill>
              </a:rPr>
              <a:t>stopwords</a:t>
            </a:r>
            <a:r>
              <a:rPr lang="en-US" dirty="0">
                <a:solidFill>
                  <a:schemeClr val="tx1"/>
                </a:solidFill>
              </a:rPr>
              <a:t>, and stem every word before encoding.</a:t>
            </a:r>
          </a:p>
        </p:txBody>
      </p:sp>
      <p:sp>
        <p:nvSpPr>
          <p:cNvPr id="18" name="Text Placeholder 17">
            <a:extLst>
              <a:ext uri="{FF2B5EF4-FFF2-40B4-BE49-F238E27FC236}">
                <a16:creationId xmlns:a16="http://schemas.microsoft.com/office/drawing/2014/main" id="{30BA2B27-CD10-BE6C-74BB-D08CA9AAA30D}"/>
              </a:ext>
            </a:extLst>
          </p:cNvPr>
          <p:cNvSpPr>
            <a:spLocks noGrp="1"/>
          </p:cNvSpPr>
          <p:nvPr>
            <p:ph type="body" sz="quarter" idx="16"/>
          </p:nvPr>
        </p:nvSpPr>
        <p:spPr>
          <a:xfrm>
            <a:off x="2074778" y="4405522"/>
            <a:ext cx="7342632" cy="667512"/>
          </a:xfrm>
        </p:spPr>
        <p:txBody>
          <a:bodyPr>
            <a:normAutofit/>
          </a:bodyPr>
          <a:lstStyle/>
          <a:p>
            <a:r>
              <a:rPr lang="en-US" dirty="0">
                <a:solidFill>
                  <a:schemeClr val="tx1"/>
                </a:solidFill>
              </a:rPr>
              <a:t>Apply only light cleaning (e.g., fix encoding, strip markup) and keep the text largely raw.</a:t>
            </a:r>
          </a:p>
        </p:txBody>
      </p:sp>
      <p:sp>
        <p:nvSpPr>
          <p:cNvPr id="16" name="Text Placeholder 15">
            <a:extLst>
              <a:ext uri="{FF2B5EF4-FFF2-40B4-BE49-F238E27FC236}">
                <a16:creationId xmlns:a16="http://schemas.microsoft.com/office/drawing/2014/main" id="{95273187-F5CC-D567-6E28-5C9C6B3803A2}"/>
              </a:ext>
            </a:extLst>
          </p:cNvPr>
          <p:cNvSpPr>
            <a:spLocks noGrp="1"/>
          </p:cNvSpPr>
          <p:nvPr>
            <p:ph type="body" sz="quarter" idx="14"/>
          </p:nvPr>
        </p:nvSpPr>
        <p:spPr/>
        <p:txBody>
          <a:bodyPr>
            <a:normAutofit lnSpcReduction="10000"/>
          </a:bodyPr>
          <a:lstStyle/>
          <a:p>
            <a:r>
              <a:rPr lang="en-US" sz="1800" dirty="0">
                <a:effectLst/>
              </a:rPr>
              <a:t>You are preparing student essays to feed into a transformer model (e.g., BERT). Which preprocessing choice is most appropriate?</a:t>
            </a:r>
            <a:endParaRPr lang="en-US" dirty="0"/>
          </a:p>
        </p:txBody>
      </p:sp>
      <p:sp>
        <p:nvSpPr>
          <p:cNvPr id="57" name="Title 56">
            <a:extLst>
              <a:ext uri="{FF2B5EF4-FFF2-40B4-BE49-F238E27FC236}">
                <a16:creationId xmlns:a16="http://schemas.microsoft.com/office/drawing/2014/main" id="{DBBF2F44-1794-64EF-0708-E42301095F09}"/>
              </a:ext>
            </a:extLst>
          </p:cNvPr>
          <p:cNvSpPr>
            <a:spLocks noGrp="1"/>
          </p:cNvSpPr>
          <p:nvPr>
            <p:ph type="title"/>
          </p:nvPr>
        </p:nvSpPr>
        <p:spPr/>
        <p:txBody>
          <a:bodyPr/>
          <a:lstStyle/>
          <a:p>
            <a:r>
              <a:rPr lang="en-US" dirty="0"/>
              <a:t>3</a:t>
            </a:r>
          </a:p>
        </p:txBody>
      </p:sp>
      <p:sp>
        <p:nvSpPr>
          <p:cNvPr id="26" name="A Button">
            <a:extLst>
              <a:ext uri="{FF2B5EF4-FFF2-40B4-BE49-F238E27FC236}">
                <a16:creationId xmlns:a16="http://schemas.microsoft.com/office/drawing/2014/main" id="{2D765732-EF41-6D16-22AE-0FFE28C1876A}"/>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7" name="B Button">
            <a:extLst>
              <a:ext uri="{FF2B5EF4-FFF2-40B4-BE49-F238E27FC236}">
                <a16:creationId xmlns:a16="http://schemas.microsoft.com/office/drawing/2014/main" id="{A5EC7756-0D01-0D1D-E900-F415D0D76E38}"/>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8" name="C Button">
            <a:extLst>
              <a:ext uri="{FF2B5EF4-FFF2-40B4-BE49-F238E27FC236}">
                <a16:creationId xmlns:a16="http://schemas.microsoft.com/office/drawing/2014/main" id="{0F4D0643-B26F-F941-C6A3-490C3B8C1D0B}"/>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9" name="D Button">
            <a:extLst>
              <a:ext uri="{FF2B5EF4-FFF2-40B4-BE49-F238E27FC236}">
                <a16:creationId xmlns:a16="http://schemas.microsoft.com/office/drawing/2014/main" id="{4B7F90D7-B3A0-B2A6-DD81-AB1E3C392206}"/>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30" name="Cross 29">
            <a:extLst>
              <a:ext uri="{FF2B5EF4-FFF2-40B4-BE49-F238E27FC236}">
                <a16:creationId xmlns:a16="http://schemas.microsoft.com/office/drawing/2014/main" id="{14A5921F-10FE-EF54-6098-B95D24A84417}"/>
              </a:ext>
            </a:extLst>
          </p:cNvPr>
          <p:cNvSpPr/>
          <p:nvPr/>
        </p:nvSpPr>
        <p:spPr>
          <a:xfrm rot="18947527">
            <a:off x="1396489" y="269756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ross 30">
            <a:extLst>
              <a:ext uri="{FF2B5EF4-FFF2-40B4-BE49-F238E27FC236}">
                <a16:creationId xmlns:a16="http://schemas.microsoft.com/office/drawing/2014/main" id="{E9011992-BBD3-FE36-C753-4CA46B0C6A34}"/>
              </a:ext>
            </a:extLst>
          </p:cNvPr>
          <p:cNvSpPr/>
          <p:nvPr/>
        </p:nvSpPr>
        <p:spPr>
          <a:xfrm rot="18947527">
            <a:off x="1417564" y="3556463"/>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ross 31">
            <a:extLst>
              <a:ext uri="{FF2B5EF4-FFF2-40B4-BE49-F238E27FC236}">
                <a16:creationId xmlns:a16="http://schemas.microsoft.com/office/drawing/2014/main" id="{31C62DE8-7934-D7FD-9891-41E54B081440}"/>
              </a:ext>
            </a:extLst>
          </p:cNvPr>
          <p:cNvSpPr/>
          <p:nvPr/>
        </p:nvSpPr>
        <p:spPr>
          <a:xfrm rot="18947527">
            <a:off x="1400422" y="5297289"/>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Checkmark with solid fill">
            <a:extLst>
              <a:ext uri="{FF2B5EF4-FFF2-40B4-BE49-F238E27FC236}">
                <a16:creationId xmlns:a16="http://schemas.microsoft.com/office/drawing/2014/main" id="{0BB13D0F-1508-F93A-F535-55BAD7DBD6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71550" y="4392654"/>
            <a:ext cx="598518" cy="598518"/>
          </a:xfrm>
          <a:prstGeom prst="rect">
            <a:avLst/>
          </a:prstGeom>
        </p:spPr>
      </p:pic>
      <p:sp>
        <p:nvSpPr>
          <p:cNvPr id="34" name="Partial Circle 33">
            <a:extLst>
              <a:ext uri="{FF2B5EF4-FFF2-40B4-BE49-F238E27FC236}">
                <a16:creationId xmlns:a16="http://schemas.microsoft.com/office/drawing/2014/main" id="{855C91AF-01D0-AC3E-5518-6A7294251E2B}"/>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itle 1">
            <a:extLst>
              <a:ext uri="{FF2B5EF4-FFF2-40B4-BE49-F238E27FC236}">
                <a16:creationId xmlns:a16="http://schemas.microsoft.com/office/drawing/2014/main" id="{81FE9FFE-2812-2A1E-2AD6-CB239A4E5847}"/>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6" name="Next Question Arrow">
            <a:hlinkClick r:id="rId3" action="ppaction://hlinksldjump"/>
            <a:extLst>
              <a:ext uri="{FF2B5EF4-FFF2-40B4-BE49-F238E27FC236}">
                <a16:creationId xmlns:a16="http://schemas.microsoft.com/office/drawing/2014/main" id="{DE8CA52C-425F-BF73-07F1-8DA1AAA4F721}"/>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Previous Question</a:t>
            </a:r>
            <a:endParaRPr lang="en-US" dirty="0"/>
          </a:p>
        </p:txBody>
      </p:sp>
      <p:sp>
        <p:nvSpPr>
          <p:cNvPr id="37" name="Next Question Arrow">
            <a:hlinkClick r:id="rId4" action="ppaction://hlinksldjump"/>
            <a:extLst>
              <a:ext uri="{FF2B5EF4-FFF2-40B4-BE49-F238E27FC236}">
                <a16:creationId xmlns:a16="http://schemas.microsoft.com/office/drawing/2014/main" id="{5390BB8A-8BB2-0B40-1467-6CDF0E4405A9}"/>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ction="ppaction://hlinksldjump"/>
              </a:rPr>
              <a:t>Next Question</a:t>
            </a:r>
            <a:endParaRPr lang="en-US" dirty="0"/>
          </a:p>
        </p:txBody>
      </p:sp>
    </p:spTree>
    <p:extLst>
      <p:ext uri="{BB962C8B-B14F-4D97-AF65-F5344CB8AC3E}">
        <p14:creationId xmlns:p14="http://schemas.microsoft.com/office/powerpoint/2010/main" val="397671421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3" restart="whenNotActive" fill="hold" evtFilter="cancelBubble" nodeType="interactiveSeq">
                <p:stCondLst>
                  <p:cond evt="onClick" delay="0">
                    <p:tgtEl>
                      <p:spTgt spid="27"/>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20">
                                            <p:txEl>
                                              <p:pRg st="0" end="0"/>
                                            </p:txEl>
                                          </p:spTgt>
                                        </p:tgtEl>
                                      </p:cBhvr>
                                    </p:animEffect>
                                    <p:set>
                                      <p:cBhvr>
                                        <p:cTn id="20" dur="1" fill="hold">
                                          <p:stCondLst>
                                            <p:cond delay="249"/>
                                          </p:stCondLst>
                                        </p:cTn>
                                        <p:tgtEl>
                                          <p:spTgt spid="20">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20">
                                            <p:bg/>
                                          </p:spTgt>
                                        </p:tgtEl>
                                      </p:cBhvr>
                                    </p:animEffect>
                                    <p:set>
                                      <p:cBhvr>
                                        <p:cTn id="23"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4" restart="whenNotActive" fill="hold" evtFilter="cancelBubble" nodeType="interactiveSeq">
                <p:stCondLst>
                  <p:cond evt="onClick" delay="0">
                    <p:tgtEl>
                      <p:spTgt spid="28"/>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8">
                                            <p:txEl>
                                              <p:pRg st="0" end="0"/>
                                            </p:txEl>
                                          </p:spTgt>
                                        </p:tgtEl>
                                      </p:cBhvr>
                                    </p:animEffect>
                                    <p:set>
                                      <p:cBhvr>
                                        <p:cTn id="31" dur="1" fill="hold">
                                          <p:stCondLst>
                                            <p:cond delay="249"/>
                                          </p:stCondLst>
                                        </p:cTn>
                                        <p:tgtEl>
                                          <p:spTgt spid="18">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8">
                                            <p:bg/>
                                          </p:spTgt>
                                        </p:tgtEl>
                                      </p:cBhvr>
                                    </p:animEffect>
                                    <p:set>
                                      <p:cBhvr>
                                        <p:cTn id="34"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35" restart="whenNotActive" fill="hold" evtFilter="cancelBubble" nodeType="interactiveSeq">
                <p:stCondLst>
                  <p:cond evt="onClick" delay="0">
                    <p:tgtEl>
                      <p:spTgt spid="2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21">
                                            <p:txEl>
                                              <p:pRg st="0" end="0"/>
                                            </p:txEl>
                                          </p:spTgt>
                                        </p:tgtEl>
                                      </p:cBhvr>
                                    </p:animEffect>
                                    <p:set>
                                      <p:cBhvr>
                                        <p:cTn id="42" dur="1" fill="hold">
                                          <p:stCondLst>
                                            <p:cond delay="249"/>
                                          </p:stCondLst>
                                        </p:cTn>
                                        <p:tgtEl>
                                          <p:spTgt spid="21">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21">
                                            <p:bg/>
                                          </p:spTgt>
                                        </p:tgtEl>
                                      </p:cBhvr>
                                    </p:animEffect>
                                    <p:set>
                                      <p:cBhvr>
                                        <p:cTn id="45"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21" grpId="0" build="p" animBg="1"/>
      <p:bldP spid="20" grpId="0" build="p" animBg="1"/>
      <p:bldP spid="19" grpId="0" build="p" animBg="1"/>
      <p:bldP spid="18" grpId="0" build="p"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Question Box">
            <a:extLst>
              <a:ext uri="{FF2B5EF4-FFF2-40B4-BE49-F238E27FC236}">
                <a16:creationId xmlns:a16="http://schemas.microsoft.com/office/drawing/2014/main" id="{6B900E67-5951-3598-27D8-0A5A1966907F}"/>
              </a:ext>
            </a:extLst>
          </p:cNvPr>
          <p:cNvSpPr/>
          <p:nvPr/>
        </p:nvSpPr>
        <p:spPr>
          <a:xfrm>
            <a:off x="741301"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C326E90F-18FE-F956-5C56-560577DB8CB7}"/>
              </a:ext>
            </a:extLst>
          </p:cNvPr>
          <p:cNvSpPr/>
          <p:nvPr/>
        </p:nvSpPr>
        <p:spPr>
          <a:xfrm>
            <a:off x="284101"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 Placeholder 11">
            <a:extLst>
              <a:ext uri="{FF2B5EF4-FFF2-40B4-BE49-F238E27FC236}">
                <a16:creationId xmlns:a16="http://schemas.microsoft.com/office/drawing/2014/main" id="{026F878D-5FE5-6ED4-FE24-7AD8DFECE1BC}"/>
              </a:ext>
            </a:extLst>
          </p:cNvPr>
          <p:cNvSpPr>
            <a:spLocks noGrp="1"/>
          </p:cNvSpPr>
          <p:nvPr>
            <p:ph type="body" sz="quarter" idx="10"/>
          </p:nvPr>
        </p:nvSpPr>
        <p:spPr/>
        <p:txBody>
          <a:bodyPr>
            <a:normAutofit fontScale="92500"/>
          </a:bodyPr>
          <a:lstStyle/>
          <a:p>
            <a:r>
              <a:rPr lang="en-US" dirty="0">
                <a:solidFill>
                  <a:schemeClr val="tx1"/>
                </a:solidFill>
              </a:rPr>
              <a:t>Different content types require different recognition methods; segmenting the page first lets each region be digitized appropriately.</a:t>
            </a:r>
          </a:p>
        </p:txBody>
      </p:sp>
      <p:sp>
        <p:nvSpPr>
          <p:cNvPr id="15" name="Text Placeholder 14">
            <a:extLst>
              <a:ext uri="{FF2B5EF4-FFF2-40B4-BE49-F238E27FC236}">
                <a16:creationId xmlns:a16="http://schemas.microsoft.com/office/drawing/2014/main" id="{0FD6963F-2BCB-7745-D959-E230D1169488}"/>
              </a:ext>
            </a:extLst>
          </p:cNvPr>
          <p:cNvSpPr>
            <a:spLocks noGrp="1"/>
          </p:cNvSpPr>
          <p:nvPr>
            <p:ph type="body" sz="quarter" idx="13"/>
          </p:nvPr>
        </p:nvSpPr>
        <p:spPr/>
        <p:txBody>
          <a:bodyPr/>
          <a:lstStyle/>
          <a:p>
            <a:r>
              <a:rPr lang="en-US" dirty="0">
                <a:solidFill>
                  <a:schemeClr val="bg1"/>
                </a:solidFill>
              </a:rPr>
              <a:t>This approach will throw away construct-relevant information (the drawing) and does not scale to many worksheets.</a:t>
            </a:r>
          </a:p>
        </p:txBody>
      </p:sp>
      <p:sp>
        <p:nvSpPr>
          <p:cNvPr id="21" name="Text Placeholder 20">
            <a:extLst>
              <a:ext uri="{FF2B5EF4-FFF2-40B4-BE49-F238E27FC236}">
                <a16:creationId xmlns:a16="http://schemas.microsoft.com/office/drawing/2014/main" id="{AD9CAFE7-46CC-1130-7A52-CC5CCB9A58EC}"/>
              </a:ext>
            </a:extLst>
          </p:cNvPr>
          <p:cNvSpPr>
            <a:spLocks noGrp="1"/>
          </p:cNvSpPr>
          <p:nvPr>
            <p:ph type="body" sz="quarter" idx="19"/>
          </p:nvPr>
        </p:nvSpPr>
        <p:spPr>
          <a:xfrm>
            <a:off x="2074789" y="5292008"/>
            <a:ext cx="7342632" cy="667512"/>
          </a:xfrm>
        </p:spPr>
        <p:txBody>
          <a:bodyPr>
            <a:normAutofit fontScale="92500" lnSpcReduction="20000"/>
          </a:bodyPr>
          <a:lstStyle/>
          <a:p>
            <a:r>
              <a:rPr lang="en-US" dirty="0">
                <a:solidFill>
                  <a:schemeClr val="tx1"/>
                </a:solidFill>
              </a:rPr>
              <a:t>First run layout analysis to separate the page into regions (title, body text, drawing), then apply handwritten text recognition (HTR) to the text regions and computer vision (CV) to the drawing region.</a:t>
            </a:r>
          </a:p>
        </p:txBody>
      </p:sp>
      <p:sp>
        <p:nvSpPr>
          <p:cNvPr id="14" name="Text Placeholder 13">
            <a:extLst>
              <a:ext uri="{FF2B5EF4-FFF2-40B4-BE49-F238E27FC236}">
                <a16:creationId xmlns:a16="http://schemas.microsoft.com/office/drawing/2014/main" id="{2B1D0E11-FCE4-8028-0C1F-FEA31ABC7B03}"/>
              </a:ext>
            </a:extLst>
          </p:cNvPr>
          <p:cNvSpPr>
            <a:spLocks noGrp="1"/>
          </p:cNvSpPr>
          <p:nvPr>
            <p:ph type="body" sz="quarter" idx="12"/>
          </p:nvPr>
        </p:nvSpPr>
        <p:spPr/>
        <p:txBody>
          <a:bodyPr>
            <a:normAutofit/>
          </a:bodyPr>
          <a:lstStyle/>
          <a:p>
            <a:r>
              <a:rPr lang="en-US" dirty="0">
                <a:solidFill>
                  <a:schemeClr val="bg1"/>
                </a:solidFill>
              </a:rPr>
              <a:t>Without separating regions, the text and drawing are mixed together and neither is captured accurately.</a:t>
            </a:r>
          </a:p>
        </p:txBody>
      </p:sp>
      <p:sp>
        <p:nvSpPr>
          <p:cNvPr id="20" name="Text Placeholder 19">
            <a:extLst>
              <a:ext uri="{FF2B5EF4-FFF2-40B4-BE49-F238E27FC236}">
                <a16:creationId xmlns:a16="http://schemas.microsoft.com/office/drawing/2014/main" id="{B9447DB0-DB05-4E93-08F7-ED5D19BDD9F3}"/>
              </a:ext>
            </a:extLst>
          </p:cNvPr>
          <p:cNvSpPr>
            <a:spLocks noGrp="1"/>
          </p:cNvSpPr>
          <p:nvPr>
            <p:ph type="body" sz="quarter" idx="18"/>
          </p:nvPr>
        </p:nvSpPr>
        <p:spPr>
          <a:xfrm>
            <a:off x="2074789" y="3519036"/>
            <a:ext cx="7342632" cy="667512"/>
          </a:xfrm>
        </p:spPr>
        <p:txBody>
          <a:bodyPr/>
          <a:lstStyle/>
          <a:p>
            <a:r>
              <a:rPr lang="en-US" dirty="0">
                <a:solidFill>
                  <a:schemeClr val="tx1"/>
                </a:solidFill>
              </a:rPr>
              <a:t>Treat the whole scan as a single block and skip region segmentation.</a:t>
            </a:r>
          </a:p>
        </p:txBody>
      </p:sp>
      <p:sp>
        <p:nvSpPr>
          <p:cNvPr id="13" name="Text Placeholder 12">
            <a:extLst>
              <a:ext uri="{FF2B5EF4-FFF2-40B4-BE49-F238E27FC236}">
                <a16:creationId xmlns:a16="http://schemas.microsoft.com/office/drawing/2014/main" id="{F0A996E2-A1A1-52CA-0048-2811DAFFD4E9}"/>
              </a:ext>
            </a:extLst>
          </p:cNvPr>
          <p:cNvSpPr>
            <a:spLocks noGrp="1"/>
          </p:cNvSpPr>
          <p:nvPr>
            <p:ph type="body" sz="quarter" idx="11"/>
          </p:nvPr>
        </p:nvSpPr>
        <p:spPr/>
        <p:txBody>
          <a:bodyPr>
            <a:normAutofit fontScale="92500"/>
          </a:bodyPr>
          <a:lstStyle/>
          <a:p>
            <a:r>
              <a:rPr lang="en-US" dirty="0">
                <a:solidFill>
                  <a:schemeClr val="bg1"/>
                </a:solidFill>
              </a:rPr>
              <a:t>Handwritten Text Recognition will expect text; running it over a drawing will yield meaningless output and lose the picture's content.</a:t>
            </a:r>
          </a:p>
        </p:txBody>
      </p:sp>
      <p:sp>
        <p:nvSpPr>
          <p:cNvPr id="19" name="Text Placeholder 18">
            <a:extLst>
              <a:ext uri="{FF2B5EF4-FFF2-40B4-BE49-F238E27FC236}">
                <a16:creationId xmlns:a16="http://schemas.microsoft.com/office/drawing/2014/main" id="{C147DCB3-95A2-D86F-C184-E06E783A3E33}"/>
              </a:ext>
            </a:extLst>
          </p:cNvPr>
          <p:cNvSpPr>
            <a:spLocks noGrp="1"/>
          </p:cNvSpPr>
          <p:nvPr>
            <p:ph type="body" sz="quarter" idx="17"/>
          </p:nvPr>
        </p:nvSpPr>
        <p:spPr>
          <a:xfrm>
            <a:off x="2074789" y="2587873"/>
            <a:ext cx="7342632" cy="667512"/>
          </a:xfrm>
        </p:spPr>
        <p:txBody>
          <a:bodyPr/>
          <a:lstStyle/>
          <a:p>
            <a:r>
              <a:rPr lang="en-US" dirty="0">
                <a:solidFill>
                  <a:schemeClr val="tx1"/>
                </a:solidFill>
              </a:rPr>
              <a:t>Apply handwritten text recognition to the entire page, including the drawing.</a:t>
            </a:r>
          </a:p>
        </p:txBody>
      </p:sp>
      <p:sp>
        <p:nvSpPr>
          <p:cNvPr id="18" name="Text Placeholder 17">
            <a:extLst>
              <a:ext uri="{FF2B5EF4-FFF2-40B4-BE49-F238E27FC236}">
                <a16:creationId xmlns:a16="http://schemas.microsoft.com/office/drawing/2014/main" id="{5EDEAEE0-1128-F164-6BE1-621683489BB5}"/>
              </a:ext>
            </a:extLst>
          </p:cNvPr>
          <p:cNvSpPr>
            <a:spLocks noGrp="1"/>
          </p:cNvSpPr>
          <p:nvPr>
            <p:ph type="body" sz="quarter" idx="16"/>
          </p:nvPr>
        </p:nvSpPr>
        <p:spPr>
          <a:xfrm>
            <a:off x="2074789" y="4385294"/>
            <a:ext cx="7342632" cy="667512"/>
          </a:xfrm>
        </p:spPr>
        <p:txBody>
          <a:bodyPr/>
          <a:lstStyle/>
          <a:p>
            <a:r>
              <a:rPr lang="en-US" dirty="0">
                <a:solidFill>
                  <a:schemeClr val="tx1"/>
                </a:solidFill>
              </a:rPr>
              <a:t>Manually retype only the text and discard the drawing.</a:t>
            </a:r>
          </a:p>
        </p:txBody>
      </p:sp>
      <p:sp>
        <p:nvSpPr>
          <p:cNvPr id="16" name="Text Placeholder 15">
            <a:extLst>
              <a:ext uri="{FF2B5EF4-FFF2-40B4-BE49-F238E27FC236}">
                <a16:creationId xmlns:a16="http://schemas.microsoft.com/office/drawing/2014/main" id="{3888ADAD-A6A5-3B7B-87C2-B43753CE06E7}"/>
              </a:ext>
            </a:extLst>
          </p:cNvPr>
          <p:cNvSpPr>
            <a:spLocks noGrp="1"/>
          </p:cNvSpPr>
          <p:nvPr>
            <p:ph type="body" sz="quarter" idx="14"/>
          </p:nvPr>
        </p:nvSpPr>
        <p:spPr/>
        <p:txBody>
          <a:bodyPr>
            <a:normAutofit fontScale="85000" lnSpcReduction="10000"/>
          </a:bodyPr>
          <a:lstStyle/>
          <a:p>
            <a:r>
              <a:rPr lang="en-US" dirty="0"/>
              <a:t>You receive scanned images of students' handwritten worksheets, each containing both handwritten text and a hand-drawn picture. To prepare these for analysis, which preprocessing approach is most appropriate?</a:t>
            </a:r>
          </a:p>
        </p:txBody>
      </p:sp>
      <p:sp>
        <p:nvSpPr>
          <p:cNvPr id="45" name="Title 44">
            <a:extLst>
              <a:ext uri="{FF2B5EF4-FFF2-40B4-BE49-F238E27FC236}">
                <a16:creationId xmlns:a16="http://schemas.microsoft.com/office/drawing/2014/main" id="{03B0322C-9593-EB7D-9D2C-DE45EE837A63}"/>
              </a:ext>
            </a:extLst>
          </p:cNvPr>
          <p:cNvSpPr>
            <a:spLocks noGrp="1"/>
          </p:cNvSpPr>
          <p:nvPr>
            <p:ph type="title"/>
          </p:nvPr>
        </p:nvSpPr>
        <p:spPr/>
        <p:txBody>
          <a:bodyPr/>
          <a:lstStyle/>
          <a:p>
            <a:r>
              <a:rPr lang="en-US" dirty="0"/>
              <a:t>4</a:t>
            </a:r>
          </a:p>
        </p:txBody>
      </p:sp>
      <p:sp>
        <p:nvSpPr>
          <p:cNvPr id="24" name="A Button">
            <a:extLst>
              <a:ext uri="{FF2B5EF4-FFF2-40B4-BE49-F238E27FC236}">
                <a16:creationId xmlns:a16="http://schemas.microsoft.com/office/drawing/2014/main" id="{E41A33D0-821F-74A8-6E0B-5E40527A396D}"/>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5" name="B Button">
            <a:extLst>
              <a:ext uri="{FF2B5EF4-FFF2-40B4-BE49-F238E27FC236}">
                <a16:creationId xmlns:a16="http://schemas.microsoft.com/office/drawing/2014/main" id="{00D8AF33-8E71-0580-7C0C-05A3BBC8A5C9}"/>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6" name="C Button">
            <a:extLst>
              <a:ext uri="{FF2B5EF4-FFF2-40B4-BE49-F238E27FC236}">
                <a16:creationId xmlns:a16="http://schemas.microsoft.com/office/drawing/2014/main" id="{BA60AD2C-471C-2D73-DB37-0C25915E3825}"/>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7" name="D Button">
            <a:extLst>
              <a:ext uri="{FF2B5EF4-FFF2-40B4-BE49-F238E27FC236}">
                <a16:creationId xmlns:a16="http://schemas.microsoft.com/office/drawing/2014/main" id="{5D20D47E-5405-4826-C269-BCD2F6F205DE}"/>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8" name="Cross 27">
            <a:extLst>
              <a:ext uri="{FF2B5EF4-FFF2-40B4-BE49-F238E27FC236}">
                <a16:creationId xmlns:a16="http://schemas.microsoft.com/office/drawing/2014/main" id="{A83947C5-E5FF-7A78-03F7-F9BD15782070}"/>
              </a:ext>
            </a:extLst>
          </p:cNvPr>
          <p:cNvSpPr/>
          <p:nvPr/>
        </p:nvSpPr>
        <p:spPr>
          <a:xfrm rot="18947527">
            <a:off x="1417776" y="354192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BE2A28C4-AD3C-50D2-5F39-979ED7F5A774}"/>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ross 29">
            <a:extLst>
              <a:ext uri="{FF2B5EF4-FFF2-40B4-BE49-F238E27FC236}">
                <a16:creationId xmlns:a16="http://schemas.microsoft.com/office/drawing/2014/main" id="{991E5F63-D5DE-3DEB-FD22-58C630C71C50}"/>
              </a:ext>
            </a:extLst>
          </p:cNvPr>
          <p:cNvSpPr/>
          <p:nvPr/>
        </p:nvSpPr>
        <p:spPr>
          <a:xfrm rot="18947527">
            <a:off x="1412548" y="264342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FC7EFB7F-E096-8FE8-65A5-D3DFFA7E35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12046" y="5304147"/>
            <a:ext cx="598518" cy="598518"/>
          </a:xfrm>
          <a:prstGeom prst="rect">
            <a:avLst/>
          </a:prstGeom>
        </p:spPr>
      </p:pic>
      <p:sp>
        <p:nvSpPr>
          <p:cNvPr id="32" name="Partial Circle 31">
            <a:extLst>
              <a:ext uri="{FF2B5EF4-FFF2-40B4-BE49-F238E27FC236}">
                <a16:creationId xmlns:a16="http://schemas.microsoft.com/office/drawing/2014/main" id="{F62A2A99-E28C-D969-E56F-3B745367E54D}"/>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itle 1">
            <a:extLst>
              <a:ext uri="{FF2B5EF4-FFF2-40B4-BE49-F238E27FC236}">
                <a16:creationId xmlns:a16="http://schemas.microsoft.com/office/drawing/2014/main" id="{7324209E-162B-C953-911C-2D65990CCD71}"/>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4" name="Next Question Arrow">
            <a:hlinkClick r:id="rId3" action="ppaction://hlinksldjump"/>
            <a:extLst>
              <a:ext uri="{FF2B5EF4-FFF2-40B4-BE49-F238E27FC236}">
                <a16:creationId xmlns:a16="http://schemas.microsoft.com/office/drawing/2014/main" id="{18A4E251-606D-ADE8-6427-9AEEB7D760DE}"/>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Previous Question</a:t>
            </a:r>
            <a:endParaRPr lang="en-US" dirty="0"/>
          </a:p>
        </p:txBody>
      </p:sp>
      <p:sp>
        <p:nvSpPr>
          <p:cNvPr id="35" name="Next Question Arrow">
            <a:hlinkClick r:id="rId4" action="ppaction://hlinksldjump"/>
            <a:extLst>
              <a:ext uri="{FF2B5EF4-FFF2-40B4-BE49-F238E27FC236}">
                <a16:creationId xmlns:a16="http://schemas.microsoft.com/office/drawing/2014/main" id="{3ADEEF38-A04C-D2A3-6F6D-86CD35D18362}"/>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ction="ppaction://hlinksldjump"/>
              </a:rPr>
              <a:t>Next Question</a:t>
            </a:r>
            <a:endParaRPr lang="en-US" dirty="0"/>
          </a:p>
        </p:txBody>
      </p:sp>
    </p:spTree>
    <p:extLst>
      <p:ext uri="{BB962C8B-B14F-4D97-AF65-F5344CB8AC3E}">
        <p14:creationId xmlns:p14="http://schemas.microsoft.com/office/powerpoint/2010/main" val="23636779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3" restart="whenNotActive" fill="hold" evtFilter="cancelBubble" nodeType="interactiveSeq">
                <p:stCondLst>
                  <p:cond evt="onClick" delay="0">
                    <p:tgtEl>
                      <p:spTgt spid="25"/>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20">
                                            <p:txEl>
                                              <p:pRg st="0" end="0"/>
                                            </p:txEl>
                                          </p:spTgt>
                                        </p:tgtEl>
                                      </p:cBhvr>
                                    </p:animEffect>
                                    <p:set>
                                      <p:cBhvr>
                                        <p:cTn id="20" dur="1" fill="hold">
                                          <p:stCondLst>
                                            <p:cond delay="249"/>
                                          </p:stCondLst>
                                        </p:cTn>
                                        <p:tgtEl>
                                          <p:spTgt spid="20">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20">
                                            <p:bg/>
                                          </p:spTgt>
                                        </p:tgtEl>
                                      </p:cBhvr>
                                    </p:animEffect>
                                    <p:set>
                                      <p:cBhvr>
                                        <p:cTn id="23"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8">
                                            <p:txEl>
                                              <p:pRg st="0" end="0"/>
                                            </p:txEl>
                                          </p:spTgt>
                                        </p:tgtEl>
                                      </p:cBhvr>
                                    </p:animEffect>
                                    <p:set>
                                      <p:cBhvr>
                                        <p:cTn id="31" dur="1" fill="hold">
                                          <p:stCondLst>
                                            <p:cond delay="249"/>
                                          </p:stCondLst>
                                        </p:cTn>
                                        <p:tgtEl>
                                          <p:spTgt spid="18">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8">
                                            <p:bg/>
                                          </p:spTgt>
                                        </p:tgtEl>
                                      </p:cBhvr>
                                    </p:animEffect>
                                    <p:set>
                                      <p:cBhvr>
                                        <p:cTn id="34"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5" restart="whenNotActive" fill="hold" evtFilter="cancelBubble" nodeType="interactiveSeq">
                <p:stCondLst>
                  <p:cond evt="onClick" delay="0">
                    <p:tgtEl>
                      <p:spTgt spid="2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21">
                                            <p:txEl>
                                              <p:pRg st="0" end="0"/>
                                            </p:txEl>
                                          </p:spTgt>
                                        </p:tgtEl>
                                      </p:cBhvr>
                                    </p:animEffect>
                                    <p:set>
                                      <p:cBhvr>
                                        <p:cTn id="42" dur="1" fill="hold">
                                          <p:stCondLst>
                                            <p:cond delay="249"/>
                                          </p:stCondLst>
                                        </p:cTn>
                                        <p:tgtEl>
                                          <p:spTgt spid="21">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21">
                                            <p:bg/>
                                          </p:spTgt>
                                        </p:tgtEl>
                                      </p:cBhvr>
                                    </p:animEffect>
                                    <p:set>
                                      <p:cBhvr>
                                        <p:cTn id="45"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1" grpId="0" build="p" animBg="1"/>
      <p:bldP spid="20" grpId="0" build="p" animBg="1"/>
      <p:bldP spid="19" grpId="0" build="p" animBg="1"/>
      <p:bldP spid="18" grpId="0" build="p" animBg="1"/>
      <p:bldP spid="28" grpId="0" animBg="1"/>
      <p:bldP spid="29"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7ACD8-D4FE-909C-3DED-EA056774F4CA}"/>
            </a:ext>
          </a:extLst>
        </p:cNvPr>
        <p:cNvGrpSpPr/>
        <p:nvPr/>
      </p:nvGrpSpPr>
      <p:grpSpPr>
        <a:xfrm>
          <a:off x="0" y="0"/>
          <a:ext cx="0" cy="0"/>
          <a:chOff x="0" y="0"/>
          <a:chExt cx="0" cy="0"/>
        </a:xfrm>
      </p:grpSpPr>
      <p:sp>
        <p:nvSpPr>
          <p:cNvPr id="22" name="Question Box">
            <a:extLst>
              <a:ext uri="{FF2B5EF4-FFF2-40B4-BE49-F238E27FC236}">
                <a16:creationId xmlns:a16="http://schemas.microsoft.com/office/drawing/2014/main" id="{7B7BD4AA-356D-70F9-BD67-07660B33B634}"/>
              </a:ext>
            </a:extLst>
          </p:cNvPr>
          <p:cNvSpPr/>
          <p:nvPr/>
        </p:nvSpPr>
        <p:spPr>
          <a:xfrm>
            <a:off x="741301"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59ECF404-8F7D-5803-AFDD-E7FC7038D1DD}"/>
              </a:ext>
            </a:extLst>
          </p:cNvPr>
          <p:cNvSpPr/>
          <p:nvPr/>
        </p:nvSpPr>
        <p:spPr>
          <a:xfrm>
            <a:off x="284101"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 Placeholder 11">
            <a:extLst>
              <a:ext uri="{FF2B5EF4-FFF2-40B4-BE49-F238E27FC236}">
                <a16:creationId xmlns:a16="http://schemas.microsoft.com/office/drawing/2014/main" id="{1300AB53-E699-5F83-D601-E23AC0E4B778}"/>
              </a:ext>
            </a:extLst>
          </p:cNvPr>
          <p:cNvSpPr>
            <a:spLocks noGrp="1"/>
          </p:cNvSpPr>
          <p:nvPr>
            <p:ph type="body" sz="quarter" idx="10"/>
          </p:nvPr>
        </p:nvSpPr>
        <p:spPr/>
        <p:txBody>
          <a:bodyPr>
            <a:normAutofit fontScale="92500"/>
          </a:bodyPr>
          <a:lstStyle/>
          <a:p>
            <a:r>
              <a:rPr lang="en-US" sz="1600" dirty="0">
                <a:solidFill>
                  <a:schemeClr val="tx1"/>
                </a:solidFill>
              </a:rPr>
              <a:t>Contextual models produce a vector that depends on the surrounding sentence, so the same word can have different vectors for different meanings.</a:t>
            </a:r>
          </a:p>
        </p:txBody>
      </p:sp>
      <p:sp>
        <p:nvSpPr>
          <p:cNvPr id="15" name="Text Placeholder 14">
            <a:extLst>
              <a:ext uri="{FF2B5EF4-FFF2-40B4-BE49-F238E27FC236}">
                <a16:creationId xmlns:a16="http://schemas.microsoft.com/office/drawing/2014/main" id="{D0CBFC41-19D7-9CF7-18A4-17CE535E3FA2}"/>
              </a:ext>
            </a:extLst>
          </p:cNvPr>
          <p:cNvSpPr>
            <a:spLocks noGrp="1"/>
          </p:cNvSpPr>
          <p:nvPr>
            <p:ph type="body" sz="quarter" idx="13"/>
          </p:nvPr>
        </p:nvSpPr>
        <p:spPr/>
        <p:txBody>
          <a:bodyPr>
            <a:normAutofit fontScale="92500" lnSpcReduction="20000"/>
          </a:bodyPr>
          <a:lstStyle/>
          <a:p>
            <a:r>
              <a:rPr lang="en-US" dirty="0">
                <a:solidFill>
                  <a:schemeClr val="bg1"/>
                </a:solidFill>
              </a:rPr>
              <a:t>Contextual models produce a vector that depends on the surrounding sentence, so the same word can have different vectors for different meanings.</a:t>
            </a:r>
          </a:p>
        </p:txBody>
      </p:sp>
      <p:sp>
        <p:nvSpPr>
          <p:cNvPr id="21" name="Text Placeholder 20">
            <a:extLst>
              <a:ext uri="{FF2B5EF4-FFF2-40B4-BE49-F238E27FC236}">
                <a16:creationId xmlns:a16="http://schemas.microsoft.com/office/drawing/2014/main" id="{929FA55E-4F3A-E91E-9F4D-AE311CDAAB26}"/>
              </a:ext>
            </a:extLst>
          </p:cNvPr>
          <p:cNvSpPr>
            <a:spLocks noGrp="1"/>
          </p:cNvSpPr>
          <p:nvPr>
            <p:ph type="body" sz="quarter" idx="19"/>
          </p:nvPr>
        </p:nvSpPr>
        <p:spPr>
          <a:xfrm>
            <a:off x="2074790" y="5292006"/>
            <a:ext cx="7342632" cy="667512"/>
          </a:xfrm>
        </p:spPr>
        <p:txBody>
          <a:bodyPr>
            <a:normAutofit/>
          </a:bodyPr>
          <a:lstStyle/>
          <a:p>
            <a:r>
              <a:rPr lang="en-US" dirty="0">
                <a:solidFill>
                  <a:schemeClr val="tx1"/>
                </a:solidFill>
              </a:rPr>
              <a:t>Contextual embeddings (e.g., BERT, </a:t>
            </a:r>
            <a:r>
              <a:rPr lang="en-US" dirty="0" err="1">
                <a:solidFill>
                  <a:schemeClr val="tx1"/>
                </a:solidFill>
              </a:rPr>
              <a:t>RoBERTa</a:t>
            </a:r>
            <a:r>
              <a:rPr lang="en-US" dirty="0">
                <a:solidFill>
                  <a:schemeClr val="tx1"/>
                </a:solidFill>
              </a:rPr>
              <a:t>).</a:t>
            </a:r>
          </a:p>
        </p:txBody>
      </p:sp>
      <p:sp>
        <p:nvSpPr>
          <p:cNvPr id="14" name="Text Placeholder 13">
            <a:extLst>
              <a:ext uri="{FF2B5EF4-FFF2-40B4-BE49-F238E27FC236}">
                <a16:creationId xmlns:a16="http://schemas.microsoft.com/office/drawing/2014/main" id="{BA77E154-C1E0-4369-1CE9-F84C86A13220}"/>
              </a:ext>
            </a:extLst>
          </p:cNvPr>
          <p:cNvSpPr>
            <a:spLocks noGrp="1"/>
          </p:cNvSpPr>
          <p:nvPr>
            <p:ph type="body" sz="quarter" idx="12"/>
          </p:nvPr>
        </p:nvSpPr>
        <p:spPr/>
        <p:txBody>
          <a:bodyPr>
            <a:normAutofit fontScale="92500" lnSpcReduction="20000"/>
          </a:bodyPr>
          <a:lstStyle/>
          <a:p>
            <a:r>
              <a:rPr lang="en-US" dirty="0">
                <a:solidFill>
                  <a:schemeClr val="bg1"/>
                </a:solidFill>
              </a:rPr>
              <a:t>Contextual models produce a vector that depends on the surrounding sentence, so the same word can have different vectors for different meanings.</a:t>
            </a:r>
          </a:p>
        </p:txBody>
      </p:sp>
      <p:sp>
        <p:nvSpPr>
          <p:cNvPr id="20" name="Text Placeholder 19">
            <a:extLst>
              <a:ext uri="{FF2B5EF4-FFF2-40B4-BE49-F238E27FC236}">
                <a16:creationId xmlns:a16="http://schemas.microsoft.com/office/drawing/2014/main" id="{26D5E404-414F-5E90-2650-84E87D8F71D9}"/>
              </a:ext>
            </a:extLst>
          </p:cNvPr>
          <p:cNvSpPr>
            <a:spLocks noGrp="1"/>
          </p:cNvSpPr>
          <p:nvPr>
            <p:ph type="body" sz="quarter" idx="18"/>
          </p:nvPr>
        </p:nvSpPr>
        <p:spPr>
          <a:xfrm>
            <a:off x="2074794" y="3519036"/>
            <a:ext cx="7342632" cy="667512"/>
          </a:xfrm>
        </p:spPr>
        <p:txBody>
          <a:bodyPr/>
          <a:lstStyle/>
          <a:p>
            <a:r>
              <a:rPr lang="en-US" dirty="0">
                <a:solidFill>
                  <a:schemeClr val="tx1"/>
                </a:solidFill>
              </a:rPr>
              <a:t>Bag-of-words and TF-IDF counts.</a:t>
            </a:r>
          </a:p>
        </p:txBody>
      </p:sp>
      <p:sp>
        <p:nvSpPr>
          <p:cNvPr id="13" name="Text Placeholder 12">
            <a:extLst>
              <a:ext uri="{FF2B5EF4-FFF2-40B4-BE49-F238E27FC236}">
                <a16:creationId xmlns:a16="http://schemas.microsoft.com/office/drawing/2014/main" id="{85E337FF-F728-A2D7-82D7-F819E1D8AEFC}"/>
              </a:ext>
            </a:extLst>
          </p:cNvPr>
          <p:cNvSpPr>
            <a:spLocks noGrp="1"/>
          </p:cNvSpPr>
          <p:nvPr>
            <p:ph type="body" sz="quarter" idx="11"/>
          </p:nvPr>
        </p:nvSpPr>
        <p:spPr/>
        <p:txBody>
          <a:bodyPr>
            <a:normAutofit fontScale="92500" lnSpcReduction="20000"/>
          </a:bodyPr>
          <a:lstStyle/>
          <a:p>
            <a:r>
              <a:rPr lang="en-US" dirty="0">
                <a:solidFill>
                  <a:schemeClr val="bg1"/>
                </a:solidFill>
              </a:rPr>
              <a:t>Contextual models produce a vector that depends on the surrounding sentence, so the same word can have different vectors for different meanings.</a:t>
            </a:r>
          </a:p>
        </p:txBody>
      </p:sp>
      <p:sp>
        <p:nvSpPr>
          <p:cNvPr id="19" name="Text Placeholder 18">
            <a:extLst>
              <a:ext uri="{FF2B5EF4-FFF2-40B4-BE49-F238E27FC236}">
                <a16:creationId xmlns:a16="http://schemas.microsoft.com/office/drawing/2014/main" id="{836B2293-96ED-794A-8270-0099A52F6FF7}"/>
              </a:ext>
            </a:extLst>
          </p:cNvPr>
          <p:cNvSpPr>
            <a:spLocks noGrp="1"/>
          </p:cNvSpPr>
          <p:nvPr>
            <p:ph type="body" sz="quarter" idx="17"/>
          </p:nvPr>
        </p:nvSpPr>
        <p:spPr>
          <a:xfrm>
            <a:off x="2074794" y="2587873"/>
            <a:ext cx="7342632" cy="667512"/>
          </a:xfrm>
        </p:spPr>
        <p:txBody>
          <a:bodyPr/>
          <a:lstStyle/>
          <a:p>
            <a:r>
              <a:rPr lang="en-US" dirty="0">
                <a:solidFill>
                  <a:schemeClr val="tx1"/>
                </a:solidFill>
              </a:rPr>
              <a:t>Static embeddings (e.g., Word2Vec, </a:t>
            </a:r>
            <a:r>
              <a:rPr lang="en-US" dirty="0" err="1">
                <a:solidFill>
                  <a:schemeClr val="tx1"/>
                </a:solidFill>
              </a:rPr>
              <a:t>GloVe</a:t>
            </a:r>
            <a:r>
              <a:rPr lang="en-US" dirty="0">
                <a:solidFill>
                  <a:schemeClr val="tx1"/>
                </a:solidFill>
              </a:rPr>
              <a:t>, </a:t>
            </a:r>
            <a:r>
              <a:rPr lang="en-US" dirty="0" err="1">
                <a:solidFill>
                  <a:schemeClr val="tx1"/>
                </a:solidFill>
              </a:rPr>
              <a:t>fastText</a:t>
            </a:r>
            <a:r>
              <a:rPr lang="en-US" dirty="0">
                <a:solidFill>
                  <a:schemeClr val="tx1"/>
                </a:solidFill>
              </a:rPr>
              <a:t>).</a:t>
            </a:r>
          </a:p>
        </p:txBody>
      </p:sp>
      <p:sp>
        <p:nvSpPr>
          <p:cNvPr id="18" name="Text Placeholder 17">
            <a:extLst>
              <a:ext uri="{FF2B5EF4-FFF2-40B4-BE49-F238E27FC236}">
                <a16:creationId xmlns:a16="http://schemas.microsoft.com/office/drawing/2014/main" id="{A2CB0F04-A518-1D08-B2C6-E71E79A0617F}"/>
              </a:ext>
            </a:extLst>
          </p:cNvPr>
          <p:cNvSpPr>
            <a:spLocks noGrp="1"/>
          </p:cNvSpPr>
          <p:nvPr>
            <p:ph type="body" sz="quarter" idx="16"/>
          </p:nvPr>
        </p:nvSpPr>
        <p:spPr>
          <a:xfrm>
            <a:off x="2074794" y="4385294"/>
            <a:ext cx="7342632" cy="667512"/>
          </a:xfrm>
        </p:spPr>
        <p:txBody>
          <a:bodyPr/>
          <a:lstStyle/>
          <a:p>
            <a:r>
              <a:rPr lang="en-US" dirty="0">
                <a:solidFill>
                  <a:schemeClr val="tx1"/>
                </a:solidFill>
              </a:rPr>
              <a:t>Hand-crafted features (word count, frequency).</a:t>
            </a:r>
          </a:p>
        </p:txBody>
      </p:sp>
      <p:sp>
        <p:nvSpPr>
          <p:cNvPr id="16" name="Text Placeholder 15">
            <a:extLst>
              <a:ext uri="{FF2B5EF4-FFF2-40B4-BE49-F238E27FC236}">
                <a16:creationId xmlns:a16="http://schemas.microsoft.com/office/drawing/2014/main" id="{01CA1F3F-322A-4AB8-81EC-0C1FC082DDAC}"/>
              </a:ext>
            </a:extLst>
          </p:cNvPr>
          <p:cNvSpPr>
            <a:spLocks noGrp="1"/>
          </p:cNvSpPr>
          <p:nvPr>
            <p:ph type="body" sz="quarter" idx="14"/>
          </p:nvPr>
        </p:nvSpPr>
        <p:spPr/>
        <p:txBody>
          <a:bodyPr>
            <a:normAutofit fontScale="92500" lnSpcReduction="10000"/>
          </a:bodyPr>
          <a:lstStyle/>
          <a:p>
            <a:r>
              <a:rPr lang="en-US" dirty="0"/>
              <a:t>A model assigns the word ''bank'' different vectors in ''river bank'' versus ''savings bank.'' Which family of representations is being used?</a:t>
            </a:r>
          </a:p>
        </p:txBody>
      </p:sp>
      <p:sp>
        <p:nvSpPr>
          <p:cNvPr id="45" name="Title 44">
            <a:extLst>
              <a:ext uri="{FF2B5EF4-FFF2-40B4-BE49-F238E27FC236}">
                <a16:creationId xmlns:a16="http://schemas.microsoft.com/office/drawing/2014/main" id="{C7251C48-91CE-9BA3-2A46-186A6849895D}"/>
              </a:ext>
            </a:extLst>
          </p:cNvPr>
          <p:cNvSpPr>
            <a:spLocks noGrp="1"/>
          </p:cNvSpPr>
          <p:nvPr>
            <p:ph type="title"/>
          </p:nvPr>
        </p:nvSpPr>
        <p:spPr/>
        <p:txBody>
          <a:bodyPr/>
          <a:lstStyle/>
          <a:p>
            <a:r>
              <a:rPr lang="en-US" dirty="0"/>
              <a:t>5</a:t>
            </a:r>
          </a:p>
        </p:txBody>
      </p:sp>
      <p:sp>
        <p:nvSpPr>
          <p:cNvPr id="24" name="A Button">
            <a:extLst>
              <a:ext uri="{FF2B5EF4-FFF2-40B4-BE49-F238E27FC236}">
                <a16:creationId xmlns:a16="http://schemas.microsoft.com/office/drawing/2014/main" id="{B95B5DBF-E777-908E-E896-6E96028E4509}"/>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5" name="B Button">
            <a:extLst>
              <a:ext uri="{FF2B5EF4-FFF2-40B4-BE49-F238E27FC236}">
                <a16:creationId xmlns:a16="http://schemas.microsoft.com/office/drawing/2014/main" id="{E42AC052-0A4D-72BD-38EA-69465C7B58F3}"/>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6" name="C Button">
            <a:extLst>
              <a:ext uri="{FF2B5EF4-FFF2-40B4-BE49-F238E27FC236}">
                <a16:creationId xmlns:a16="http://schemas.microsoft.com/office/drawing/2014/main" id="{2B82E84C-51B9-CF7B-67C0-D9B43C40D29F}"/>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7" name="D Button">
            <a:extLst>
              <a:ext uri="{FF2B5EF4-FFF2-40B4-BE49-F238E27FC236}">
                <a16:creationId xmlns:a16="http://schemas.microsoft.com/office/drawing/2014/main" id="{9F41FAC0-8459-DBA3-4D86-D197575AF917}"/>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8" name="Cross 27">
            <a:extLst>
              <a:ext uri="{FF2B5EF4-FFF2-40B4-BE49-F238E27FC236}">
                <a16:creationId xmlns:a16="http://schemas.microsoft.com/office/drawing/2014/main" id="{421B070A-6C62-C04A-5E85-4890EF0FF64B}"/>
              </a:ext>
            </a:extLst>
          </p:cNvPr>
          <p:cNvSpPr/>
          <p:nvPr/>
        </p:nvSpPr>
        <p:spPr>
          <a:xfrm rot="18947527">
            <a:off x="1417776" y="354192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F3ACD77B-2E72-B6C9-EA0E-277D96174FF8}"/>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ross 29">
            <a:extLst>
              <a:ext uri="{FF2B5EF4-FFF2-40B4-BE49-F238E27FC236}">
                <a16:creationId xmlns:a16="http://schemas.microsoft.com/office/drawing/2014/main" id="{E2AC732E-0E12-A927-E4CA-3600F9D3ACE3}"/>
              </a:ext>
            </a:extLst>
          </p:cNvPr>
          <p:cNvSpPr/>
          <p:nvPr/>
        </p:nvSpPr>
        <p:spPr>
          <a:xfrm rot="18947527">
            <a:off x="1412548" y="264342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A08FCD4B-1239-63D7-AC9B-435E07D9585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12046" y="5304147"/>
            <a:ext cx="598518" cy="598518"/>
          </a:xfrm>
          <a:prstGeom prst="rect">
            <a:avLst/>
          </a:prstGeom>
        </p:spPr>
      </p:pic>
      <p:sp>
        <p:nvSpPr>
          <p:cNvPr id="32" name="Partial Circle 31">
            <a:extLst>
              <a:ext uri="{FF2B5EF4-FFF2-40B4-BE49-F238E27FC236}">
                <a16:creationId xmlns:a16="http://schemas.microsoft.com/office/drawing/2014/main" id="{64B063AD-3A23-AB43-87A2-409AA9F737BC}"/>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itle 1">
            <a:extLst>
              <a:ext uri="{FF2B5EF4-FFF2-40B4-BE49-F238E27FC236}">
                <a16:creationId xmlns:a16="http://schemas.microsoft.com/office/drawing/2014/main" id="{93D5A817-2A3C-A2FD-67BE-3CC51DFE4ACA}"/>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4" name="Next Question Arrow">
            <a:hlinkClick r:id="rId3" action="ppaction://hlinksldjump"/>
            <a:extLst>
              <a:ext uri="{FF2B5EF4-FFF2-40B4-BE49-F238E27FC236}">
                <a16:creationId xmlns:a16="http://schemas.microsoft.com/office/drawing/2014/main" id="{E9FF8B4B-51B0-A4E4-4F3A-D320BEADE28C}"/>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ction="ppaction://hlinksldjump"/>
              </a:rPr>
              <a:t>Previous Question</a:t>
            </a:r>
            <a:endParaRPr lang="en-US" dirty="0"/>
          </a:p>
        </p:txBody>
      </p:sp>
      <p:sp>
        <p:nvSpPr>
          <p:cNvPr id="35" name="Next Question Arrow">
            <a:hlinkClick r:id="rId5" action="ppaction://hlinksldjump"/>
            <a:extLst>
              <a:ext uri="{FF2B5EF4-FFF2-40B4-BE49-F238E27FC236}">
                <a16:creationId xmlns:a16="http://schemas.microsoft.com/office/drawing/2014/main" id="{5E4C4321-9AED-63D3-EF22-935AE6DA30B8}"/>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4497451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3" restart="whenNotActive" fill="hold" evtFilter="cancelBubble" nodeType="interactiveSeq">
                <p:stCondLst>
                  <p:cond evt="onClick" delay="0">
                    <p:tgtEl>
                      <p:spTgt spid="25"/>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20">
                                            <p:txEl>
                                              <p:pRg st="0" end="0"/>
                                            </p:txEl>
                                          </p:spTgt>
                                        </p:tgtEl>
                                      </p:cBhvr>
                                    </p:animEffect>
                                    <p:set>
                                      <p:cBhvr>
                                        <p:cTn id="20" dur="1" fill="hold">
                                          <p:stCondLst>
                                            <p:cond delay="249"/>
                                          </p:stCondLst>
                                        </p:cTn>
                                        <p:tgtEl>
                                          <p:spTgt spid="20">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20">
                                            <p:bg/>
                                          </p:spTgt>
                                        </p:tgtEl>
                                      </p:cBhvr>
                                    </p:animEffect>
                                    <p:set>
                                      <p:cBhvr>
                                        <p:cTn id="23"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8">
                                            <p:txEl>
                                              <p:pRg st="0" end="0"/>
                                            </p:txEl>
                                          </p:spTgt>
                                        </p:tgtEl>
                                      </p:cBhvr>
                                    </p:animEffect>
                                    <p:set>
                                      <p:cBhvr>
                                        <p:cTn id="31" dur="1" fill="hold">
                                          <p:stCondLst>
                                            <p:cond delay="249"/>
                                          </p:stCondLst>
                                        </p:cTn>
                                        <p:tgtEl>
                                          <p:spTgt spid="18">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8">
                                            <p:bg/>
                                          </p:spTgt>
                                        </p:tgtEl>
                                      </p:cBhvr>
                                    </p:animEffect>
                                    <p:set>
                                      <p:cBhvr>
                                        <p:cTn id="34"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5" restart="whenNotActive" fill="hold" evtFilter="cancelBubble" nodeType="interactiveSeq">
                <p:stCondLst>
                  <p:cond evt="onClick" delay="0">
                    <p:tgtEl>
                      <p:spTgt spid="2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21">
                                            <p:txEl>
                                              <p:pRg st="0" end="0"/>
                                            </p:txEl>
                                          </p:spTgt>
                                        </p:tgtEl>
                                      </p:cBhvr>
                                    </p:animEffect>
                                    <p:set>
                                      <p:cBhvr>
                                        <p:cTn id="42" dur="1" fill="hold">
                                          <p:stCondLst>
                                            <p:cond delay="249"/>
                                          </p:stCondLst>
                                        </p:cTn>
                                        <p:tgtEl>
                                          <p:spTgt spid="21">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21">
                                            <p:bg/>
                                          </p:spTgt>
                                        </p:tgtEl>
                                      </p:cBhvr>
                                    </p:animEffect>
                                    <p:set>
                                      <p:cBhvr>
                                        <p:cTn id="45"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1" grpId="0" build="p" animBg="1"/>
      <p:bldP spid="20" grpId="0" build="p" animBg="1"/>
      <p:bldP spid="19" grpId="0" build="p" animBg="1"/>
      <p:bldP spid="18" grpId="0" build="p" animBg="1"/>
      <p:bldP spid="28" grpId="0" animBg="1"/>
      <p:bldP spid="29" grpId="0" animBg="1"/>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B65E3-53D4-16CA-A2E3-CDC509D28CB4}"/>
            </a:ext>
          </a:extLst>
        </p:cNvPr>
        <p:cNvGrpSpPr/>
        <p:nvPr/>
      </p:nvGrpSpPr>
      <p:grpSpPr>
        <a:xfrm>
          <a:off x="0" y="0"/>
          <a:ext cx="0" cy="0"/>
          <a:chOff x="0" y="0"/>
          <a:chExt cx="0" cy="0"/>
        </a:xfrm>
      </p:grpSpPr>
      <p:sp>
        <p:nvSpPr>
          <p:cNvPr id="22" name="Question Box">
            <a:extLst>
              <a:ext uri="{FF2B5EF4-FFF2-40B4-BE49-F238E27FC236}">
                <a16:creationId xmlns:a16="http://schemas.microsoft.com/office/drawing/2014/main" id="{BB7E7E66-2E99-528C-2915-51738A9B1D8E}"/>
              </a:ext>
            </a:extLst>
          </p:cNvPr>
          <p:cNvSpPr/>
          <p:nvPr/>
        </p:nvSpPr>
        <p:spPr>
          <a:xfrm>
            <a:off x="741301"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400C8267-DB23-48CA-E84E-9623C16C0E6B}"/>
              </a:ext>
            </a:extLst>
          </p:cNvPr>
          <p:cNvSpPr/>
          <p:nvPr/>
        </p:nvSpPr>
        <p:spPr>
          <a:xfrm>
            <a:off x="284101"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 Placeholder 11">
            <a:extLst>
              <a:ext uri="{FF2B5EF4-FFF2-40B4-BE49-F238E27FC236}">
                <a16:creationId xmlns:a16="http://schemas.microsoft.com/office/drawing/2014/main" id="{FD7925C4-A47F-6DA7-2A11-994B6AB3EDA2}"/>
              </a:ext>
            </a:extLst>
          </p:cNvPr>
          <p:cNvSpPr>
            <a:spLocks noGrp="1"/>
          </p:cNvSpPr>
          <p:nvPr>
            <p:ph type="body" sz="quarter" idx="10"/>
          </p:nvPr>
        </p:nvSpPr>
        <p:spPr/>
        <p:txBody>
          <a:bodyPr>
            <a:normAutofit/>
          </a:bodyPr>
          <a:lstStyle/>
          <a:p>
            <a:r>
              <a:rPr lang="en-US" dirty="0">
                <a:solidFill>
                  <a:schemeClr val="tx1"/>
                </a:solidFill>
              </a:rPr>
              <a:t>Correct!</a:t>
            </a:r>
          </a:p>
        </p:txBody>
      </p:sp>
      <p:sp>
        <p:nvSpPr>
          <p:cNvPr id="15" name="Text Placeholder 14">
            <a:extLst>
              <a:ext uri="{FF2B5EF4-FFF2-40B4-BE49-F238E27FC236}">
                <a16:creationId xmlns:a16="http://schemas.microsoft.com/office/drawing/2014/main" id="{F88BBF60-2C82-6B8B-7FDE-B7AC4CC0EF1E}"/>
              </a:ext>
            </a:extLst>
          </p:cNvPr>
          <p:cNvSpPr>
            <a:spLocks noGrp="1"/>
          </p:cNvSpPr>
          <p:nvPr>
            <p:ph type="body" sz="quarter" idx="13"/>
          </p:nvPr>
        </p:nvSpPr>
        <p:spPr/>
        <p:txBody>
          <a:bodyPr>
            <a:normAutofit/>
          </a:bodyPr>
          <a:lstStyle/>
          <a:p>
            <a:pPr>
              <a:spcBef>
                <a:spcPts val="0"/>
              </a:spcBef>
            </a:pPr>
            <a:r>
              <a:rPr lang="en-US" i="1" dirty="0">
                <a:solidFill>
                  <a:schemeClr val="bg1"/>
                </a:solidFill>
                <a:ea typeface="Cambria Math" panose="02040503050406030204" pitchFamily="18" charset="0"/>
              </a:rPr>
              <a:t>False: a shared embedding encoder can handle images directly.</a:t>
            </a:r>
          </a:p>
        </p:txBody>
      </p:sp>
      <p:sp>
        <p:nvSpPr>
          <p:cNvPr id="21" name="Text Placeholder 20">
            <a:extLst>
              <a:ext uri="{FF2B5EF4-FFF2-40B4-BE49-F238E27FC236}">
                <a16:creationId xmlns:a16="http://schemas.microsoft.com/office/drawing/2014/main" id="{30945ACC-95F1-EA7F-89DD-8B7B7C3756F5}"/>
              </a:ext>
            </a:extLst>
          </p:cNvPr>
          <p:cNvSpPr>
            <a:spLocks noGrp="1"/>
          </p:cNvSpPr>
          <p:nvPr>
            <p:ph type="body" sz="quarter" idx="19"/>
          </p:nvPr>
        </p:nvSpPr>
        <p:spPr>
          <a:xfrm>
            <a:off x="2082004" y="5286112"/>
            <a:ext cx="7342632" cy="667512"/>
          </a:xfrm>
        </p:spPr>
        <p:txBody>
          <a:bodyPr>
            <a:normAutofit/>
          </a:bodyPr>
          <a:lstStyle/>
          <a:p>
            <a:r>
              <a:rPr lang="en-US" dirty="0">
                <a:solidFill>
                  <a:schemeClr val="tx1"/>
                </a:solidFill>
              </a:rPr>
              <a:t>Items from different modalities can be close even when they share no common surface form.</a:t>
            </a:r>
          </a:p>
        </p:txBody>
      </p:sp>
      <p:sp>
        <p:nvSpPr>
          <p:cNvPr id="14" name="Text Placeholder 13">
            <a:extLst>
              <a:ext uri="{FF2B5EF4-FFF2-40B4-BE49-F238E27FC236}">
                <a16:creationId xmlns:a16="http://schemas.microsoft.com/office/drawing/2014/main" id="{7FACF6D1-1FCF-085C-AC70-636E314C5812}"/>
              </a:ext>
            </a:extLst>
          </p:cNvPr>
          <p:cNvSpPr>
            <a:spLocks noGrp="1"/>
          </p:cNvSpPr>
          <p:nvPr>
            <p:ph type="body" sz="quarter" idx="12"/>
          </p:nvPr>
        </p:nvSpPr>
        <p:spPr/>
        <p:txBody>
          <a:bodyPr>
            <a:normAutofit/>
          </a:bodyPr>
          <a:lstStyle/>
          <a:p>
            <a:r>
              <a:rPr lang="en-US" dirty="0">
                <a:solidFill>
                  <a:schemeClr val="bg1"/>
                </a:solidFill>
              </a:rPr>
              <a:t>False: cosine similarity measure works across modalities once they share a space.</a:t>
            </a:r>
          </a:p>
        </p:txBody>
      </p:sp>
      <p:sp>
        <p:nvSpPr>
          <p:cNvPr id="20" name="Text Placeholder 19">
            <a:extLst>
              <a:ext uri="{FF2B5EF4-FFF2-40B4-BE49-F238E27FC236}">
                <a16:creationId xmlns:a16="http://schemas.microsoft.com/office/drawing/2014/main" id="{2ED30317-7410-BD16-6E51-58CA74B76974}"/>
              </a:ext>
            </a:extLst>
          </p:cNvPr>
          <p:cNvSpPr>
            <a:spLocks noGrp="1"/>
          </p:cNvSpPr>
          <p:nvPr>
            <p:ph type="body" sz="quarter" idx="18"/>
          </p:nvPr>
        </p:nvSpPr>
        <p:spPr>
          <a:xfrm>
            <a:off x="2079725" y="3517203"/>
            <a:ext cx="7342632" cy="667512"/>
          </a:xfrm>
        </p:spPr>
        <p:txBody>
          <a:bodyPr/>
          <a:lstStyle/>
          <a:p>
            <a:r>
              <a:rPr lang="en-US" dirty="0">
                <a:solidFill>
                  <a:schemeClr val="tx1"/>
                </a:solidFill>
              </a:rPr>
              <a:t>Cosine similarity can only be computed between two items of the same modality.</a:t>
            </a:r>
          </a:p>
        </p:txBody>
      </p:sp>
      <p:sp>
        <p:nvSpPr>
          <p:cNvPr id="18" name="Text Placeholder 17">
            <a:extLst>
              <a:ext uri="{FF2B5EF4-FFF2-40B4-BE49-F238E27FC236}">
                <a16:creationId xmlns:a16="http://schemas.microsoft.com/office/drawing/2014/main" id="{51B4F6DD-7A9A-B42A-8C16-E9CA52217E81}"/>
              </a:ext>
            </a:extLst>
          </p:cNvPr>
          <p:cNvSpPr>
            <a:spLocks noGrp="1"/>
          </p:cNvSpPr>
          <p:nvPr>
            <p:ph type="body" sz="quarter" idx="16"/>
          </p:nvPr>
        </p:nvSpPr>
        <p:spPr>
          <a:xfrm>
            <a:off x="2079725" y="4387042"/>
            <a:ext cx="7342632" cy="667512"/>
          </a:xfrm>
        </p:spPr>
        <p:txBody>
          <a:bodyPr/>
          <a:lstStyle/>
          <a:p>
            <a:r>
              <a:rPr lang="en-US" dirty="0">
                <a:solidFill>
                  <a:schemeClr val="tx1"/>
                </a:solidFill>
              </a:rPr>
              <a:t>The drawing must first be converted into text before any comparison is possible.</a:t>
            </a:r>
          </a:p>
        </p:txBody>
      </p:sp>
      <p:sp>
        <p:nvSpPr>
          <p:cNvPr id="16" name="Text Placeholder 15">
            <a:extLst>
              <a:ext uri="{FF2B5EF4-FFF2-40B4-BE49-F238E27FC236}">
                <a16:creationId xmlns:a16="http://schemas.microsoft.com/office/drawing/2014/main" id="{8A89B8F9-6801-707F-479D-25335CF77216}"/>
              </a:ext>
            </a:extLst>
          </p:cNvPr>
          <p:cNvSpPr>
            <a:spLocks noGrp="1"/>
          </p:cNvSpPr>
          <p:nvPr>
            <p:ph type="body" sz="quarter" idx="14"/>
          </p:nvPr>
        </p:nvSpPr>
        <p:spPr/>
        <p:txBody>
          <a:bodyPr>
            <a:normAutofit lnSpcReduction="10000"/>
          </a:bodyPr>
          <a:lstStyle/>
          <a:p>
            <a:r>
              <a:rPr lang="en-US" dirty="0"/>
              <a:t>In a shared embedding space, a student's plant drawing ends up close to the text ''photosynthesis.'' What makes this cross-modality comparison possible?</a:t>
            </a:r>
          </a:p>
        </p:txBody>
      </p:sp>
      <p:sp>
        <p:nvSpPr>
          <p:cNvPr id="45" name="Title 44">
            <a:extLst>
              <a:ext uri="{FF2B5EF4-FFF2-40B4-BE49-F238E27FC236}">
                <a16:creationId xmlns:a16="http://schemas.microsoft.com/office/drawing/2014/main" id="{543B11B2-2A23-ED0F-8859-1791D4EDFC7B}"/>
              </a:ext>
            </a:extLst>
          </p:cNvPr>
          <p:cNvSpPr>
            <a:spLocks noGrp="1"/>
          </p:cNvSpPr>
          <p:nvPr>
            <p:ph type="title"/>
          </p:nvPr>
        </p:nvSpPr>
        <p:spPr/>
        <p:txBody>
          <a:bodyPr/>
          <a:lstStyle/>
          <a:p>
            <a:r>
              <a:rPr lang="en-US" dirty="0"/>
              <a:t>6</a:t>
            </a:r>
          </a:p>
        </p:txBody>
      </p:sp>
      <p:sp>
        <p:nvSpPr>
          <p:cNvPr id="25" name="B Button">
            <a:extLst>
              <a:ext uri="{FF2B5EF4-FFF2-40B4-BE49-F238E27FC236}">
                <a16:creationId xmlns:a16="http://schemas.microsoft.com/office/drawing/2014/main" id="{5CAA1CD1-6F2F-35D2-DFF0-BD06E0AB3123}"/>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6" name="C Button">
            <a:extLst>
              <a:ext uri="{FF2B5EF4-FFF2-40B4-BE49-F238E27FC236}">
                <a16:creationId xmlns:a16="http://schemas.microsoft.com/office/drawing/2014/main" id="{B9E8AE54-EA85-270E-3726-F7220D6BDA22}"/>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7" name="D Button">
            <a:extLst>
              <a:ext uri="{FF2B5EF4-FFF2-40B4-BE49-F238E27FC236}">
                <a16:creationId xmlns:a16="http://schemas.microsoft.com/office/drawing/2014/main" id="{BF4C806B-3917-0175-B36C-B0501C4C09FE}"/>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8" name="Cross 27">
            <a:extLst>
              <a:ext uri="{FF2B5EF4-FFF2-40B4-BE49-F238E27FC236}">
                <a16:creationId xmlns:a16="http://schemas.microsoft.com/office/drawing/2014/main" id="{6229C199-12A0-2FBA-D72E-82C4E306A063}"/>
              </a:ext>
            </a:extLst>
          </p:cNvPr>
          <p:cNvSpPr/>
          <p:nvPr/>
        </p:nvSpPr>
        <p:spPr>
          <a:xfrm rot="18947527">
            <a:off x="1417776" y="354192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A2182743-8063-8FE7-FA82-956A931E6B36}"/>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807281FA-3F05-A2CB-7324-8D9406A252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12046" y="5304147"/>
            <a:ext cx="598518" cy="598518"/>
          </a:xfrm>
          <a:prstGeom prst="rect">
            <a:avLst/>
          </a:prstGeom>
        </p:spPr>
      </p:pic>
      <p:sp>
        <p:nvSpPr>
          <p:cNvPr id="32" name="Partial Circle 31">
            <a:extLst>
              <a:ext uri="{FF2B5EF4-FFF2-40B4-BE49-F238E27FC236}">
                <a16:creationId xmlns:a16="http://schemas.microsoft.com/office/drawing/2014/main" id="{E5467935-4CAF-3CFB-FAC7-B0C7BA44C630}"/>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itle 1">
            <a:extLst>
              <a:ext uri="{FF2B5EF4-FFF2-40B4-BE49-F238E27FC236}">
                <a16:creationId xmlns:a16="http://schemas.microsoft.com/office/drawing/2014/main" id="{F13BF909-43CE-557C-DAE3-BBB5B3C6C7ED}"/>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4" name="Next Question Arrow">
            <a:hlinkClick r:id="rId3" action="ppaction://hlinksldjump"/>
            <a:extLst>
              <a:ext uri="{FF2B5EF4-FFF2-40B4-BE49-F238E27FC236}">
                <a16:creationId xmlns:a16="http://schemas.microsoft.com/office/drawing/2014/main" id="{A2030E49-1400-48A2-E2C8-D12DD2C39DD7}"/>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5" name="Next Question Arrow">
            <a:hlinkClick r:id="rId4" action="ppaction://hlinksldjump"/>
            <a:extLst>
              <a:ext uri="{FF2B5EF4-FFF2-40B4-BE49-F238E27FC236}">
                <a16:creationId xmlns:a16="http://schemas.microsoft.com/office/drawing/2014/main" id="{B2E64C6B-8254-E88E-1E7E-6B655F8C97B0}"/>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
        <p:nvSpPr>
          <p:cNvPr id="6" name="Text Placeholder 8">
            <a:extLst>
              <a:ext uri="{FF2B5EF4-FFF2-40B4-BE49-F238E27FC236}">
                <a16:creationId xmlns:a16="http://schemas.microsoft.com/office/drawing/2014/main" id="{4214CA01-7F5E-F5BE-0933-47849A5B6A6C}"/>
              </a:ext>
            </a:extLst>
          </p:cNvPr>
          <p:cNvSpPr txBox="1">
            <a:spLocks/>
          </p:cNvSpPr>
          <p:nvPr/>
        </p:nvSpPr>
        <p:spPr>
          <a:xfrm>
            <a:off x="2072499" y="2600996"/>
            <a:ext cx="7342632" cy="667512"/>
          </a:xfrm>
          <a:prstGeom prst="rect">
            <a:avLst/>
          </a:prstGeom>
          <a:solidFill>
            <a:srgbClr val="92D050"/>
          </a:solidFill>
          <a:ln w="28575">
            <a:solidFill>
              <a:srgbClr val="0C7776"/>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Correct!</a:t>
            </a:r>
          </a:p>
        </p:txBody>
      </p:sp>
      <p:sp>
        <p:nvSpPr>
          <p:cNvPr id="7" name="Text Placeholder 14">
            <a:extLst>
              <a:ext uri="{FF2B5EF4-FFF2-40B4-BE49-F238E27FC236}">
                <a16:creationId xmlns:a16="http://schemas.microsoft.com/office/drawing/2014/main" id="{38C4A5DD-412E-D058-83F8-308969C8C890}"/>
              </a:ext>
            </a:extLst>
          </p:cNvPr>
          <p:cNvSpPr txBox="1">
            <a:spLocks/>
          </p:cNvSpPr>
          <p:nvPr/>
        </p:nvSpPr>
        <p:spPr>
          <a:xfrm>
            <a:off x="2065546" y="2602828"/>
            <a:ext cx="7342632" cy="667512"/>
          </a:xfrm>
          <a:prstGeom prst="rect">
            <a:avLst/>
          </a:prstGeom>
          <a:solidFill>
            <a:schemeClr val="bg1"/>
          </a:solidFill>
          <a:ln w="28575">
            <a:solidFill>
              <a:srgbClr val="0C7776"/>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Both the image and the text are mapped into one common vector space, where closeness reflects similar meaning.</a:t>
            </a:r>
          </a:p>
        </p:txBody>
      </p:sp>
      <p:sp>
        <p:nvSpPr>
          <p:cNvPr id="8" name="A Button">
            <a:extLst>
              <a:ext uri="{FF2B5EF4-FFF2-40B4-BE49-F238E27FC236}">
                <a16:creationId xmlns:a16="http://schemas.microsoft.com/office/drawing/2014/main" id="{E441E5A4-B171-3274-4769-4176B0345FF5}"/>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pic>
        <p:nvPicPr>
          <p:cNvPr id="9" name="Graphic 8" descr="Checkmark with solid fill">
            <a:extLst>
              <a:ext uri="{FF2B5EF4-FFF2-40B4-BE49-F238E27FC236}">
                <a16:creationId xmlns:a16="http://schemas.microsoft.com/office/drawing/2014/main" id="{848E57EB-7CC7-4A1C-D059-3DD10FDDB3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03050" y="2614564"/>
            <a:ext cx="598518" cy="598518"/>
          </a:xfrm>
          <a:prstGeom prst="rect">
            <a:avLst/>
          </a:prstGeom>
        </p:spPr>
      </p:pic>
    </p:spTree>
    <p:extLst>
      <p:ext uri="{BB962C8B-B14F-4D97-AF65-F5344CB8AC3E}">
        <p14:creationId xmlns:p14="http://schemas.microsoft.com/office/powerpoint/2010/main" val="21275712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20">
                                            <p:txEl>
                                              <p:pRg st="0" end="0"/>
                                            </p:txEl>
                                          </p:spTgt>
                                        </p:tgtEl>
                                      </p:cBhvr>
                                    </p:animEffect>
                                    <p:set>
                                      <p:cBhvr>
                                        <p:cTn id="9" dur="1" fill="hold">
                                          <p:stCondLst>
                                            <p:cond delay="249"/>
                                          </p:stCondLst>
                                        </p:cTn>
                                        <p:tgtEl>
                                          <p:spTgt spid="20">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20">
                                            <p:bg/>
                                          </p:spTgt>
                                        </p:tgtEl>
                                      </p:cBhvr>
                                    </p:animEffect>
                                    <p:set>
                                      <p:cBhvr>
                                        <p:cTn id="12"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3" restart="whenNotActive" fill="hold" evtFilter="cancelBubble" nodeType="interactiveSeq">
                <p:stCondLst>
                  <p:cond evt="onClick" delay="0">
                    <p:tgtEl>
                      <p:spTgt spid="26"/>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8">
                                            <p:txEl>
                                              <p:pRg st="0" end="0"/>
                                            </p:txEl>
                                          </p:spTgt>
                                        </p:tgtEl>
                                      </p:cBhvr>
                                    </p:animEffect>
                                    <p:set>
                                      <p:cBhvr>
                                        <p:cTn id="20" dur="1" fill="hold">
                                          <p:stCondLst>
                                            <p:cond delay="249"/>
                                          </p:stCondLst>
                                        </p:cTn>
                                        <p:tgtEl>
                                          <p:spTgt spid="18">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8">
                                            <p:bg/>
                                          </p:spTgt>
                                        </p:tgtEl>
                                      </p:cBhvr>
                                    </p:animEffect>
                                    <p:set>
                                      <p:cBhvr>
                                        <p:cTn id="23"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4" restart="whenNotActive" fill="hold" evtFilter="cancelBubble" nodeType="interactiveSeq">
                <p:stCondLst>
                  <p:cond evt="onClick" delay="0">
                    <p:tgtEl>
                      <p:spTgt spid="2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21">
                                            <p:txEl>
                                              <p:pRg st="0" end="0"/>
                                            </p:txEl>
                                          </p:spTgt>
                                        </p:tgtEl>
                                      </p:cBhvr>
                                    </p:animEffect>
                                    <p:set>
                                      <p:cBhvr>
                                        <p:cTn id="31" dur="1" fill="hold">
                                          <p:stCondLst>
                                            <p:cond delay="249"/>
                                          </p:stCondLst>
                                        </p:cTn>
                                        <p:tgtEl>
                                          <p:spTgt spid="21">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21">
                                            <p:bg/>
                                          </p:spTgt>
                                        </p:tgtEl>
                                      </p:cBhvr>
                                    </p:animEffect>
                                    <p:set>
                                      <p:cBhvr>
                                        <p:cTn id="34"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35" restart="whenNotActive" fill="hold" evtFilter="cancelBubble" nodeType="interactiveSeq">
                <p:stCondLst>
                  <p:cond evt="onClick" delay="0">
                    <p:tgtEl>
                      <p:spTgt spid="8"/>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7">
                                            <p:txEl>
                                              <p:pRg st="0" end="0"/>
                                            </p:txEl>
                                          </p:spTgt>
                                        </p:tgtEl>
                                      </p:cBhvr>
                                    </p:animEffect>
                                    <p:set>
                                      <p:cBhvr>
                                        <p:cTn id="42" dur="1" fill="hold">
                                          <p:stCondLst>
                                            <p:cond delay="249"/>
                                          </p:stCondLst>
                                        </p:cTn>
                                        <p:tgtEl>
                                          <p:spTgt spid="7">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7">
                                            <p:bg/>
                                          </p:spTgt>
                                        </p:tgtEl>
                                      </p:cBhvr>
                                    </p:animEffect>
                                    <p:set>
                                      <p:cBhvr>
                                        <p:cTn id="45" dur="1" fill="hold">
                                          <p:stCondLst>
                                            <p:cond delay="249"/>
                                          </p:stCondLst>
                                        </p:cTn>
                                        <p:tgtEl>
                                          <p:spTgt spid="7">
                                            <p:bg/>
                                          </p:spTgt>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21" grpId="0" build="p" animBg="1"/>
      <p:bldP spid="20" grpId="0" build="p" animBg="1"/>
      <p:bldP spid="18" grpId="0" build="p" animBg="1"/>
      <p:bldP spid="28" grpId="0" animBg="1"/>
      <p:bldP spid="29" grpId="0" animBg="1"/>
      <p:bldP spid="7"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38B36-AB8C-4F14-E427-7916AD325A07}"/>
            </a:ext>
          </a:extLst>
        </p:cNvPr>
        <p:cNvGrpSpPr/>
        <p:nvPr/>
      </p:nvGrpSpPr>
      <p:grpSpPr>
        <a:xfrm>
          <a:off x="0" y="0"/>
          <a:ext cx="0" cy="0"/>
          <a:chOff x="0" y="0"/>
          <a:chExt cx="0" cy="0"/>
        </a:xfrm>
      </p:grpSpPr>
      <p:sp>
        <p:nvSpPr>
          <p:cNvPr id="19" name="Question Box">
            <a:extLst>
              <a:ext uri="{FF2B5EF4-FFF2-40B4-BE49-F238E27FC236}">
                <a16:creationId xmlns:a16="http://schemas.microsoft.com/office/drawing/2014/main" id="{7E59A0DE-90F1-66B4-8BDA-8281FBFB26E5}"/>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Question Number">
            <a:extLst>
              <a:ext uri="{FF2B5EF4-FFF2-40B4-BE49-F238E27FC236}">
                <a16:creationId xmlns:a16="http://schemas.microsoft.com/office/drawing/2014/main" id="{5A29E15C-E16A-5D65-FB12-606D7AC187BA}"/>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 Placeholder 11">
            <a:extLst>
              <a:ext uri="{FF2B5EF4-FFF2-40B4-BE49-F238E27FC236}">
                <a16:creationId xmlns:a16="http://schemas.microsoft.com/office/drawing/2014/main" id="{2A2866F8-437A-35F9-6821-237B5D9D67DE}"/>
              </a:ext>
            </a:extLst>
          </p:cNvPr>
          <p:cNvSpPr>
            <a:spLocks noGrp="1"/>
          </p:cNvSpPr>
          <p:nvPr>
            <p:ph type="body" sz="quarter" idx="13"/>
          </p:nvPr>
        </p:nvSpPr>
        <p:spPr/>
        <p:txBody>
          <a:bodyPr>
            <a:normAutofit/>
          </a:bodyPr>
          <a:lstStyle/>
          <a:p>
            <a:r>
              <a:rPr lang="en-US" dirty="0">
                <a:solidFill>
                  <a:schemeClr val="bg1"/>
                </a:solidFill>
              </a:rPr>
              <a:t>This is a genuinely structured field and ready for analysis as is.</a:t>
            </a:r>
          </a:p>
        </p:txBody>
      </p:sp>
      <p:sp>
        <p:nvSpPr>
          <p:cNvPr id="18" name="Text Placeholder 17">
            <a:extLst>
              <a:ext uri="{FF2B5EF4-FFF2-40B4-BE49-F238E27FC236}">
                <a16:creationId xmlns:a16="http://schemas.microsoft.com/office/drawing/2014/main" id="{CADF8AF9-E43F-B7D4-4F66-EAC66F972F2E}"/>
              </a:ext>
            </a:extLst>
          </p:cNvPr>
          <p:cNvSpPr>
            <a:spLocks noGrp="1"/>
          </p:cNvSpPr>
          <p:nvPr>
            <p:ph type="body" sz="quarter" idx="19"/>
          </p:nvPr>
        </p:nvSpPr>
        <p:spPr>
          <a:xfrm>
            <a:off x="2072507" y="5295592"/>
            <a:ext cx="7342632" cy="667512"/>
          </a:xfrm>
        </p:spPr>
        <p:txBody>
          <a:bodyPr/>
          <a:lstStyle/>
          <a:p>
            <a:r>
              <a:rPr lang="en-US" dirty="0">
                <a:solidFill>
                  <a:schemeClr val="tx1"/>
                </a:solidFill>
              </a:rPr>
              <a:t>Topic modeling</a:t>
            </a:r>
          </a:p>
        </p:txBody>
      </p:sp>
      <p:sp>
        <p:nvSpPr>
          <p:cNvPr id="11" name="Text Placeholder 10">
            <a:extLst>
              <a:ext uri="{FF2B5EF4-FFF2-40B4-BE49-F238E27FC236}">
                <a16:creationId xmlns:a16="http://schemas.microsoft.com/office/drawing/2014/main" id="{A950C8BB-36E1-DB29-0732-13DE5DAF5F6E}"/>
              </a:ext>
            </a:extLst>
          </p:cNvPr>
          <p:cNvSpPr>
            <a:spLocks noGrp="1"/>
          </p:cNvSpPr>
          <p:nvPr>
            <p:ph type="body" sz="quarter" idx="12"/>
          </p:nvPr>
        </p:nvSpPr>
        <p:spPr/>
        <p:txBody>
          <a:bodyPr>
            <a:normAutofit/>
          </a:bodyPr>
          <a:lstStyle/>
          <a:p>
            <a:r>
              <a:rPr lang="en-US" dirty="0">
                <a:solidFill>
                  <a:schemeClr val="bg1"/>
                </a:solidFill>
              </a:rPr>
              <a:t>This is a genuinely structured field and ready for analysis as is.</a:t>
            </a:r>
          </a:p>
        </p:txBody>
      </p:sp>
      <p:sp>
        <p:nvSpPr>
          <p:cNvPr id="17" name="Text Placeholder 16">
            <a:extLst>
              <a:ext uri="{FF2B5EF4-FFF2-40B4-BE49-F238E27FC236}">
                <a16:creationId xmlns:a16="http://schemas.microsoft.com/office/drawing/2014/main" id="{9A876807-CDD2-7E8D-ADC5-E06FE6819846}"/>
              </a:ext>
            </a:extLst>
          </p:cNvPr>
          <p:cNvSpPr>
            <a:spLocks noGrp="1"/>
          </p:cNvSpPr>
          <p:nvPr>
            <p:ph type="body" sz="quarter" idx="18"/>
          </p:nvPr>
        </p:nvSpPr>
        <p:spPr>
          <a:xfrm>
            <a:off x="2074786" y="4364019"/>
            <a:ext cx="7342632" cy="667512"/>
          </a:xfrm>
        </p:spPr>
        <p:txBody>
          <a:bodyPr/>
          <a:lstStyle/>
          <a:p>
            <a:r>
              <a:rPr lang="en-US" dirty="0">
                <a:solidFill>
                  <a:schemeClr val="tx1"/>
                </a:solidFill>
              </a:rPr>
              <a:t>Network analysis</a:t>
            </a:r>
          </a:p>
        </p:txBody>
      </p:sp>
      <p:sp>
        <p:nvSpPr>
          <p:cNvPr id="9" name="Text Placeholder 8">
            <a:extLst>
              <a:ext uri="{FF2B5EF4-FFF2-40B4-BE49-F238E27FC236}">
                <a16:creationId xmlns:a16="http://schemas.microsoft.com/office/drawing/2014/main" id="{6F428117-BEAF-D48B-16CB-FA3BF30268F3}"/>
              </a:ext>
            </a:extLst>
          </p:cNvPr>
          <p:cNvSpPr>
            <a:spLocks noGrp="1"/>
          </p:cNvSpPr>
          <p:nvPr>
            <p:ph type="body" sz="quarter" idx="10"/>
          </p:nvPr>
        </p:nvSpPr>
        <p:spPr>
          <a:xfrm>
            <a:off x="2072499" y="2600993"/>
            <a:ext cx="7342632" cy="667512"/>
          </a:xfrm>
        </p:spPr>
        <p:txBody>
          <a:bodyPr>
            <a:normAutofit fontScale="92500" lnSpcReduction="20000"/>
          </a:bodyPr>
          <a:lstStyle/>
          <a:p>
            <a:r>
              <a:rPr lang="en-US" dirty="0">
                <a:solidFill>
                  <a:schemeClr val="tx1"/>
                </a:solidFill>
              </a:rPr>
              <a:t>This column holds free-form language inside a cell. The row/column shell is structured, but the content is unstructured and must be represented (tokens, embeddings) before modeling.</a:t>
            </a:r>
          </a:p>
        </p:txBody>
      </p:sp>
      <p:sp>
        <p:nvSpPr>
          <p:cNvPr id="10" name="Text Placeholder 9">
            <a:extLst>
              <a:ext uri="{FF2B5EF4-FFF2-40B4-BE49-F238E27FC236}">
                <a16:creationId xmlns:a16="http://schemas.microsoft.com/office/drawing/2014/main" id="{625B7295-E5D8-2F97-F758-7BA47B48E06E}"/>
              </a:ext>
            </a:extLst>
          </p:cNvPr>
          <p:cNvSpPr>
            <a:spLocks noGrp="1"/>
          </p:cNvSpPr>
          <p:nvPr>
            <p:ph type="body" sz="quarter" idx="11"/>
          </p:nvPr>
        </p:nvSpPr>
        <p:spPr/>
        <p:txBody>
          <a:bodyPr/>
          <a:lstStyle/>
          <a:p>
            <a:r>
              <a:rPr lang="en-US" dirty="0">
                <a:solidFill>
                  <a:schemeClr val="bg1"/>
                </a:solidFill>
              </a:rPr>
              <a:t>This is a genuinely structured field and ready for analysis as is.</a:t>
            </a:r>
          </a:p>
        </p:txBody>
      </p:sp>
      <p:sp>
        <p:nvSpPr>
          <p:cNvPr id="16" name="Text Placeholder 15">
            <a:extLst>
              <a:ext uri="{FF2B5EF4-FFF2-40B4-BE49-F238E27FC236}">
                <a16:creationId xmlns:a16="http://schemas.microsoft.com/office/drawing/2014/main" id="{9DA5C6E3-C436-2876-F7FC-A5CD79E463A8}"/>
              </a:ext>
            </a:extLst>
          </p:cNvPr>
          <p:cNvSpPr>
            <a:spLocks noGrp="1"/>
          </p:cNvSpPr>
          <p:nvPr>
            <p:ph type="body" sz="quarter" idx="17"/>
          </p:nvPr>
        </p:nvSpPr>
        <p:spPr>
          <a:xfrm>
            <a:off x="2074786" y="3522146"/>
            <a:ext cx="7342632" cy="667512"/>
          </a:xfrm>
        </p:spPr>
        <p:txBody>
          <a:bodyPr/>
          <a:lstStyle/>
          <a:p>
            <a:r>
              <a:rPr lang="en-US" dirty="0">
                <a:solidFill>
                  <a:schemeClr val="tx1"/>
                </a:solidFill>
              </a:rPr>
              <a:t>Unsupervised learning</a:t>
            </a:r>
          </a:p>
        </p:txBody>
      </p:sp>
      <p:sp>
        <p:nvSpPr>
          <p:cNvPr id="15" name="Text Placeholder 14">
            <a:extLst>
              <a:ext uri="{FF2B5EF4-FFF2-40B4-BE49-F238E27FC236}">
                <a16:creationId xmlns:a16="http://schemas.microsoft.com/office/drawing/2014/main" id="{23751E05-9837-7ADE-AD2A-09E67755AE6B}"/>
              </a:ext>
            </a:extLst>
          </p:cNvPr>
          <p:cNvSpPr>
            <a:spLocks noGrp="1"/>
          </p:cNvSpPr>
          <p:nvPr>
            <p:ph type="body" sz="quarter" idx="16"/>
          </p:nvPr>
        </p:nvSpPr>
        <p:spPr>
          <a:xfrm>
            <a:off x="2074786" y="2605563"/>
            <a:ext cx="7342632" cy="667512"/>
          </a:xfrm>
        </p:spPr>
        <p:txBody>
          <a:bodyPr>
            <a:normAutofit/>
          </a:bodyPr>
          <a:lstStyle/>
          <a:p>
            <a:r>
              <a:rPr lang="en-US" dirty="0">
                <a:solidFill>
                  <a:schemeClr val="tx1"/>
                </a:solidFill>
              </a:rPr>
              <a:t>Supervised learning</a:t>
            </a:r>
          </a:p>
        </p:txBody>
      </p:sp>
      <p:sp>
        <p:nvSpPr>
          <p:cNvPr id="13" name="Text Placeholder 12">
            <a:extLst>
              <a:ext uri="{FF2B5EF4-FFF2-40B4-BE49-F238E27FC236}">
                <a16:creationId xmlns:a16="http://schemas.microsoft.com/office/drawing/2014/main" id="{021B11A5-E559-71F4-1098-2029358EDAE9}"/>
              </a:ext>
            </a:extLst>
          </p:cNvPr>
          <p:cNvSpPr>
            <a:spLocks noGrp="1"/>
          </p:cNvSpPr>
          <p:nvPr>
            <p:ph type="body" sz="quarter" idx="14"/>
          </p:nvPr>
        </p:nvSpPr>
        <p:spPr/>
        <p:txBody>
          <a:bodyPr>
            <a:normAutofit fontScale="92500" lnSpcReduction="10000"/>
          </a:bodyPr>
          <a:lstStyle/>
          <a:p>
            <a:r>
              <a:rPr lang="en-US" sz="1800" dirty="0">
                <a:effectLst/>
              </a:rPr>
              <a:t>You have 500 essays, each scored 1-6 by trained human raters, and you want a model to score new essays on the same scale. Which family fits best?</a:t>
            </a:r>
            <a:endParaRPr lang="en-US" dirty="0"/>
          </a:p>
        </p:txBody>
      </p:sp>
      <p:sp>
        <p:nvSpPr>
          <p:cNvPr id="42" name="Title 41">
            <a:extLst>
              <a:ext uri="{FF2B5EF4-FFF2-40B4-BE49-F238E27FC236}">
                <a16:creationId xmlns:a16="http://schemas.microsoft.com/office/drawing/2014/main" id="{E8238626-CA87-027F-AEEA-53CC397399FC}"/>
              </a:ext>
            </a:extLst>
          </p:cNvPr>
          <p:cNvSpPr>
            <a:spLocks noGrp="1"/>
          </p:cNvSpPr>
          <p:nvPr>
            <p:ph type="title"/>
          </p:nvPr>
        </p:nvSpPr>
        <p:spPr/>
        <p:txBody>
          <a:bodyPr/>
          <a:lstStyle/>
          <a:p>
            <a:r>
              <a:rPr lang="en-US" dirty="0"/>
              <a:t>7</a:t>
            </a:r>
          </a:p>
        </p:txBody>
      </p:sp>
      <p:sp>
        <p:nvSpPr>
          <p:cNvPr id="21" name="A Button">
            <a:extLst>
              <a:ext uri="{FF2B5EF4-FFF2-40B4-BE49-F238E27FC236}">
                <a16:creationId xmlns:a16="http://schemas.microsoft.com/office/drawing/2014/main" id="{8561C846-E5FC-EEDB-3C3C-B5E643B4E9F2}"/>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2" name="B Button">
            <a:extLst>
              <a:ext uri="{FF2B5EF4-FFF2-40B4-BE49-F238E27FC236}">
                <a16:creationId xmlns:a16="http://schemas.microsoft.com/office/drawing/2014/main" id="{28BDDFDD-82F1-3226-94D2-C17406DB6D89}"/>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3" name="C Button">
            <a:extLst>
              <a:ext uri="{FF2B5EF4-FFF2-40B4-BE49-F238E27FC236}">
                <a16:creationId xmlns:a16="http://schemas.microsoft.com/office/drawing/2014/main" id="{8DCF2C88-CA68-4C4C-B87A-39734086A7D0}"/>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4" name="D Button">
            <a:extLst>
              <a:ext uri="{FF2B5EF4-FFF2-40B4-BE49-F238E27FC236}">
                <a16:creationId xmlns:a16="http://schemas.microsoft.com/office/drawing/2014/main" id="{8A37C7A7-425A-EDC6-8659-4CF4E8C7EE9D}"/>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5" name="Cross 24">
            <a:extLst>
              <a:ext uri="{FF2B5EF4-FFF2-40B4-BE49-F238E27FC236}">
                <a16:creationId xmlns:a16="http://schemas.microsoft.com/office/drawing/2014/main" id="{E7C01A4B-A2A1-1D26-A320-5F99A7863765}"/>
              </a:ext>
            </a:extLst>
          </p:cNvPr>
          <p:cNvSpPr/>
          <p:nvPr/>
        </p:nvSpPr>
        <p:spPr>
          <a:xfrm rot="18947527">
            <a:off x="1417776" y="354192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ross 25">
            <a:extLst>
              <a:ext uri="{FF2B5EF4-FFF2-40B4-BE49-F238E27FC236}">
                <a16:creationId xmlns:a16="http://schemas.microsoft.com/office/drawing/2014/main" id="{9BE416D0-C274-82F9-E193-CDF0CE6CE0ED}"/>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ross 26">
            <a:extLst>
              <a:ext uri="{FF2B5EF4-FFF2-40B4-BE49-F238E27FC236}">
                <a16:creationId xmlns:a16="http://schemas.microsoft.com/office/drawing/2014/main" id="{1C3B030E-43DC-745F-1E26-592FBA8151F7}"/>
              </a:ext>
            </a:extLst>
          </p:cNvPr>
          <p:cNvSpPr/>
          <p:nvPr/>
        </p:nvSpPr>
        <p:spPr>
          <a:xfrm rot="18947527">
            <a:off x="1424859" y="5280725"/>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Checkmark with solid fill">
            <a:extLst>
              <a:ext uri="{FF2B5EF4-FFF2-40B4-BE49-F238E27FC236}">
                <a16:creationId xmlns:a16="http://schemas.microsoft.com/office/drawing/2014/main" id="{C04934EE-DC28-A219-A8E4-E00A1585288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03050" y="2614564"/>
            <a:ext cx="598518" cy="598518"/>
          </a:xfrm>
          <a:prstGeom prst="rect">
            <a:avLst/>
          </a:prstGeom>
        </p:spPr>
      </p:pic>
      <p:sp>
        <p:nvSpPr>
          <p:cNvPr id="29" name="Partial Circle 28">
            <a:extLst>
              <a:ext uri="{FF2B5EF4-FFF2-40B4-BE49-F238E27FC236}">
                <a16:creationId xmlns:a16="http://schemas.microsoft.com/office/drawing/2014/main" id="{89089E91-136E-C1E6-4284-192F33FE6AB1}"/>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itle 1">
            <a:extLst>
              <a:ext uri="{FF2B5EF4-FFF2-40B4-BE49-F238E27FC236}">
                <a16:creationId xmlns:a16="http://schemas.microsoft.com/office/drawing/2014/main" id="{D135106B-DA6B-6EAD-43DF-979227C9022E}"/>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1" name="Next Question Arrow">
            <a:hlinkClick r:id="rId3" action="ppaction://hlinksldjump"/>
            <a:extLst>
              <a:ext uri="{FF2B5EF4-FFF2-40B4-BE49-F238E27FC236}">
                <a16:creationId xmlns:a16="http://schemas.microsoft.com/office/drawing/2014/main" id="{C6BA807B-8570-E992-6458-3652C2CECAAD}"/>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2" name="Next Question Arrow">
            <a:hlinkClick r:id="rId4" action="ppaction://hlinksldjump"/>
            <a:extLst>
              <a:ext uri="{FF2B5EF4-FFF2-40B4-BE49-F238E27FC236}">
                <a16:creationId xmlns:a16="http://schemas.microsoft.com/office/drawing/2014/main" id="{61E7D72E-1857-F56C-A2A8-12BCB7F7C2B7}"/>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33090136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5">
                                            <p:txEl>
                                              <p:pRg st="0" end="0"/>
                                            </p:txEl>
                                          </p:spTgt>
                                        </p:tgtEl>
                                      </p:cBhvr>
                                    </p:animEffect>
                                    <p:set>
                                      <p:cBhvr>
                                        <p:cTn id="9" dur="1" fill="hold">
                                          <p:stCondLst>
                                            <p:cond delay="249"/>
                                          </p:stCondLst>
                                        </p:cTn>
                                        <p:tgtEl>
                                          <p:spTgt spid="15">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5">
                                            <p:bg/>
                                          </p:spTgt>
                                        </p:tgtEl>
                                      </p:cBhvr>
                                    </p:animEffect>
                                    <p:set>
                                      <p:cBhvr>
                                        <p:cTn id="12" dur="1" fill="hold">
                                          <p:stCondLst>
                                            <p:cond delay="249"/>
                                          </p:stCondLst>
                                        </p:cTn>
                                        <p:tgtEl>
                                          <p:spTgt spid="15">
                                            <p:bg/>
                                          </p:spTgt>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3" restart="whenNotActive" fill="hold" evtFilter="cancelBubble" nodeType="interactiveSeq">
                <p:stCondLst>
                  <p:cond evt="onClick" delay="0">
                    <p:tgtEl>
                      <p:spTgt spid="22"/>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6">
                                            <p:txEl>
                                              <p:pRg st="0" end="0"/>
                                            </p:txEl>
                                          </p:spTgt>
                                        </p:tgtEl>
                                      </p:cBhvr>
                                    </p:animEffect>
                                    <p:set>
                                      <p:cBhvr>
                                        <p:cTn id="20" dur="1" fill="hold">
                                          <p:stCondLst>
                                            <p:cond delay="249"/>
                                          </p:stCondLst>
                                        </p:cTn>
                                        <p:tgtEl>
                                          <p:spTgt spid="16">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6">
                                            <p:bg/>
                                          </p:spTgt>
                                        </p:tgtEl>
                                      </p:cBhvr>
                                    </p:animEffect>
                                    <p:set>
                                      <p:cBhvr>
                                        <p:cTn id="23" dur="1" fill="hold">
                                          <p:stCondLst>
                                            <p:cond delay="249"/>
                                          </p:stCondLst>
                                        </p:cTn>
                                        <p:tgtEl>
                                          <p:spTgt spid="16">
                                            <p:bg/>
                                          </p:spTgt>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4" restart="whenNotActive" fill="hold" evtFilter="cancelBubble" nodeType="interactiveSeq">
                <p:stCondLst>
                  <p:cond evt="onClick" delay="0">
                    <p:tgtEl>
                      <p:spTgt spid="2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7">
                                            <p:txEl>
                                              <p:pRg st="0" end="0"/>
                                            </p:txEl>
                                          </p:spTgt>
                                        </p:tgtEl>
                                      </p:cBhvr>
                                    </p:animEffect>
                                    <p:set>
                                      <p:cBhvr>
                                        <p:cTn id="31" dur="1" fill="hold">
                                          <p:stCondLst>
                                            <p:cond delay="249"/>
                                          </p:stCondLst>
                                        </p:cTn>
                                        <p:tgtEl>
                                          <p:spTgt spid="17">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7">
                                            <p:bg/>
                                          </p:spTgt>
                                        </p:tgtEl>
                                      </p:cBhvr>
                                    </p:animEffect>
                                    <p:set>
                                      <p:cBhvr>
                                        <p:cTn id="34" dur="1" fill="hold">
                                          <p:stCondLst>
                                            <p:cond delay="249"/>
                                          </p:stCondLst>
                                        </p:cTn>
                                        <p:tgtEl>
                                          <p:spTgt spid="17">
                                            <p:bg/>
                                          </p:spTgt>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5" restart="whenNotActive" fill="hold" evtFilter="cancelBubble" nodeType="interactiveSeq">
                <p:stCondLst>
                  <p:cond evt="onClick" delay="0">
                    <p:tgtEl>
                      <p:spTgt spid="24"/>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18">
                                            <p:txEl>
                                              <p:pRg st="0" end="0"/>
                                            </p:txEl>
                                          </p:spTgt>
                                        </p:tgtEl>
                                      </p:cBhvr>
                                    </p:animEffect>
                                    <p:set>
                                      <p:cBhvr>
                                        <p:cTn id="42" dur="1" fill="hold">
                                          <p:stCondLst>
                                            <p:cond delay="249"/>
                                          </p:stCondLst>
                                        </p:cTn>
                                        <p:tgtEl>
                                          <p:spTgt spid="18">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18">
                                            <p:bg/>
                                          </p:spTgt>
                                        </p:tgtEl>
                                      </p:cBhvr>
                                    </p:animEffect>
                                    <p:set>
                                      <p:cBhvr>
                                        <p:cTn id="45"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18" grpId="0" build="p" animBg="1"/>
      <p:bldP spid="17" grpId="0" build="p" animBg="1"/>
      <p:bldP spid="16" grpId="0" build="p" animBg="1"/>
      <p:bldP spid="15" grpId="0" build="p" animBg="1"/>
      <p:bldP spid="25" grpId="0" animBg="1"/>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16C4A-3619-CF0C-6489-709E059C5ABB}"/>
            </a:ext>
          </a:extLst>
        </p:cNvPr>
        <p:cNvGrpSpPr/>
        <p:nvPr/>
      </p:nvGrpSpPr>
      <p:grpSpPr>
        <a:xfrm>
          <a:off x="0" y="0"/>
          <a:ext cx="0" cy="0"/>
          <a:chOff x="0" y="0"/>
          <a:chExt cx="0" cy="0"/>
        </a:xfrm>
      </p:grpSpPr>
      <p:sp>
        <p:nvSpPr>
          <p:cNvPr id="22" name="Question Box">
            <a:extLst>
              <a:ext uri="{FF2B5EF4-FFF2-40B4-BE49-F238E27FC236}">
                <a16:creationId xmlns:a16="http://schemas.microsoft.com/office/drawing/2014/main" id="{7B1FD84E-5E34-96AD-64A8-188DC4562E9E}"/>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AB432"/>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646AEAF9-5BD2-F9A1-2D08-4E271C2B609C}"/>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AB432"/>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 Placeholder 14">
            <a:extLst>
              <a:ext uri="{FF2B5EF4-FFF2-40B4-BE49-F238E27FC236}">
                <a16:creationId xmlns:a16="http://schemas.microsoft.com/office/drawing/2014/main" id="{8F3CF4F8-1AE2-4891-BC16-443B6947670E}"/>
              </a:ext>
            </a:extLst>
          </p:cNvPr>
          <p:cNvSpPr>
            <a:spLocks noGrp="1"/>
          </p:cNvSpPr>
          <p:nvPr>
            <p:ph type="body" sz="quarter" idx="13"/>
          </p:nvPr>
        </p:nvSpPr>
        <p:spPr/>
        <p:txBody>
          <a:bodyPr/>
          <a:lstStyle/>
          <a:p>
            <a:r>
              <a:rPr lang="en-US" dirty="0">
                <a:solidFill>
                  <a:schemeClr val="bg1"/>
                </a:solidFill>
              </a:rPr>
              <a:t>Predicts a known outcome (dropout) → supervised.</a:t>
            </a:r>
          </a:p>
        </p:txBody>
      </p:sp>
      <p:sp>
        <p:nvSpPr>
          <p:cNvPr id="21" name="Text Placeholder 20">
            <a:extLst>
              <a:ext uri="{FF2B5EF4-FFF2-40B4-BE49-F238E27FC236}">
                <a16:creationId xmlns:a16="http://schemas.microsoft.com/office/drawing/2014/main" id="{EB5A75EF-73AC-644E-143B-7777D8C7E689}"/>
              </a:ext>
            </a:extLst>
          </p:cNvPr>
          <p:cNvSpPr>
            <a:spLocks noGrp="1"/>
          </p:cNvSpPr>
          <p:nvPr>
            <p:ph type="body" sz="quarter" idx="19"/>
          </p:nvPr>
        </p:nvSpPr>
        <p:spPr>
          <a:xfrm>
            <a:off x="2082002" y="5292007"/>
            <a:ext cx="7342632" cy="667512"/>
          </a:xfrm>
        </p:spPr>
        <p:txBody>
          <a:bodyPr/>
          <a:lstStyle/>
          <a:p>
            <a:r>
              <a:rPr lang="en-US" dirty="0">
                <a:solidFill>
                  <a:schemeClr val="tx1"/>
                </a:solidFill>
              </a:rPr>
              <a:t>Predicting next-week dropout from past grades</a:t>
            </a:r>
          </a:p>
        </p:txBody>
      </p:sp>
      <p:sp>
        <p:nvSpPr>
          <p:cNvPr id="14" name="Text Placeholder 13">
            <a:extLst>
              <a:ext uri="{FF2B5EF4-FFF2-40B4-BE49-F238E27FC236}">
                <a16:creationId xmlns:a16="http://schemas.microsoft.com/office/drawing/2014/main" id="{B8576E11-AB75-347A-AB23-2D9E944DE1C2}"/>
              </a:ext>
            </a:extLst>
          </p:cNvPr>
          <p:cNvSpPr>
            <a:spLocks noGrp="1"/>
          </p:cNvSpPr>
          <p:nvPr>
            <p:ph type="body" sz="quarter" idx="12"/>
          </p:nvPr>
        </p:nvSpPr>
        <p:spPr/>
        <p:txBody>
          <a:bodyPr>
            <a:normAutofit/>
          </a:bodyPr>
          <a:lstStyle/>
          <a:p>
            <a:r>
              <a:rPr lang="en-US" dirty="0">
                <a:solidFill>
                  <a:schemeClr val="bg1"/>
                </a:solidFill>
              </a:rPr>
              <a:t>Uses labels (on-/off-task) → supervised.</a:t>
            </a:r>
          </a:p>
        </p:txBody>
      </p:sp>
      <p:sp>
        <p:nvSpPr>
          <p:cNvPr id="20" name="Text Placeholder 19">
            <a:extLst>
              <a:ext uri="{FF2B5EF4-FFF2-40B4-BE49-F238E27FC236}">
                <a16:creationId xmlns:a16="http://schemas.microsoft.com/office/drawing/2014/main" id="{8A8239C0-1D20-E7D0-D82F-3B89BB64CD17}"/>
              </a:ext>
            </a:extLst>
          </p:cNvPr>
          <p:cNvSpPr>
            <a:spLocks noGrp="1"/>
          </p:cNvSpPr>
          <p:nvPr>
            <p:ph type="body" sz="quarter" idx="18"/>
          </p:nvPr>
        </p:nvSpPr>
        <p:spPr>
          <a:xfrm>
            <a:off x="2082002" y="4364020"/>
            <a:ext cx="7342632" cy="667512"/>
          </a:xfrm>
        </p:spPr>
        <p:txBody>
          <a:bodyPr/>
          <a:lstStyle/>
          <a:p>
            <a:r>
              <a:rPr lang="en-US" dirty="0">
                <a:solidFill>
                  <a:schemeClr val="tx1"/>
                </a:solidFill>
              </a:rPr>
              <a:t>Training a classifier on labeled on-/off-task data</a:t>
            </a:r>
          </a:p>
        </p:txBody>
      </p:sp>
      <p:sp>
        <p:nvSpPr>
          <p:cNvPr id="12" name="Text Placeholder 11">
            <a:extLst>
              <a:ext uri="{FF2B5EF4-FFF2-40B4-BE49-F238E27FC236}">
                <a16:creationId xmlns:a16="http://schemas.microsoft.com/office/drawing/2014/main" id="{2706B19F-E70B-2C79-5C60-F3ECFC7D6609}"/>
              </a:ext>
            </a:extLst>
          </p:cNvPr>
          <p:cNvSpPr>
            <a:spLocks noGrp="1"/>
          </p:cNvSpPr>
          <p:nvPr>
            <p:ph type="body" sz="quarter" idx="10"/>
          </p:nvPr>
        </p:nvSpPr>
        <p:spPr/>
        <p:txBody>
          <a:bodyPr>
            <a:normAutofit/>
          </a:bodyPr>
          <a:lstStyle/>
          <a:p>
            <a:r>
              <a:rPr lang="en-US" dirty="0">
                <a:solidFill>
                  <a:schemeClr val="tx1"/>
                </a:solidFill>
              </a:rPr>
              <a:t>This analysis discovers structure with no labels.</a:t>
            </a:r>
          </a:p>
        </p:txBody>
      </p:sp>
      <p:sp>
        <p:nvSpPr>
          <p:cNvPr id="18" name="Text Placeholder 17">
            <a:extLst>
              <a:ext uri="{FF2B5EF4-FFF2-40B4-BE49-F238E27FC236}">
                <a16:creationId xmlns:a16="http://schemas.microsoft.com/office/drawing/2014/main" id="{FA68D7C1-0B3E-5388-D491-0C362A7CDBEA}"/>
              </a:ext>
            </a:extLst>
          </p:cNvPr>
          <p:cNvSpPr>
            <a:spLocks noGrp="1"/>
          </p:cNvSpPr>
          <p:nvPr>
            <p:ph type="body" sz="quarter" idx="16"/>
          </p:nvPr>
        </p:nvSpPr>
        <p:spPr>
          <a:xfrm>
            <a:off x="2082002" y="3471326"/>
            <a:ext cx="7342632" cy="667512"/>
          </a:xfrm>
        </p:spPr>
        <p:txBody>
          <a:bodyPr/>
          <a:lstStyle/>
          <a:p>
            <a:r>
              <a:rPr lang="en-US" dirty="0">
                <a:solidFill>
                  <a:schemeClr val="tx1"/>
                </a:solidFill>
              </a:rPr>
              <a:t>Dimensionality reduction with UMAP for visualization</a:t>
            </a:r>
          </a:p>
        </p:txBody>
      </p:sp>
      <p:sp>
        <p:nvSpPr>
          <p:cNvPr id="16" name="Text Placeholder 15">
            <a:extLst>
              <a:ext uri="{FF2B5EF4-FFF2-40B4-BE49-F238E27FC236}">
                <a16:creationId xmlns:a16="http://schemas.microsoft.com/office/drawing/2014/main" id="{74C35DA0-401F-A9DF-2A42-4B24175417FF}"/>
              </a:ext>
            </a:extLst>
          </p:cNvPr>
          <p:cNvSpPr>
            <a:spLocks noGrp="1"/>
          </p:cNvSpPr>
          <p:nvPr>
            <p:ph type="body" sz="quarter" idx="14"/>
          </p:nvPr>
        </p:nvSpPr>
        <p:spPr/>
        <p:txBody>
          <a:bodyPr/>
          <a:lstStyle/>
          <a:p>
            <a:r>
              <a:rPr lang="en-US" dirty="0"/>
              <a:t>Which of the following are unsupervised analyses (no labeled outcomes required)? (Select all that apply)</a:t>
            </a:r>
          </a:p>
        </p:txBody>
      </p:sp>
      <p:sp>
        <p:nvSpPr>
          <p:cNvPr id="56" name="Title 55">
            <a:extLst>
              <a:ext uri="{FF2B5EF4-FFF2-40B4-BE49-F238E27FC236}">
                <a16:creationId xmlns:a16="http://schemas.microsoft.com/office/drawing/2014/main" id="{DE08D078-45FE-3412-608C-B274265A06F9}"/>
              </a:ext>
            </a:extLst>
          </p:cNvPr>
          <p:cNvSpPr>
            <a:spLocks noGrp="1"/>
          </p:cNvSpPr>
          <p:nvPr>
            <p:ph type="title"/>
          </p:nvPr>
        </p:nvSpPr>
        <p:spPr/>
        <p:txBody>
          <a:bodyPr/>
          <a:lstStyle/>
          <a:p>
            <a:r>
              <a:rPr lang="en-US" dirty="0"/>
              <a:t>8</a:t>
            </a:r>
          </a:p>
        </p:txBody>
      </p:sp>
      <p:sp>
        <p:nvSpPr>
          <p:cNvPr id="25" name="B Button">
            <a:extLst>
              <a:ext uri="{FF2B5EF4-FFF2-40B4-BE49-F238E27FC236}">
                <a16:creationId xmlns:a16="http://schemas.microsoft.com/office/drawing/2014/main" id="{55A10624-55A0-7312-7D97-2AA6F3680FA1}"/>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B</a:t>
            </a:r>
          </a:p>
        </p:txBody>
      </p:sp>
      <p:sp>
        <p:nvSpPr>
          <p:cNvPr id="26" name="C Button">
            <a:extLst>
              <a:ext uri="{FF2B5EF4-FFF2-40B4-BE49-F238E27FC236}">
                <a16:creationId xmlns:a16="http://schemas.microsoft.com/office/drawing/2014/main" id="{12D6160C-1813-09F5-D593-9B76B3017954}"/>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C</a:t>
            </a:r>
          </a:p>
        </p:txBody>
      </p:sp>
      <p:sp>
        <p:nvSpPr>
          <p:cNvPr id="27" name="D Button">
            <a:extLst>
              <a:ext uri="{FF2B5EF4-FFF2-40B4-BE49-F238E27FC236}">
                <a16:creationId xmlns:a16="http://schemas.microsoft.com/office/drawing/2014/main" id="{105AD8E1-8D8A-04A7-4E61-14761DF66CF8}"/>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D</a:t>
            </a:r>
          </a:p>
        </p:txBody>
      </p:sp>
      <p:sp>
        <p:nvSpPr>
          <p:cNvPr id="29" name="Cross 28">
            <a:extLst>
              <a:ext uri="{FF2B5EF4-FFF2-40B4-BE49-F238E27FC236}">
                <a16:creationId xmlns:a16="http://schemas.microsoft.com/office/drawing/2014/main" id="{B2674F32-F9DB-96C7-D380-4F59B7442EDC}"/>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Cross 29">
            <a:extLst>
              <a:ext uri="{FF2B5EF4-FFF2-40B4-BE49-F238E27FC236}">
                <a16:creationId xmlns:a16="http://schemas.microsoft.com/office/drawing/2014/main" id="{13012709-444E-911F-828E-4E3D023AF064}"/>
              </a:ext>
            </a:extLst>
          </p:cNvPr>
          <p:cNvSpPr/>
          <p:nvPr/>
        </p:nvSpPr>
        <p:spPr>
          <a:xfrm rot="18947527">
            <a:off x="1424859" y="529728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Graphic 30" descr="Checkmark with solid fill">
            <a:extLst>
              <a:ext uri="{FF2B5EF4-FFF2-40B4-BE49-F238E27FC236}">
                <a16:creationId xmlns:a16="http://schemas.microsoft.com/office/drawing/2014/main" id="{0DFB466F-2932-D59C-35B6-8537FD7A4E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99920" y="3525400"/>
            <a:ext cx="598518" cy="598518"/>
          </a:xfrm>
          <a:prstGeom prst="rect">
            <a:avLst/>
          </a:prstGeom>
        </p:spPr>
      </p:pic>
      <p:sp>
        <p:nvSpPr>
          <p:cNvPr id="32" name="Partial Circle 31">
            <a:extLst>
              <a:ext uri="{FF2B5EF4-FFF2-40B4-BE49-F238E27FC236}">
                <a16:creationId xmlns:a16="http://schemas.microsoft.com/office/drawing/2014/main" id="{2EC6D961-2362-AFC6-9569-02C63AB0F25A}"/>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AB432"/>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itle 1">
            <a:extLst>
              <a:ext uri="{FF2B5EF4-FFF2-40B4-BE49-F238E27FC236}">
                <a16:creationId xmlns:a16="http://schemas.microsoft.com/office/drawing/2014/main" id="{B908366A-4A44-2DEE-AC96-D5C9FCB87198}"/>
              </a:ext>
            </a:extLst>
          </p:cNvPr>
          <p:cNvSpPr txBox="1"/>
          <p:nvPr/>
        </p:nvSpPr>
        <p:spPr>
          <a:xfrm>
            <a:off x="8855246" y="246441"/>
            <a:ext cx="342400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AB432"/>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4" name="Next Question Arrow">
            <a:hlinkClick r:id="rId3" action="ppaction://hlinksldjump"/>
            <a:extLst>
              <a:ext uri="{FF2B5EF4-FFF2-40B4-BE49-F238E27FC236}">
                <a16:creationId xmlns:a16="http://schemas.microsoft.com/office/drawing/2014/main" id="{9B2B2263-AA27-7E4F-FF78-F509EE1F482B}"/>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Previous Question</a:t>
            </a:r>
          </a:p>
        </p:txBody>
      </p:sp>
      <p:sp>
        <p:nvSpPr>
          <p:cNvPr id="35" name="Next Question Arrow">
            <a:hlinkClick r:id="rId4" action="ppaction://hlinksldjump"/>
            <a:extLst>
              <a:ext uri="{FF2B5EF4-FFF2-40B4-BE49-F238E27FC236}">
                <a16:creationId xmlns:a16="http://schemas.microsoft.com/office/drawing/2014/main" id="{95FC857F-E1E7-0EC2-0FFA-714FA7A19BCD}"/>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Next Question</a:t>
            </a:r>
          </a:p>
        </p:txBody>
      </p:sp>
      <p:sp>
        <p:nvSpPr>
          <p:cNvPr id="17" name="Text Placeholder 8">
            <a:extLst>
              <a:ext uri="{FF2B5EF4-FFF2-40B4-BE49-F238E27FC236}">
                <a16:creationId xmlns:a16="http://schemas.microsoft.com/office/drawing/2014/main" id="{F828B1BF-7F1B-9B6D-2C1B-708607AA8C93}"/>
              </a:ext>
            </a:extLst>
          </p:cNvPr>
          <p:cNvSpPr txBox="1">
            <a:spLocks/>
          </p:cNvSpPr>
          <p:nvPr/>
        </p:nvSpPr>
        <p:spPr>
          <a:xfrm>
            <a:off x="2072499" y="2600996"/>
            <a:ext cx="7342632" cy="667512"/>
          </a:xfrm>
          <a:prstGeom prst="rect">
            <a:avLst/>
          </a:prstGeom>
          <a:solidFill>
            <a:srgbClr val="92D050"/>
          </a:solidFill>
          <a:ln w="28575">
            <a:solidFill>
              <a:srgbClr val="0C7776"/>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This analysis discovers structure with no labels.</a:t>
            </a:r>
          </a:p>
        </p:txBody>
      </p:sp>
      <p:sp>
        <p:nvSpPr>
          <p:cNvPr id="36" name="Text Placeholder 14">
            <a:extLst>
              <a:ext uri="{FF2B5EF4-FFF2-40B4-BE49-F238E27FC236}">
                <a16:creationId xmlns:a16="http://schemas.microsoft.com/office/drawing/2014/main" id="{B6AFEA73-F9AC-663B-F80E-74F639E12686}"/>
              </a:ext>
            </a:extLst>
          </p:cNvPr>
          <p:cNvSpPr txBox="1">
            <a:spLocks/>
          </p:cNvSpPr>
          <p:nvPr/>
        </p:nvSpPr>
        <p:spPr>
          <a:xfrm>
            <a:off x="2069026" y="2602826"/>
            <a:ext cx="7342632" cy="667512"/>
          </a:xfrm>
          <a:prstGeom prst="rect">
            <a:avLst/>
          </a:prstGeom>
          <a:solidFill>
            <a:schemeClr val="bg1"/>
          </a:solidFill>
          <a:ln w="28575">
            <a:solidFill>
              <a:srgbClr val="0C7776"/>
            </a:solid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AB43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Clustering students by response similarity</a:t>
            </a:r>
          </a:p>
        </p:txBody>
      </p:sp>
      <p:sp>
        <p:nvSpPr>
          <p:cNvPr id="37" name="A Button">
            <a:extLst>
              <a:ext uri="{FF2B5EF4-FFF2-40B4-BE49-F238E27FC236}">
                <a16:creationId xmlns:a16="http://schemas.microsoft.com/office/drawing/2014/main" id="{DC133C32-D924-F9B8-804D-D0A354638F98}"/>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rPr>
              <a:t>A</a:t>
            </a:r>
          </a:p>
        </p:txBody>
      </p:sp>
      <p:pic>
        <p:nvPicPr>
          <p:cNvPr id="38" name="Graphic 37" descr="Checkmark with solid fill">
            <a:extLst>
              <a:ext uri="{FF2B5EF4-FFF2-40B4-BE49-F238E27FC236}">
                <a16:creationId xmlns:a16="http://schemas.microsoft.com/office/drawing/2014/main" id="{4206F5A1-1CBC-F6AC-988A-0FD0C7B062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03050" y="2614564"/>
            <a:ext cx="598518" cy="598518"/>
          </a:xfrm>
          <a:prstGeom prst="rect">
            <a:avLst/>
          </a:prstGeom>
        </p:spPr>
      </p:pic>
    </p:spTree>
    <p:extLst>
      <p:ext uri="{BB962C8B-B14F-4D97-AF65-F5344CB8AC3E}">
        <p14:creationId xmlns:p14="http://schemas.microsoft.com/office/powerpoint/2010/main" val="3948788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8">
                                            <p:txEl>
                                              <p:pRg st="0" end="0"/>
                                            </p:txEl>
                                          </p:spTgt>
                                        </p:tgtEl>
                                      </p:cBhvr>
                                    </p:animEffect>
                                    <p:set>
                                      <p:cBhvr>
                                        <p:cTn id="9" dur="1" fill="hold">
                                          <p:stCondLst>
                                            <p:cond delay="249"/>
                                          </p:stCondLst>
                                        </p:cTn>
                                        <p:tgtEl>
                                          <p:spTgt spid="18">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8">
                                            <p:bg/>
                                          </p:spTgt>
                                        </p:tgtEl>
                                      </p:cBhvr>
                                    </p:animEffect>
                                    <p:set>
                                      <p:cBhvr>
                                        <p:cTn id="12"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3" restart="whenNotActive" fill="hold" evtFilter="cancelBubble" nodeType="interactiveSeq">
                <p:stCondLst>
                  <p:cond evt="onClick" delay="0">
                    <p:tgtEl>
                      <p:spTgt spid="26"/>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20">
                                            <p:txEl>
                                              <p:pRg st="0" end="0"/>
                                            </p:txEl>
                                          </p:spTgt>
                                        </p:tgtEl>
                                      </p:cBhvr>
                                    </p:animEffect>
                                    <p:set>
                                      <p:cBhvr>
                                        <p:cTn id="20" dur="1" fill="hold">
                                          <p:stCondLst>
                                            <p:cond delay="249"/>
                                          </p:stCondLst>
                                        </p:cTn>
                                        <p:tgtEl>
                                          <p:spTgt spid="20">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20">
                                            <p:bg/>
                                          </p:spTgt>
                                        </p:tgtEl>
                                      </p:cBhvr>
                                    </p:animEffect>
                                    <p:set>
                                      <p:cBhvr>
                                        <p:cTn id="23"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24" restart="whenNotActive" fill="hold" evtFilter="cancelBubble" nodeType="interactiveSeq">
                <p:stCondLst>
                  <p:cond evt="onClick" delay="0">
                    <p:tgtEl>
                      <p:spTgt spid="27"/>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21">
                                            <p:txEl>
                                              <p:pRg st="0" end="0"/>
                                            </p:txEl>
                                          </p:spTgt>
                                        </p:tgtEl>
                                      </p:cBhvr>
                                    </p:animEffect>
                                    <p:set>
                                      <p:cBhvr>
                                        <p:cTn id="31" dur="1" fill="hold">
                                          <p:stCondLst>
                                            <p:cond delay="249"/>
                                          </p:stCondLst>
                                        </p:cTn>
                                        <p:tgtEl>
                                          <p:spTgt spid="21">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21">
                                            <p:bg/>
                                          </p:spTgt>
                                        </p:tgtEl>
                                      </p:cBhvr>
                                    </p:animEffect>
                                    <p:set>
                                      <p:cBhvr>
                                        <p:cTn id="34"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35" restart="whenNotActive" fill="hold" evtFilter="cancelBubble" nodeType="interactiveSeq">
                <p:stCondLst>
                  <p:cond evt="onClick" delay="0">
                    <p:tgtEl>
                      <p:spTgt spid="3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8"/>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36">
                                            <p:txEl>
                                              <p:pRg st="0" end="0"/>
                                            </p:txEl>
                                          </p:spTgt>
                                        </p:tgtEl>
                                      </p:cBhvr>
                                    </p:animEffect>
                                    <p:set>
                                      <p:cBhvr>
                                        <p:cTn id="42" dur="1" fill="hold">
                                          <p:stCondLst>
                                            <p:cond delay="249"/>
                                          </p:stCondLst>
                                        </p:cTn>
                                        <p:tgtEl>
                                          <p:spTgt spid="36">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36">
                                            <p:bg/>
                                          </p:spTgt>
                                        </p:tgtEl>
                                      </p:cBhvr>
                                    </p:animEffect>
                                    <p:set>
                                      <p:cBhvr>
                                        <p:cTn id="45" dur="1" fill="hold">
                                          <p:stCondLst>
                                            <p:cond delay="249"/>
                                          </p:stCondLst>
                                        </p:cTn>
                                        <p:tgtEl>
                                          <p:spTgt spid="36">
                                            <p:bg/>
                                          </p:spTgt>
                                        </p:tgtEl>
                                        <p:attrNameLst>
                                          <p:attrName>style.visibility</p:attrName>
                                        </p:attrNameLst>
                                      </p:cBhvr>
                                      <p:to>
                                        <p:strVal val="hidden"/>
                                      </p:to>
                                    </p:set>
                                  </p:childTnLst>
                                </p:cTn>
                              </p:par>
                            </p:childTnLst>
                          </p:cTn>
                        </p:par>
                      </p:childTnLst>
                    </p:cTn>
                  </p:par>
                </p:childTnLst>
              </p:cTn>
              <p:nextCondLst>
                <p:cond evt="onClick" delay="0">
                  <p:tgtEl>
                    <p:spTgt spid="37"/>
                  </p:tgtEl>
                </p:cond>
              </p:nextCondLst>
            </p:seq>
          </p:childTnLst>
        </p:cTn>
      </p:par>
    </p:tnLst>
    <p:bldLst>
      <p:bldP spid="21" grpId="0" build="p" animBg="1"/>
      <p:bldP spid="20" grpId="0" build="p" animBg="1"/>
      <p:bldP spid="18" grpId="0" build="p" animBg="1"/>
      <p:bldP spid="29" grpId="0" animBg="1"/>
      <p:bldP spid="30" grpId="0" animBg="1"/>
      <p:bldP spid="36"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5245B-AE35-DB2E-0D80-A82D90F8B2DC}"/>
            </a:ext>
          </a:extLst>
        </p:cNvPr>
        <p:cNvGrpSpPr/>
        <p:nvPr/>
      </p:nvGrpSpPr>
      <p:grpSpPr>
        <a:xfrm>
          <a:off x="0" y="0"/>
          <a:ext cx="0" cy="0"/>
          <a:chOff x="0" y="0"/>
          <a:chExt cx="0" cy="0"/>
        </a:xfrm>
      </p:grpSpPr>
      <p:sp>
        <p:nvSpPr>
          <p:cNvPr id="22" name="Question Box">
            <a:extLst>
              <a:ext uri="{FF2B5EF4-FFF2-40B4-BE49-F238E27FC236}">
                <a16:creationId xmlns:a16="http://schemas.microsoft.com/office/drawing/2014/main" id="{8878F77D-CDF6-CD99-DF8B-04C8EED60429}"/>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62F46AB7-E26A-8B9C-36CB-FF81B9D8576C}"/>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Question Box">
            <a:extLst>
              <a:ext uri="{FF2B5EF4-FFF2-40B4-BE49-F238E27FC236}">
                <a16:creationId xmlns:a16="http://schemas.microsoft.com/office/drawing/2014/main" id="{BDB57ACC-4F2B-DC63-CA87-B8B2CDF26C8A}"/>
              </a:ext>
            </a:extLst>
          </p:cNvPr>
          <p:cNvSpPr/>
          <p:nvPr/>
        </p:nvSpPr>
        <p:spPr>
          <a:xfrm>
            <a:off x="741301"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Question Number">
            <a:extLst>
              <a:ext uri="{FF2B5EF4-FFF2-40B4-BE49-F238E27FC236}">
                <a16:creationId xmlns:a16="http://schemas.microsoft.com/office/drawing/2014/main" id="{6E2851BB-A40A-5243-3342-993CA606C077}"/>
              </a:ext>
            </a:extLst>
          </p:cNvPr>
          <p:cNvSpPr/>
          <p:nvPr/>
        </p:nvSpPr>
        <p:spPr>
          <a:xfrm>
            <a:off x="284101"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 Placeholder 14">
            <a:extLst>
              <a:ext uri="{FF2B5EF4-FFF2-40B4-BE49-F238E27FC236}">
                <a16:creationId xmlns:a16="http://schemas.microsoft.com/office/drawing/2014/main" id="{0323D14E-B2E2-E866-2094-DCE6DF42DD01}"/>
              </a:ext>
            </a:extLst>
          </p:cNvPr>
          <p:cNvSpPr>
            <a:spLocks noGrp="1"/>
          </p:cNvSpPr>
          <p:nvPr>
            <p:ph type="body" sz="quarter" idx="13"/>
          </p:nvPr>
        </p:nvSpPr>
        <p:spPr/>
        <p:txBody>
          <a:bodyPr/>
          <a:lstStyle/>
          <a:p>
            <a:r>
              <a:rPr lang="en-US" dirty="0">
                <a:solidFill>
                  <a:schemeClr val="bg1"/>
                </a:solidFill>
              </a:rPr>
              <a:t>This is a correct statement</a:t>
            </a:r>
          </a:p>
        </p:txBody>
      </p:sp>
      <p:sp>
        <p:nvSpPr>
          <p:cNvPr id="21" name="Text Placeholder 20">
            <a:extLst>
              <a:ext uri="{FF2B5EF4-FFF2-40B4-BE49-F238E27FC236}">
                <a16:creationId xmlns:a16="http://schemas.microsoft.com/office/drawing/2014/main" id="{097E9BD6-0C71-77C2-7571-2355914483E4}"/>
              </a:ext>
            </a:extLst>
          </p:cNvPr>
          <p:cNvSpPr>
            <a:spLocks noGrp="1"/>
          </p:cNvSpPr>
          <p:nvPr>
            <p:ph type="body" sz="quarter" idx="19"/>
          </p:nvPr>
        </p:nvSpPr>
        <p:spPr>
          <a:xfrm>
            <a:off x="2082002" y="5292010"/>
            <a:ext cx="7342632" cy="667512"/>
          </a:xfrm>
        </p:spPr>
        <p:txBody>
          <a:bodyPr/>
          <a:lstStyle/>
          <a:p>
            <a:r>
              <a:rPr lang="en-US" dirty="0">
                <a:solidFill>
                  <a:schemeClr val="tx1"/>
                </a:solidFill>
              </a:rPr>
              <a:t>Order effects in LLM-as-judge are a systematic bias, can be mitigated by swapping or randomizing presentation order.</a:t>
            </a:r>
          </a:p>
        </p:txBody>
      </p:sp>
      <p:sp>
        <p:nvSpPr>
          <p:cNvPr id="14" name="Text Placeholder 13">
            <a:extLst>
              <a:ext uri="{FF2B5EF4-FFF2-40B4-BE49-F238E27FC236}">
                <a16:creationId xmlns:a16="http://schemas.microsoft.com/office/drawing/2014/main" id="{D226387F-ED2A-B1C4-B503-F54829271E74}"/>
              </a:ext>
            </a:extLst>
          </p:cNvPr>
          <p:cNvSpPr>
            <a:spLocks noGrp="1"/>
          </p:cNvSpPr>
          <p:nvPr>
            <p:ph type="body" sz="quarter" idx="12"/>
          </p:nvPr>
        </p:nvSpPr>
        <p:spPr/>
        <p:txBody>
          <a:bodyPr>
            <a:normAutofit/>
          </a:bodyPr>
          <a:lstStyle/>
          <a:p>
            <a:r>
              <a:rPr lang="en-US" dirty="0">
                <a:solidFill>
                  <a:schemeClr val="bg1"/>
                </a:solidFill>
              </a:rPr>
              <a:t>This is a correct statement</a:t>
            </a:r>
          </a:p>
          <a:p>
            <a:endParaRPr lang="en-US" dirty="0">
              <a:solidFill>
                <a:schemeClr val="bg1"/>
              </a:solidFill>
            </a:endParaRPr>
          </a:p>
        </p:txBody>
      </p:sp>
      <p:sp>
        <p:nvSpPr>
          <p:cNvPr id="20" name="Text Placeholder 19">
            <a:extLst>
              <a:ext uri="{FF2B5EF4-FFF2-40B4-BE49-F238E27FC236}">
                <a16:creationId xmlns:a16="http://schemas.microsoft.com/office/drawing/2014/main" id="{A79832DA-4417-D87F-1F69-A1AA1FAD265D}"/>
              </a:ext>
            </a:extLst>
          </p:cNvPr>
          <p:cNvSpPr>
            <a:spLocks noGrp="1"/>
          </p:cNvSpPr>
          <p:nvPr>
            <p:ph type="body" sz="quarter" idx="18"/>
          </p:nvPr>
        </p:nvSpPr>
        <p:spPr>
          <a:xfrm>
            <a:off x="2082002" y="3519033"/>
            <a:ext cx="7342632" cy="667512"/>
          </a:xfrm>
        </p:spPr>
        <p:txBody>
          <a:bodyPr>
            <a:normAutofit fontScale="92500"/>
          </a:bodyPr>
          <a:lstStyle/>
          <a:p>
            <a:r>
              <a:rPr lang="en-US" dirty="0">
                <a:solidFill>
                  <a:schemeClr val="tx1"/>
                </a:solidFill>
              </a:rPr>
              <a:t>Prompt sensitivity can be assessed by rewording the rubric in meaning-preserving paraphrases and checking that scores stay stable.</a:t>
            </a:r>
          </a:p>
        </p:txBody>
      </p:sp>
      <mc:AlternateContent xmlns:mc="http://schemas.openxmlformats.org/markup-compatibility/2006">
        <mc:Choice xmlns:a14="http://schemas.microsoft.com/office/drawing/2010/main" Requires="a14">
          <p:sp>
            <p:nvSpPr>
              <p:cNvPr id="12" name="Text Placeholder 11">
                <a:extLst>
                  <a:ext uri="{FF2B5EF4-FFF2-40B4-BE49-F238E27FC236}">
                    <a16:creationId xmlns:a16="http://schemas.microsoft.com/office/drawing/2014/main" id="{6FFE117D-9015-B294-D8C7-DF24FB9AF965}"/>
                  </a:ext>
                </a:extLst>
              </p:cNvPr>
              <p:cNvSpPr>
                <a:spLocks noGrp="1"/>
              </p:cNvSpPr>
              <p:nvPr>
                <p:ph type="body" sz="quarter" idx="10"/>
              </p:nvPr>
            </p:nvSpPr>
            <p:spPr/>
            <p:txBody>
              <a:bodyPr>
                <a:normAutofit/>
              </a:bodyPr>
              <a:lstStyle/>
              <a:p>
                <a:r>
                  <a:rPr lang="en-US" dirty="0">
                    <a:solidFill>
                      <a:schemeClr val="tx1"/>
                    </a:solidFill>
                  </a:rPr>
                  <a:t>Averaging replications shrinks variance (</a:t>
                </a:r>
                <a14:m>
                  <m:oMath xmlns:m="http://schemas.openxmlformats.org/officeDocument/2006/math">
                    <m:sSup>
                      <m:sSupPr>
                        <m:ctrlPr>
                          <a:rPr lang="en-US" i="0">
                            <a:solidFill>
                              <a:schemeClr val="tx1"/>
                            </a:solidFill>
                          </a:rPr>
                        </m:ctrlPr>
                      </m:sSupPr>
                      <m:e>
                        <m:r>
                          <m:rPr>
                            <m:sty m:val="p"/>
                          </m:rPr>
                          <a:rPr lang="en-US" i="0">
                            <a:solidFill>
                              <a:schemeClr val="tx1"/>
                            </a:solidFill>
                          </a:rPr>
                          <m:t>σ</m:t>
                        </m:r>
                      </m:e>
                      <m:sup>
                        <m:r>
                          <a:rPr lang="en-US" i="0">
                            <a:solidFill>
                              <a:schemeClr val="tx1"/>
                            </a:solidFill>
                          </a:rPr>
                          <m:t>2</m:t>
                        </m:r>
                      </m:sup>
                    </m:sSup>
                    <m:r>
                      <a:rPr lang="en-US" i="0">
                        <a:solidFill>
                          <a:schemeClr val="tx1"/>
                        </a:solidFill>
                      </a:rPr>
                      <m:t>/</m:t>
                    </m:r>
                    <m:r>
                      <m:rPr>
                        <m:sty m:val="p"/>
                      </m:rPr>
                      <a:rPr lang="en-US" i="0">
                        <a:solidFill>
                          <a:schemeClr val="tx1"/>
                        </a:solidFill>
                      </a:rPr>
                      <m:t>m</m:t>
                    </m:r>
                  </m:oMath>
                </a14:m>
                <a:r>
                  <a:rPr lang="en-US" dirty="0">
                    <a:solidFill>
                      <a:schemeClr val="tx1"/>
                    </a:solidFill>
                  </a:rPr>
                  <a:t>, raising </a:t>
                </a:r>
                <a14:m>
                  <m:oMath xmlns:m="http://schemas.openxmlformats.org/officeDocument/2006/math">
                    <m:r>
                      <m:rPr>
                        <m:sty m:val="p"/>
                      </m:rPr>
                      <a:rPr lang="en-US" i="0">
                        <a:solidFill>
                          <a:schemeClr val="tx1"/>
                        </a:solidFill>
                      </a:rPr>
                      <m:t>E</m:t>
                    </m:r>
                    <m:r>
                      <a:rPr lang="en-US" i="0">
                        <a:solidFill>
                          <a:schemeClr val="tx1"/>
                        </a:solidFill>
                      </a:rPr>
                      <m:t>(</m:t>
                    </m:r>
                    <m:sSup>
                      <m:sSupPr>
                        <m:ctrlPr>
                          <a:rPr lang="en-US" i="0">
                            <a:solidFill>
                              <a:schemeClr val="tx1"/>
                            </a:solidFill>
                          </a:rPr>
                        </m:ctrlPr>
                      </m:sSupPr>
                      <m:e>
                        <m:r>
                          <m:rPr>
                            <m:sty m:val="p"/>
                          </m:rPr>
                          <a:rPr lang="en-US" i="0">
                            <a:solidFill>
                              <a:schemeClr val="tx1"/>
                            </a:solidFill>
                          </a:rPr>
                          <m:t>ρ</m:t>
                        </m:r>
                      </m:e>
                      <m:sup>
                        <m:r>
                          <a:rPr lang="en-US" i="0">
                            <a:solidFill>
                              <a:schemeClr val="tx1"/>
                            </a:solidFill>
                          </a:rPr>
                          <m:t>2</m:t>
                        </m:r>
                      </m:sup>
                    </m:sSup>
                    <m:r>
                      <a:rPr lang="en-US" i="0">
                        <a:solidFill>
                          <a:schemeClr val="tx1"/>
                        </a:solidFill>
                      </a:rPr>
                      <m:t>)</m:t>
                    </m:r>
                  </m:oMath>
                </a14:m>
                <a:r>
                  <a:rPr lang="en-US" dirty="0">
                    <a:solidFill>
                      <a:schemeClr val="tx1"/>
                    </a:solidFill>
                  </a:rPr>
                  <a:t>), but a systematic bias can not be removed by averaging.</a:t>
                </a:r>
              </a:p>
            </p:txBody>
          </p:sp>
        </mc:Choice>
        <mc:Fallback>
          <p:sp>
            <p:nvSpPr>
              <p:cNvPr id="12" name="Text Placeholder 11">
                <a:extLst>
                  <a:ext uri="{FF2B5EF4-FFF2-40B4-BE49-F238E27FC236}">
                    <a16:creationId xmlns:a16="http://schemas.microsoft.com/office/drawing/2014/main" id="{6FFE117D-9015-B294-D8C7-DF24FB9AF965}"/>
                  </a:ext>
                </a:extLst>
              </p:cNvPr>
              <p:cNvSpPr>
                <a:spLocks noGrp="1" noRot="1" noChangeAspect="1" noMove="1" noResize="1" noEditPoints="1" noAdjustHandles="1" noChangeArrowheads="1" noChangeShapeType="1" noTextEdit="1"/>
              </p:cNvSpPr>
              <p:nvPr>
                <p:ph type="body" sz="quarter" idx="10"/>
              </p:nvPr>
            </p:nvSpPr>
            <p:spPr>
              <a:blipFill>
                <a:blip r:embed="rId2"/>
                <a:stretch>
                  <a:fillRect t="-6140" b="-877"/>
                </a:stretch>
              </a:blipFill>
            </p:spPr>
            <p:txBody>
              <a:bodyPr/>
              <a:lstStyle/>
              <a:p>
                <a:r>
                  <a:rPr lang="en-US">
                    <a:noFill/>
                  </a:rPr>
                  <a:t> </a:t>
                </a:r>
              </a:p>
            </p:txBody>
          </p:sp>
        </mc:Fallback>
      </mc:AlternateContent>
      <p:sp>
        <p:nvSpPr>
          <p:cNvPr id="13" name="Text Placeholder 12">
            <a:extLst>
              <a:ext uri="{FF2B5EF4-FFF2-40B4-BE49-F238E27FC236}">
                <a16:creationId xmlns:a16="http://schemas.microsoft.com/office/drawing/2014/main" id="{B2867A88-E9FB-FDD8-DF2A-BE38EC068862}"/>
              </a:ext>
            </a:extLst>
          </p:cNvPr>
          <p:cNvSpPr>
            <a:spLocks noGrp="1"/>
          </p:cNvSpPr>
          <p:nvPr>
            <p:ph type="body" sz="quarter" idx="11"/>
          </p:nvPr>
        </p:nvSpPr>
        <p:spPr/>
        <p:txBody>
          <a:bodyPr>
            <a:normAutofit/>
          </a:bodyPr>
          <a:lstStyle/>
          <a:p>
            <a:r>
              <a:rPr lang="en-US" dirty="0">
                <a:solidFill>
                  <a:schemeClr val="bg1"/>
                </a:solidFill>
              </a:rPr>
              <a:t>This is a correct statement</a:t>
            </a:r>
          </a:p>
        </p:txBody>
      </p:sp>
      <mc:AlternateContent xmlns:mc="http://schemas.openxmlformats.org/markup-compatibility/2006">
        <mc:Choice xmlns:a14="http://schemas.microsoft.com/office/drawing/2010/main" Requires="a14">
          <p:sp>
            <p:nvSpPr>
              <p:cNvPr id="19" name="Text Placeholder 18">
                <a:extLst>
                  <a:ext uri="{FF2B5EF4-FFF2-40B4-BE49-F238E27FC236}">
                    <a16:creationId xmlns:a16="http://schemas.microsoft.com/office/drawing/2014/main" id="{156B9666-C07C-6F4D-99F7-FB0473E712DA}"/>
                  </a:ext>
                </a:extLst>
              </p:cNvPr>
              <p:cNvSpPr>
                <a:spLocks noGrp="1"/>
              </p:cNvSpPr>
              <p:nvPr>
                <p:ph type="body" sz="quarter" idx="17"/>
              </p:nvPr>
            </p:nvSpPr>
            <p:spPr>
              <a:xfrm>
                <a:off x="2082002" y="2587870"/>
                <a:ext cx="7342632" cy="667512"/>
              </a:xfrm>
            </p:spPr>
            <p:txBody>
              <a:bodyPr/>
              <a:lstStyle/>
              <a:p>
                <a:r>
                  <a:rPr lang="en-US" dirty="0">
                    <a:solidFill>
                      <a:schemeClr val="tx1"/>
                    </a:solidFill>
                  </a:rPr>
                  <a:t>Run-to-run variation can be estimated with a one-way random-effects ANOVA and summarized by </a:t>
                </a:r>
                <a14:m>
                  <m:oMath xmlns:m="http://schemas.openxmlformats.org/officeDocument/2006/math">
                    <m:r>
                      <m:rPr>
                        <m:sty m:val="p"/>
                      </m:rPr>
                      <a:rPr lang="en-US" i="0">
                        <a:solidFill>
                          <a:schemeClr val="tx1"/>
                        </a:solidFill>
                      </a:rPr>
                      <m:t>ICC</m:t>
                    </m:r>
                    <m:r>
                      <a:rPr lang="en-US" i="0">
                        <a:solidFill>
                          <a:schemeClr val="tx1"/>
                        </a:solidFill>
                      </a:rPr>
                      <m:t>=</m:t>
                    </m:r>
                    <m:f>
                      <m:fPr>
                        <m:type m:val="lin"/>
                        <m:ctrlPr>
                          <a:rPr lang="en-US">
                            <a:solidFill>
                              <a:schemeClr val="tx1"/>
                            </a:solidFill>
                          </a:rPr>
                        </m:ctrlPr>
                      </m:fPr>
                      <m:num>
                        <m:sSubSup>
                          <m:sSubSupPr>
                            <m:ctrlPr>
                              <a:rPr lang="en-US" i="0">
                                <a:solidFill>
                                  <a:schemeClr val="tx1"/>
                                </a:solidFill>
                              </a:rPr>
                            </m:ctrlPr>
                          </m:sSubSupPr>
                          <m:e>
                            <m:r>
                              <m:rPr>
                                <m:sty m:val="p"/>
                              </m:rPr>
                              <a:rPr lang="en-US" i="0">
                                <a:solidFill>
                                  <a:schemeClr val="tx1"/>
                                </a:solidFill>
                              </a:rPr>
                              <m:t>σ</m:t>
                            </m:r>
                          </m:e>
                          <m:sub>
                            <m:r>
                              <m:rPr>
                                <m:sty m:val="p"/>
                              </m:rPr>
                              <a:rPr lang="en-US" i="0">
                                <a:solidFill>
                                  <a:schemeClr val="tx1"/>
                                </a:solidFill>
                              </a:rPr>
                              <m:t>person</m:t>
                            </m:r>
                          </m:sub>
                          <m:sup>
                            <m:r>
                              <a:rPr lang="en-US" i="0">
                                <a:solidFill>
                                  <a:schemeClr val="tx1"/>
                                </a:solidFill>
                              </a:rPr>
                              <m:t>2</m:t>
                            </m:r>
                          </m:sup>
                        </m:sSubSup>
                      </m:num>
                      <m:den>
                        <m:r>
                          <a:rPr lang="en-US" i="0">
                            <a:solidFill>
                              <a:schemeClr val="tx1"/>
                            </a:solidFill>
                          </a:rPr>
                          <m:t>(</m:t>
                        </m:r>
                        <m:sSubSup>
                          <m:sSubSupPr>
                            <m:ctrlPr>
                              <a:rPr lang="en-US" i="0">
                                <a:solidFill>
                                  <a:schemeClr val="tx1"/>
                                </a:solidFill>
                              </a:rPr>
                            </m:ctrlPr>
                          </m:sSubSupPr>
                          <m:e>
                            <m:r>
                              <m:rPr>
                                <m:sty m:val="p"/>
                              </m:rPr>
                              <a:rPr lang="en-US" i="0">
                                <a:solidFill>
                                  <a:schemeClr val="tx1"/>
                                </a:solidFill>
                              </a:rPr>
                              <m:t>σ</m:t>
                            </m:r>
                          </m:e>
                          <m:sub>
                            <m:r>
                              <m:rPr>
                                <m:sty m:val="p"/>
                              </m:rPr>
                              <a:rPr lang="en-US" i="0">
                                <a:solidFill>
                                  <a:schemeClr val="tx1"/>
                                </a:solidFill>
                              </a:rPr>
                              <m:t>person</m:t>
                            </m:r>
                          </m:sub>
                          <m:sup>
                            <m:r>
                              <a:rPr lang="en-US" i="0">
                                <a:solidFill>
                                  <a:schemeClr val="tx1"/>
                                </a:solidFill>
                              </a:rPr>
                              <m:t>2</m:t>
                            </m:r>
                          </m:sup>
                        </m:sSubSup>
                        <m:r>
                          <a:rPr lang="en-US" i="0">
                            <a:solidFill>
                              <a:schemeClr val="tx1"/>
                            </a:solidFill>
                          </a:rPr>
                          <m:t>+</m:t>
                        </m:r>
                        <m:sSubSup>
                          <m:sSubSupPr>
                            <m:ctrlPr>
                              <a:rPr lang="en-US" i="0">
                                <a:solidFill>
                                  <a:schemeClr val="tx1"/>
                                </a:solidFill>
                              </a:rPr>
                            </m:ctrlPr>
                          </m:sSubSupPr>
                          <m:e>
                            <m:r>
                              <m:rPr>
                                <m:sty m:val="p"/>
                              </m:rPr>
                              <a:rPr lang="en-US" i="0">
                                <a:solidFill>
                                  <a:schemeClr val="tx1"/>
                                </a:solidFill>
                              </a:rPr>
                              <m:t>σ</m:t>
                            </m:r>
                          </m:e>
                          <m:sub>
                            <m:r>
                              <m:rPr>
                                <m:sty m:val="p"/>
                              </m:rPr>
                              <a:rPr lang="en-US" i="0">
                                <a:solidFill>
                                  <a:schemeClr val="tx1"/>
                                </a:solidFill>
                              </a:rPr>
                              <m:t>run</m:t>
                            </m:r>
                          </m:sub>
                          <m:sup>
                            <m:r>
                              <a:rPr lang="en-US" i="0">
                                <a:solidFill>
                                  <a:schemeClr val="tx1"/>
                                </a:solidFill>
                              </a:rPr>
                              <m:t>2</m:t>
                            </m:r>
                          </m:sup>
                        </m:sSubSup>
                        <m:r>
                          <a:rPr lang="en-US" i="0">
                            <a:solidFill>
                              <a:schemeClr val="tx1"/>
                            </a:solidFill>
                          </a:rPr>
                          <m:t>)</m:t>
                        </m:r>
                      </m:den>
                    </m:f>
                  </m:oMath>
                </a14:m>
                <a:endParaRPr lang="en-US" dirty="0">
                  <a:solidFill>
                    <a:schemeClr val="tx1"/>
                  </a:solidFill>
                </a:endParaRPr>
              </a:p>
            </p:txBody>
          </p:sp>
        </mc:Choice>
        <mc:Fallback>
          <p:sp>
            <p:nvSpPr>
              <p:cNvPr id="19" name="Text Placeholder 18">
                <a:extLst>
                  <a:ext uri="{FF2B5EF4-FFF2-40B4-BE49-F238E27FC236}">
                    <a16:creationId xmlns:a16="http://schemas.microsoft.com/office/drawing/2014/main" id="{156B9666-C07C-6F4D-99F7-FB0473E712DA}"/>
                  </a:ext>
                </a:extLst>
              </p:cNvPr>
              <p:cNvSpPr>
                <a:spLocks noGrp="1" noRot="1" noChangeAspect="1" noMove="1" noResize="1" noEditPoints="1" noAdjustHandles="1" noChangeArrowheads="1" noChangeShapeType="1" noTextEdit="1"/>
              </p:cNvSpPr>
              <p:nvPr>
                <p:ph type="body" sz="quarter" idx="17"/>
              </p:nvPr>
            </p:nvSpPr>
            <p:spPr>
              <a:xfrm>
                <a:off x="2082002" y="2587870"/>
                <a:ext cx="7342632" cy="667512"/>
              </a:xfrm>
              <a:blipFill>
                <a:blip r:embed="rId3"/>
                <a:stretch>
                  <a:fillRect t="-49123" b="-115789"/>
                </a:stretch>
              </a:blipFill>
            </p:spPr>
            <p:txBody>
              <a:bodyPr/>
              <a:lstStyle/>
              <a:p>
                <a:r>
                  <a:rPr lang="en-US">
                    <a:noFill/>
                  </a:rPr>
                  <a:t> </a:t>
                </a:r>
              </a:p>
            </p:txBody>
          </p:sp>
        </mc:Fallback>
      </mc:AlternateContent>
      <p:sp>
        <p:nvSpPr>
          <p:cNvPr id="18" name="Text Placeholder 17">
            <a:extLst>
              <a:ext uri="{FF2B5EF4-FFF2-40B4-BE49-F238E27FC236}">
                <a16:creationId xmlns:a16="http://schemas.microsoft.com/office/drawing/2014/main" id="{73BCD96F-0798-61B6-C1E6-C7468F7E8529}"/>
              </a:ext>
            </a:extLst>
          </p:cNvPr>
          <p:cNvSpPr>
            <a:spLocks noGrp="1"/>
          </p:cNvSpPr>
          <p:nvPr>
            <p:ph type="body" sz="quarter" idx="16"/>
          </p:nvPr>
        </p:nvSpPr>
        <p:spPr>
          <a:xfrm>
            <a:off x="2082005" y="4405522"/>
            <a:ext cx="7342632" cy="667512"/>
          </a:xfrm>
        </p:spPr>
        <p:txBody>
          <a:bodyPr>
            <a:normAutofit/>
          </a:bodyPr>
          <a:lstStyle/>
          <a:p>
            <a:r>
              <a:rPr lang="en-US" dirty="0">
                <a:solidFill>
                  <a:schemeClr val="tx1"/>
                </a:solidFill>
              </a:rPr>
              <a:t>Averaging m number of self-consistency draws reduces variance and removes order-effect bias.</a:t>
            </a:r>
          </a:p>
        </p:txBody>
      </p:sp>
      <p:sp>
        <p:nvSpPr>
          <p:cNvPr id="16" name="Text Placeholder 15">
            <a:extLst>
              <a:ext uri="{FF2B5EF4-FFF2-40B4-BE49-F238E27FC236}">
                <a16:creationId xmlns:a16="http://schemas.microsoft.com/office/drawing/2014/main" id="{C6C2D47E-7B8C-E333-F7BF-DF28CB1123CE}"/>
              </a:ext>
            </a:extLst>
          </p:cNvPr>
          <p:cNvSpPr>
            <a:spLocks noGrp="1"/>
          </p:cNvSpPr>
          <p:nvPr>
            <p:ph type="body" sz="quarter" idx="14"/>
          </p:nvPr>
        </p:nvSpPr>
        <p:spPr/>
        <p:txBody>
          <a:bodyPr>
            <a:normAutofit/>
          </a:bodyPr>
          <a:lstStyle/>
          <a:p>
            <a:r>
              <a:rPr lang="en-US" sz="1800" dirty="0">
                <a:effectLst/>
              </a:rPr>
              <a:t>An LLM scores the same responses repeatedly. Which statements are incorrect?</a:t>
            </a:r>
            <a:endParaRPr lang="en-US" dirty="0"/>
          </a:p>
        </p:txBody>
      </p:sp>
      <p:sp>
        <p:nvSpPr>
          <p:cNvPr id="57" name="Title 56">
            <a:extLst>
              <a:ext uri="{FF2B5EF4-FFF2-40B4-BE49-F238E27FC236}">
                <a16:creationId xmlns:a16="http://schemas.microsoft.com/office/drawing/2014/main" id="{51F22E55-160B-7079-A043-D88514CAA5A8}"/>
              </a:ext>
            </a:extLst>
          </p:cNvPr>
          <p:cNvSpPr>
            <a:spLocks noGrp="1"/>
          </p:cNvSpPr>
          <p:nvPr>
            <p:ph type="title"/>
          </p:nvPr>
        </p:nvSpPr>
        <p:spPr/>
        <p:txBody>
          <a:bodyPr/>
          <a:lstStyle/>
          <a:p>
            <a:r>
              <a:rPr lang="en-US" dirty="0"/>
              <a:t>9</a:t>
            </a:r>
          </a:p>
        </p:txBody>
      </p:sp>
      <p:sp>
        <p:nvSpPr>
          <p:cNvPr id="26" name="A Button">
            <a:extLst>
              <a:ext uri="{FF2B5EF4-FFF2-40B4-BE49-F238E27FC236}">
                <a16:creationId xmlns:a16="http://schemas.microsoft.com/office/drawing/2014/main" id="{F971BB6D-3623-404F-3340-31596281AAA8}"/>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7" name="B Button">
            <a:extLst>
              <a:ext uri="{FF2B5EF4-FFF2-40B4-BE49-F238E27FC236}">
                <a16:creationId xmlns:a16="http://schemas.microsoft.com/office/drawing/2014/main" id="{D552E7FB-9777-D9EF-B286-189D4DBD1DDB}"/>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8" name="C Button">
            <a:extLst>
              <a:ext uri="{FF2B5EF4-FFF2-40B4-BE49-F238E27FC236}">
                <a16:creationId xmlns:a16="http://schemas.microsoft.com/office/drawing/2014/main" id="{C134D8F5-548D-F804-4EBB-8E0DBE94E4F0}"/>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9" name="D Button">
            <a:extLst>
              <a:ext uri="{FF2B5EF4-FFF2-40B4-BE49-F238E27FC236}">
                <a16:creationId xmlns:a16="http://schemas.microsoft.com/office/drawing/2014/main" id="{54E28BE9-4452-F0C6-8D65-CC014915F1AA}"/>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30" name="Cross 29">
            <a:extLst>
              <a:ext uri="{FF2B5EF4-FFF2-40B4-BE49-F238E27FC236}">
                <a16:creationId xmlns:a16="http://schemas.microsoft.com/office/drawing/2014/main" id="{A794BB4F-E3CA-8E8E-71D1-DB61DEAD4543}"/>
              </a:ext>
            </a:extLst>
          </p:cNvPr>
          <p:cNvSpPr/>
          <p:nvPr/>
        </p:nvSpPr>
        <p:spPr>
          <a:xfrm rot="18947527">
            <a:off x="1396489" y="269756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ross 30">
            <a:extLst>
              <a:ext uri="{FF2B5EF4-FFF2-40B4-BE49-F238E27FC236}">
                <a16:creationId xmlns:a16="http://schemas.microsoft.com/office/drawing/2014/main" id="{B725E6A1-4A1C-F573-6680-C5036C815B48}"/>
              </a:ext>
            </a:extLst>
          </p:cNvPr>
          <p:cNvSpPr/>
          <p:nvPr/>
        </p:nvSpPr>
        <p:spPr>
          <a:xfrm rot="18947527">
            <a:off x="1417564" y="3556463"/>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ross 31">
            <a:extLst>
              <a:ext uri="{FF2B5EF4-FFF2-40B4-BE49-F238E27FC236}">
                <a16:creationId xmlns:a16="http://schemas.microsoft.com/office/drawing/2014/main" id="{55466155-5ED5-C809-87E7-8E49AC41D7FF}"/>
              </a:ext>
            </a:extLst>
          </p:cNvPr>
          <p:cNvSpPr/>
          <p:nvPr/>
        </p:nvSpPr>
        <p:spPr>
          <a:xfrm rot="18947527">
            <a:off x="1400422" y="5297289"/>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Checkmark with solid fill">
            <a:extLst>
              <a:ext uri="{FF2B5EF4-FFF2-40B4-BE49-F238E27FC236}">
                <a16:creationId xmlns:a16="http://schemas.microsoft.com/office/drawing/2014/main" id="{67C5ABF7-8743-9489-613B-8B680BB32FA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1550" y="4392654"/>
            <a:ext cx="598518" cy="598518"/>
          </a:xfrm>
          <a:prstGeom prst="rect">
            <a:avLst/>
          </a:prstGeom>
        </p:spPr>
      </p:pic>
      <p:sp>
        <p:nvSpPr>
          <p:cNvPr id="34" name="Partial Circle 33">
            <a:extLst>
              <a:ext uri="{FF2B5EF4-FFF2-40B4-BE49-F238E27FC236}">
                <a16:creationId xmlns:a16="http://schemas.microsoft.com/office/drawing/2014/main" id="{C518C0FC-506B-9A35-D680-B6D4D599FE9A}"/>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itle 1">
            <a:extLst>
              <a:ext uri="{FF2B5EF4-FFF2-40B4-BE49-F238E27FC236}">
                <a16:creationId xmlns:a16="http://schemas.microsoft.com/office/drawing/2014/main" id="{C1D6D047-895F-7C46-8429-03A2E0FF852C}"/>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6" name="Next Question Arrow">
            <a:hlinkClick r:id="rId5" action="ppaction://hlinksldjump"/>
            <a:extLst>
              <a:ext uri="{FF2B5EF4-FFF2-40B4-BE49-F238E27FC236}">
                <a16:creationId xmlns:a16="http://schemas.microsoft.com/office/drawing/2014/main" id="{79B9611E-6784-9284-7580-7F8A6E591414}"/>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7" name="Next Question Arrow">
            <a:hlinkClick r:id="rId6" action="ppaction://hlinksldjump"/>
            <a:extLst>
              <a:ext uri="{FF2B5EF4-FFF2-40B4-BE49-F238E27FC236}">
                <a16:creationId xmlns:a16="http://schemas.microsoft.com/office/drawing/2014/main" id="{46DFEA00-564C-E6F8-6054-9D44EE8046C0}"/>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240698802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3" restart="whenNotActive" fill="hold" evtFilter="cancelBubble" nodeType="interactiveSeq">
                <p:stCondLst>
                  <p:cond evt="onClick" delay="0">
                    <p:tgtEl>
                      <p:spTgt spid="27"/>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20">
                                            <p:txEl>
                                              <p:pRg st="0" end="0"/>
                                            </p:txEl>
                                          </p:spTgt>
                                        </p:tgtEl>
                                      </p:cBhvr>
                                    </p:animEffect>
                                    <p:set>
                                      <p:cBhvr>
                                        <p:cTn id="20" dur="1" fill="hold">
                                          <p:stCondLst>
                                            <p:cond delay="249"/>
                                          </p:stCondLst>
                                        </p:cTn>
                                        <p:tgtEl>
                                          <p:spTgt spid="20">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20">
                                            <p:bg/>
                                          </p:spTgt>
                                        </p:tgtEl>
                                      </p:cBhvr>
                                    </p:animEffect>
                                    <p:set>
                                      <p:cBhvr>
                                        <p:cTn id="23"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4" restart="whenNotActive" fill="hold" evtFilter="cancelBubble" nodeType="interactiveSeq">
                <p:stCondLst>
                  <p:cond evt="onClick" delay="0">
                    <p:tgtEl>
                      <p:spTgt spid="28"/>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8">
                                            <p:txEl>
                                              <p:pRg st="0" end="0"/>
                                            </p:txEl>
                                          </p:spTgt>
                                        </p:tgtEl>
                                      </p:cBhvr>
                                    </p:animEffect>
                                    <p:set>
                                      <p:cBhvr>
                                        <p:cTn id="31" dur="1" fill="hold">
                                          <p:stCondLst>
                                            <p:cond delay="249"/>
                                          </p:stCondLst>
                                        </p:cTn>
                                        <p:tgtEl>
                                          <p:spTgt spid="18">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8">
                                            <p:bg/>
                                          </p:spTgt>
                                        </p:tgtEl>
                                      </p:cBhvr>
                                    </p:animEffect>
                                    <p:set>
                                      <p:cBhvr>
                                        <p:cTn id="34"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35" restart="whenNotActive" fill="hold" evtFilter="cancelBubble" nodeType="interactiveSeq">
                <p:stCondLst>
                  <p:cond evt="onClick" delay="0">
                    <p:tgtEl>
                      <p:spTgt spid="2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21">
                                            <p:txEl>
                                              <p:pRg st="0" end="0"/>
                                            </p:txEl>
                                          </p:spTgt>
                                        </p:tgtEl>
                                      </p:cBhvr>
                                    </p:animEffect>
                                    <p:set>
                                      <p:cBhvr>
                                        <p:cTn id="42" dur="1" fill="hold">
                                          <p:stCondLst>
                                            <p:cond delay="249"/>
                                          </p:stCondLst>
                                        </p:cTn>
                                        <p:tgtEl>
                                          <p:spTgt spid="21">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21">
                                            <p:bg/>
                                          </p:spTgt>
                                        </p:tgtEl>
                                      </p:cBhvr>
                                    </p:animEffect>
                                    <p:set>
                                      <p:cBhvr>
                                        <p:cTn id="45"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9"/>
                  </p:tgtEl>
                </p:cond>
              </p:nextCondLst>
            </p:seq>
          </p:childTnLst>
        </p:cTn>
      </p:par>
    </p:tnLst>
    <p:bldLst>
      <p:bldP spid="21" grpId="0" build="p" animBg="1"/>
      <p:bldP spid="20" grpId="0" build="p" animBg="1"/>
      <p:bldP spid="19" grpId="0" build="p" animBg="1"/>
      <p:bldP spid="18" grpId="0" build="p" animBg="1"/>
      <p:bldP spid="30" grpId="0" animBg="1"/>
      <p:bldP spid="31" grpId="0" animBg="1"/>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D6E24-A849-8B6C-8C4F-8A7131B11070}"/>
            </a:ext>
          </a:extLst>
        </p:cNvPr>
        <p:cNvGrpSpPr/>
        <p:nvPr/>
      </p:nvGrpSpPr>
      <p:grpSpPr>
        <a:xfrm>
          <a:off x="0" y="0"/>
          <a:ext cx="0" cy="0"/>
          <a:chOff x="0" y="0"/>
          <a:chExt cx="0" cy="0"/>
        </a:xfrm>
      </p:grpSpPr>
      <p:sp>
        <p:nvSpPr>
          <p:cNvPr id="19" name="Question Box">
            <a:extLst>
              <a:ext uri="{FF2B5EF4-FFF2-40B4-BE49-F238E27FC236}">
                <a16:creationId xmlns:a16="http://schemas.microsoft.com/office/drawing/2014/main" id="{5DFA46C6-A9C6-6957-3299-7FAA491BF611}"/>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Question Number">
            <a:extLst>
              <a:ext uri="{FF2B5EF4-FFF2-40B4-BE49-F238E27FC236}">
                <a16:creationId xmlns:a16="http://schemas.microsoft.com/office/drawing/2014/main" id="{F2879087-333B-9636-4600-56086BB3389B}"/>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 Placeholder 11">
            <a:extLst>
              <a:ext uri="{FF2B5EF4-FFF2-40B4-BE49-F238E27FC236}">
                <a16:creationId xmlns:a16="http://schemas.microsoft.com/office/drawing/2014/main" id="{B32EB50C-2F67-3EAC-F998-41A56F639469}"/>
              </a:ext>
            </a:extLst>
          </p:cNvPr>
          <p:cNvSpPr>
            <a:spLocks noGrp="1"/>
          </p:cNvSpPr>
          <p:nvPr>
            <p:ph type="body" sz="quarter" idx="13"/>
          </p:nvPr>
        </p:nvSpPr>
        <p:spPr/>
        <p:txBody>
          <a:bodyPr>
            <a:normAutofit/>
          </a:bodyPr>
          <a:lstStyle/>
          <a:p>
            <a:r>
              <a:rPr lang="en-US" dirty="0">
                <a:solidFill>
                  <a:schemeClr val="bg1"/>
                </a:solidFill>
              </a:rPr>
              <a:t>This is a surface proxy. it correlates with quality in training but are not the construct.</a:t>
            </a:r>
          </a:p>
        </p:txBody>
      </p:sp>
      <p:sp>
        <p:nvSpPr>
          <p:cNvPr id="18" name="Text Placeholder 17">
            <a:extLst>
              <a:ext uri="{FF2B5EF4-FFF2-40B4-BE49-F238E27FC236}">
                <a16:creationId xmlns:a16="http://schemas.microsoft.com/office/drawing/2014/main" id="{9560625F-0BD0-7267-D19B-78A18A53A866}"/>
              </a:ext>
            </a:extLst>
          </p:cNvPr>
          <p:cNvSpPr>
            <a:spLocks noGrp="1"/>
          </p:cNvSpPr>
          <p:nvPr>
            <p:ph type="body" sz="quarter" idx="19"/>
          </p:nvPr>
        </p:nvSpPr>
        <p:spPr>
          <a:xfrm>
            <a:off x="2079732" y="5295592"/>
            <a:ext cx="7342632" cy="667512"/>
          </a:xfrm>
        </p:spPr>
        <p:txBody>
          <a:bodyPr/>
          <a:lstStyle/>
          <a:p>
            <a:r>
              <a:rPr lang="en-US" dirty="0">
                <a:solidFill>
                  <a:schemeClr val="tx1"/>
                </a:solidFill>
              </a:rPr>
              <a:t>Presence of ''shell'' academic phrasing (e.g., ''The passage concludes that…)</a:t>
            </a:r>
          </a:p>
        </p:txBody>
      </p:sp>
      <p:sp>
        <p:nvSpPr>
          <p:cNvPr id="11" name="Text Placeholder 10">
            <a:extLst>
              <a:ext uri="{FF2B5EF4-FFF2-40B4-BE49-F238E27FC236}">
                <a16:creationId xmlns:a16="http://schemas.microsoft.com/office/drawing/2014/main" id="{7846608B-A2DB-5046-7F64-B228E7675E87}"/>
              </a:ext>
            </a:extLst>
          </p:cNvPr>
          <p:cNvSpPr>
            <a:spLocks noGrp="1"/>
          </p:cNvSpPr>
          <p:nvPr>
            <p:ph type="body" sz="quarter" idx="12"/>
          </p:nvPr>
        </p:nvSpPr>
        <p:spPr/>
        <p:txBody>
          <a:bodyPr>
            <a:normAutofit/>
          </a:bodyPr>
          <a:lstStyle/>
          <a:p>
            <a:r>
              <a:rPr lang="en-US" dirty="0">
                <a:solidFill>
                  <a:schemeClr val="bg1"/>
                </a:solidFill>
              </a:rPr>
              <a:t>This is a surface proxy. it correlates with quality in training but are not the construct.</a:t>
            </a:r>
          </a:p>
        </p:txBody>
      </p:sp>
      <p:sp>
        <p:nvSpPr>
          <p:cNvPr id="17" name="Text Placeholder 16">
            <a:extLst>
              <a:ext uri="{FF2B5EF4-FFF2-40B4-BE49-F238E27FC236}">
                <a16:creationId xmlns:a16="http://schemas.microsoft.com/office/drawing/2014/main" id="{A076A67C-6949-D5BD-2A4A-5F010E5BD152}"/>
              </a:ext>
            </a:extLst>
          </p:cNvPr>
          <p:cNvSpPr>
            <a:spLocks noGrp="1"/>
          </p:cNvSpPr>
          <p:nvPr>
            <p:ph type="body" sz="quarter" idx="18"/>
          </p:nvPr>
        </p:nvSpPr>
        <p:spPr>
          <a:xfrm>
            <a:off x="2082011" y="4364019"/>
            <a:ext cx="7342632" cy="667512"/>
          </a:xfrm>
        </p:spPr>
        <p:txBody>
          <a:bodyPr/>
          <a:lstStyle/>
          <a:p>
            <a:r>
              <a:rPr lang="en-US" dirty="0">
                <a:solidFill>
                  <a:schemeClr val="tx1"/>
                </a:solidFill>
              </a:rPr>
              <a:t>Density of sophisticated vocabulary, regardless of relevance</a:t>
            </a:r>
          </a:p>
        </p:txBody>
      </p:sp>
      <p:sp>
        <p:nvSpPr>
          <p:cNvPr id="9" name="Text Placeholder 8">
            <a:extLst>
              <a:ext uri="{FF2B5EF4-FFF2-40B4-BE49-F238E27FC236}">
                <a16:creationId xmlns:a16="http://schemas.microsoft.com/office/drawing/2014/main" id="{81F69C19-425F-58AF-9986-DBE36BFC8C31}"/>
              </a:ext>
            </a:extLst>
          </p:cNvPr>
          <p:cNvSpPr>
            <a:spLocks noGrp="1"/>
          </p:cNvSpPr>
          <p:nvPr>
            <p:ph type="body" sz="quarter" idx="10"/>
          </p:nvPr>
        </p:nvSpPr>
        <p:spPr>
          <a:xfrm>
            <a:off x="2072499" y="2600993"/>
            <a:ext cx="7342632" cy="667512"/>
          </a:xfrm>
        </p:spPr>
        <p:txBody>
          <a:bodyPr>
            <a:normAutofit/>
          </a:bodyPr>
          <a:lstStyle/>
          <a:p>
            <a:r>
              <a:rPr lang="en-US" dirty="0">
                <a:solidFill>
                  <a:schemeClr val="tx1"/>
                </a:solidFill>
              </a:rPr>
              <a:t>This is the construct (claim to evidence linkage), so relying on it is valid, not a proxy.</a:t>
            </a:r>
          </a:p>
        </p:txBody>
      </p:sp>
      <p:sp>
        <p:nvSpPr>
          <p:cNvPr id="10" name="Text Placeholder 9">
            <a:extLst>
              <a:ext uri="{FF2B5EF4-FFF2-40B4-BE49-F238E27FC236}">
                <a16:creationId xmlns:a16="http://schemas.microsoft.com/office/drawing/2014/main" id="{2DB3A0EE-AB5A-2C27-BE38-86C8C477FA73}"/>
              </a:ext>
            </a:extLst>
          </p:cNvPr>
          <p:cNvSpPr>
            <a:spLocks noGrp="1"/>
          </p:cNvSpPr>
          <p:nvPr>
            <p:ph type="body" sz="quarter" idx="11"/>
          </p:nvPr>
        </p:nvSpPr>
        <p:spPr/>
        <p:txBody>
          <a:bodyPr/>
          <a:lstStyle/>
          <a:p>
            <a:r>
              <a:rPr lang="en-US" dirty="0">
                <a:solidFill>
                  <a:schemeClr val="bg1"/>
                </a:solidFill>
              </a:rPr>
              <a:t>This is a surface proxy. it correlates with quality in training but are not the construct.</a:t>
            </a:r>
          </a:p>
        </p:txBody>
      </p:sp>
      <p:sp>
        <p:nvSpPr>
          <p:cNvPr id="16" name="Text Placeholder 15">
            <a:extLst>
              <a:ext uri="{FF2B5EF4-FFF2-40B4-BE49-F238E27FC236}">
                <a16:creationId xmlns:a16="http://schemas.microsoft.com/office/drawing/2014/main" id="{7D506487-41A6-833E-8984-38E8EA06CA9E}"/>
              </a:ext>
            </a:extLst>
          </p:cNvPr>
          <p:cNvSpPr>
            <a:spLocks noGrp="1"/>
          </p:cNvSpPr>
          <p:nvPr>
            <p:ph type="body" sz="quarter" idx="17"/>
          </p:nvPr>
        </p:nvSpPr>
        <p:spPr>
          <a:xfrm>
            <a:off x="2082011" y="3513093"/>
            <a:ext cx="7342632" cy="667512"/>
          </a:xfrm>
        </p:spPr>
        <p:txBody>
          <a:bodyPr/>
          <a:lstStyle/>
          <a:p>
            <a:r>
              <a:rPr lang="en-US" dirty="0">
                <a:solidFill>
                  <a:schemeClr val="tx1"/>
                </a:solidFill>
              </a:rPr>
              <a:t>Total essay length (word count)</a:t>
            </a:r>
          </a:p>
        </p:txBody>
      </p:sp>
      <p:sp>
        <p:nvSpPr>
          <p:cNvPr id="15" name="Text Placeholder 14">
            <a:extLst>
              <a:ext uri="{FF2B5EF4-FFF2-40B4-BE49-F238E27FC236}">
                <a16:creationId xmlns:a16="http://schemas.microsoft.com/office/drawing/2014/main" id="{AAEED07F-4CFF-EC30-A074-3176FD323CF7}"/>
              </a:ext>
            </a:extLst>
          </p:cNvPr>
          <p:cNvSpPr>
            <a:spLocks noGrp="1"/>
          </p:cNvSpPr>
          <p:nvPr>
            <p:ph type="body" sz="quarter" idx="16"/>
          </p:nvPr>
        </p:nvSpPr>
        <p:spPr>
          <a:xfrm>
            <a:off x="2082011" y="2596510"/>
            <a:ext cx="7342632" cy="667512"/>
          </a:xfrm>
        </p:spPr>
        <p:txBody>
          <a:bodyPr>
            <a:normAutofit/>
          </a:bodyPr>
          <a:lstStyle/>
          <a:p>
            <a:r>
              <a:rPr lang="en-US" dirty="0">
                <a:solidFill>
                  <a:schemeClr val="tx1"/>
                </a:solidFill>
              </a:rPr>
              <a:t>Logical linkage between each claim and its supporting evidence.</a:t>
            </a:r>
          </a:p>
        </p:txBody>
      </p:sp>
      <p:sp>
        <p:nvSpPr>
          <p:cNvPr id="13" name="Text Placeholder 12">
            <a:extLst>
              <a:ext uri="{FF2B5EF4-FFF2-40B4-BE49-F238E27FC236}">
                <a16:creationId xmlns:a16="http://schemas.microsoft.com/office/drawing/2014/main" id="{293E8E84-6FA4-BF36-5A2B-AA1ECEA2AA7B}"/>
              </a:ext>
            </a:extLst>
          </p:cNvPr>
          <p:cNvSpPr>
            <a:spLocks noGrp="1"/>
          </p:cNvSpPr>
          <p:nvPr>
            <p:ph type="body" sz="quarter" idx="14"/>
          </p:nvPr>
        </p:nvSpPr>
        <p:spPr/>
        <p:txBody>
          <a:bodyPr>
            <a:normAutofit fontScale="92500" lnSpcReduction="10000"/>
          </a:bodyPr>
          <a:lstStyle/>
          <a:p>
            <a:r>
              <a:rPr lang="en-US" sz="1800" dirty="0">
                <a:effectLst/>
              </a:rPr>
              <a:t>An AI scorer rates argumentation and evidence quality in student essays. Which features, if they drive the score, are NOT the signs the model is exploiting a surface proxy rather than the construct?</a:t>
            </a:r>
            <a:endParaRPr lang="en-US" dirty="0"/>
          </a:p>
        </p:txBody>
      </p:sp>
      <p:sp>
        <p:nvSpPr>
          <p:cNvPr id="42" name="Title 41">
            <a:extLst>
              <a:ext uri="{FF2B5EF4-FFF2-40B4-BE49-F238E27FC236}">
                <a16:creationId xmlns:a16="http://schemas.microsoft.com/office/drawing/2014/main" id="{62110DB8-AC34-1AFF-50DD-81A4E0CEEE15}"/>
              </a:ext>
            </a:extLst>
          </p:cNvPr>
          <p:cNvSpPr>
            <a:spLocks noGrp="1"/>
          </p:cNvSpPr>
          <p:nvPr>
            <p:ph type="title"/>
          </p:nvPr>
        </p:nvSpPr>
        <p:spPr>
          <a:xfrm>
            <a:off x="283725" y="1336796"/>
            <a:ext cx="793702" cy="611414"/>
          </a:xfrm>
        </p:spPr>
        <p:txBody>
          <a:bodyPr/>
          <a:lstStyle/>
          <a:p>
            <a:r>
              <a:rPr lang="en-US" dirty="0"/>
              <a:t>10</a:t>
            </a:r>
          </a:p>
        </p:txBody>
      </p:sp>
      <p:sp>
        <p:nvSpPr>
          <p:cNvPr id="21" name="A Button">
            <a:extLst>
              <a:ext uri="{FF2B5EF4-FFF2-40B4-BE49-F238E27FC236}">
                <a16:creationId xmlns:a16="http://schemas.microsoft.com/office/drawing/2014/main" id="{73B67708-4B92-A97F-D33A-3FA3D7522D16}"/>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2" name="B Button">
            <a:extLst>
              <a:ext uri="{FF2B5EF4-FFF2-40B4-BE49-F238E27FC236}">
                <a16:creationId xmlns:a16="http://schemas.microsoft.com/office/drawing/2014/main" id="{C03906A6-D892-D1E8-58BA-83EF2BE8F5B8}"/>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3" name="C Button">
            <a:extLst>
              <a:ext uri="{FF2B5EF4-FFF2-40B4-BE49-F238E27FC236}">
                <a16:creationId xmlns:a16="http://schemas.microsoft.com/office/drawing/2014/main" id="{5441E7B2-DAE5-8282-CC13-A06D519D3AC2}"/>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4" name="D Button">
            <a:extLst>
              <a:ext uri="{FF2B5EF4-FFF2-40B4-BE49-F238E27FC236}">
                <a16:creationId xmlns:a16="http://schemas.microsoft.com/office/drawing/2014/main" id="{31264EA1-8D57-417B-F30D-FE23A3532A28}"/>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5" name="Cross 24">
            <a:extLst>
              <a:ext uri="{FF2B5EF4-FFF2-40B4-BE49-F238E27FC236}">
                <a16:creationId xmlns:a16="http://schemas.microsoft.com/office/drawing/2014/main" id="{4800F8B3-5830-BDA0-57C7-09BE6BBBDCCA}"/>
              </a:ext>
            </a:extLst>
          </p:cNvPr>
          <p:cNvSpPr/>
          <p:nvPr/>
        </p:nvSpPr>
        <p:spPr>
          <a:xfrm rot="18947527">
            <a:off x="1417776" y="354192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ross 25">
            <a:extLst>
              <a:ext uri="{FF2B5EF4-FFF2-40B4-BE49-F238E27FC236}">
                <a16:creationId xmlns:a16="http://schemas.microsoft.com/office/drawing/2014/main" id="{CEBBECA3-899B-68EE-B6FA-75EB1EBB7983}"/>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ross 26">
            <a:extLst>
              <a:ext uri="{FF2B5EF4-FFF2-40B4-BE49-F238E27FC236}">
                <a16:creationId xmlns:a16="http://schemas.microsoft.com/office/drawing/2014/main" id="{EC258821-D27C-13F1-1697-29EC3BE68EDD}"/>
              </a:ext>
            </a:extLst>
          </p:cNvPr>
          <p:cNvSpPr/>
          <p:nvPr/>
        </p:nvSpPr>
        <p:spPr>
          <a:xfrm rot="18947527">
            <a:off x="1424859" y="5280725"/>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Checkmark with solid fill">
            <a:extLst>
              <a:ext uri="{FF2B5EF4-FFF2-40B4-BE49-F238E27FC236}">
                <a16:creationId xmlns:a16="http://schemas.microsoft.com/office/drawing/2014/main" id="{56BF2917-2847-1342-1E09-D5ADDBE6C9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03050" y="2614564"/>
            <a:ext cx="598518" cy="598518"/>
          </a:xfrm>
          <a:prstGeom prst="rect">
            <a:avLst/>
          </a:prstGeom>
        </p:spPr>
      </p:pic>
      <p:sp>
        <p:nvSpPr>
          <p:cNvPr id="29" name="Partial Circle 28">
            <a:extLst>
              <a:ext uri="{FF2B5EF4-FFF2-40B4-BE49-F238E27FC236}">
                <a16:creationId xmlns:a16="http://schemas.microsoft.com/office/drawing/2014/main" id="{3373A807-788E-F07C-28A1-A0429C1261F1}"/>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itle 1">
            <a:extLst>
              <a:ext uri="{FF2B5EF4-FFF2-40B4-BE49-F238E27FC236}">
                <a16:creationId xmlns:a16="http://schemas.microsoft.com/office/drawing/2014/main" id="{BD54520F-5A67-7315-D743-30DB1DAC907E}"/>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1" name="Next Question Arrow">
            <a:hlinkClick r:id="rId3" action="ppaction://hlinksldjump"/>
            <a:extLst>
              <a:ext uri="{FF2B5EF4-FFF2-40B4-BE49-F238E27FC236}">
                <a16:creationId xmlns:a16="http://schemas.microsoft.com/office/drawing/2014/main" id="{730E1C79-86D6-9CF2-7801-1ADFD5DBB25B}"/>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2" name="Next Question Arrow">
            <a:hlinkClick r:id="rId4" action="ppaction://hlinksldjump"/>
            <a:extLst>
              <a:ext uri="{FF2B5EF4-FFF2-40B4-BE49-F238E27FC236}">
                <a16:creationId xmlns:a16="http://schemas.microsoft.com/office/drawing/2014/main" id="{F6615A4A-1B45-8E45-7705-CAB36BFDB7BE}"/>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298717076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5">
                                            <p:txEl>
                                              <p:pRg st="0" end="0"/>
                                            </p:txEl>
                                          </p:spTgt>
                                        </p:tgtEl>
                                      </p:cBhvr>
                                    </p:animEffect>
                                    <p:set>
                                      <p:cBhvr>
                                        <p:cTn id="9" dur="1" fill="hold">
                                          <p:stCondLst>
                                            <p:cond delay="249"/>
                                          </p:stCondLst>
                                        </p:cTn>
                                        <p:tgtEl>
                                          <p:spTgt spid="15">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5">
                                            <p:bg/>
                                          </p:spTgt>
                                        </p:tgtEl>
                                      </p:cBhvr>
                                    </p:animEffect>
                                    <p:set>
                                      <p:cBhvr>
                                        <p:cTn id="12" dur="1" fill="hold">
                                          <p:stCondLst>
                                            <p:cond delay="249"/>
                                          </p:stCondLst>
                                        </p:cTn>
                                        <p:tgtEl>
                                          <p:spTgt spid="15">
                                            <p:bg/>
                                          </p:spTgt>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3" restart="whenNotActive" fill="hold" evtFilter="cancelBubble" nodeType="interactiveSeq">
                <p:stCondLst>
                  <p:cond evt="onClick" delay="0">
                    <p:tgtEl>
                      <p:spTgt spid="22"/>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6">
                                            <p:txEl>
                                              <p:pRg st="0" end="0"/>
                                            </p:txEl>
                                          </p:spTgt>
                                        </p:tgtEl>
                                      </p:cBhvr>
                                    </p:animEffect>
                                    <p:set>
                                      <p:cBhvr>
                                        <p:cTn id="20" dur="1" fill="hold">
                                          <p:stCondLst>
                                            <p:cond delay="249"/>
                                          </p:stCondLst>
                                        </p:cTn>
                                        <p:tgtEl>
                                          <p:spTgt spid="16">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6">
                                            <p:bg/>
                                          </p:spTgt>
                                        </p:tgtEl>
                                      </p:cBhvr>
                                    </p:animEffect>
                                    <p:set>
                                      <p:cBhvr>
                                        <p:cTn id="23" dur="1" fill="hold">
                                          <p:stCondLst>
                                            <p:cond delay="249"/>
                                          </p:stCondLst>
                                        </p:cTn>
                                        <p:tgtEl>
                                          <p:spTgt spid="16">
                                            <p:bg/>
                                          </p:spTgt>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4" restart="whenNotActive" fill="hold" evtFilter="cancelBubble" nodeType="interactiveSeq">
                <p:stCondLst>
                  <p:cond evt="onClick" delay="0">
                    <p:tgtEl>
                      <p:spTgt spid="2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7">
                                            <p:txEl>
                                              <p:pRg st="0" end="0"/>
                                            </p:txEl>
                                          </p:spTgt>
                                        </p:tgtEl>
                                      </p:cBhvr>
                                    </p:animEffect>
                                    <p:set>
                                      <p:cBhvr>
                                        <p:cTn id="31" dur="1" fill="hold">
                                          <p:stCondLst>
                                            <p:cond delay="249"/>
                                          </p:stCondLst>
                                        </p:cTn>
                                        <p:tgtEl>
                                          <p:spTgt spid="17">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7">
                                            <p:bg/>
                                          </p:spTgt>
                                        </p:tgtEl>
                                      </p:cBhvr>
                                    </p:animEffect>
                                    <p:set>
                                      <p:cBhvr>
                                        <p:cTn id="34" dur="1" fill="hold">
                                          <p:stCondLst>
                                            <p:cond delay="249"/>
                                          </p:stCondLst>
                                        </p:cTn>
                                        <p:tgtEl>
                                          <p:spTgt spid="17">
                                            <p:bg/>
                                          </p:spTgt>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5" restart="whenNotActive" fill="hold" evtFilter="cancelBubble" nodeType="interactiveSeq">
                <p:stCondLst>
                  <p:cond evt="onClick" delay="0">
                    <p:tgtEl>
                      <p:spTgt spid="24"/>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18">
                                            <p:txEl>
                                              <p:pRg st="0" end="0"/>
                                            </p:txEl>
                                          </p:spTgt>
                                        </p:tgtEl>
                                      </p:cBhvr>
                                    </p:animEffect>
                                    <p:set>
                                      <p:cBhvr>
                                        <p:cTn id="42" dur="1" fill="hold">
                                          <p:stCondLst>
                                            <p:cond delay="249"/>
                                          </p:stCondLst>
                                        </p:cTn>
                                        <p:tgtEl>
                                          <p:spTgt spid="18">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18">
                                            <p:bg/>
                                          </p:spTgt>
                                        </p:tgtEl>
                                      </p:cBhvr>
                                    </p:animEffect>
                                    <p:set>
                                      <p:cBhvr>
                                        <p:cTn id="45"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18" grpId="0" build="p" animBg="1"/>
      <p:bldP spid="17" grpId="0" build="p" animBg="1"/>
      <p:bldP spid="16" grpId="0" build="p" animBg="1"/>
      <p:bldP spid="15" grpId="0" build="p" animBg="1"/>
      <p:bldP spid="25" grpId="0" animBg="1"/>
      <p:bldP spid="26" grpId="0" animBg="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88B45-52FE-1CEC-F288-81695E0A3EB8}"/>
            </a:ext>
          </a:extLst>
        </p:cNvPr>
        <p:cNvGrpSpPr/>
        <p:nvPr/>
      </p:nvGrpSpPr>
      <p:grpSpPr>
        <a:xfrm>
          <a:off x="0" y="0"/>
          <a:ext cx="0" cy="0"/>
          <a:chOff x="0" y="0"/>
          <a:chExt cx="0" cy="0"/>
        </a:xfrm>
      </p:grpSpPr>
      <p:sp>
        <p:nvSpPr>
          <p:cNvPr id="22" name="Question Box">
            <a:extLst>
              <a:ext uri="{FF2B5EF4-FFF2-40B4-BE49-F238E27FC236}">
                <a16:creationId xmlns:a16="http://schemas.microsoft.com/office/drawing/2014/main" id="{00E06106-A785-6536-B982-347BE012BCF9}"/>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B161606B-89FC-4CC6-5657-0AC80AE6EF7B}"/>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 Placeholder 14">
            <a:extLst>
              <a:ext uri="{FF2B5EF4-FFF2-40B4-BE49-F238E27FC236}">
                <a16:creationId xmlns:a16="http://schemas.microsoft.com/office/drawing/2014/main" id="{604D3B6E-3A59-4FAC-096D-CEF32491D2C1}"/>
              </a:ext>
            </a:extLst>
          </p:cNvPr>
          <p:cNvSpPr>
            <a:spLocks noGrp="1"/>
          </p:cNvSpPr>
          <p:nvPr>
            <p:ph type="body" sz="quarter" idx="13"/>
          </p:nvPr>
        </p:nvSpPr>
        <p:spPr/>
        <p:txBody>
          <a:bodyPr>
            <a:normAutofit/>
          </a:bodyPr>
          <a:lstStyle/>
          <a:p>
            <a:r>
              <a:rPr lang="en-US" dirty="0">
                <a:solidFill>
                  <a:schemeClr val="bg1"/>
                </a:solidFill>
              </a:rPr>
              <a:t>This is a standard correspondence among the three criteria.</a:t>
            </a:r>
          </a:p>
        </p:txBody>
      </p:sp>
      <mc:AlternateContent xmlns:mc="http://schemas.openxmlformats.org/markup-compatibility/2006">
        <mc:Choice xmlns:a14="http://schemas.microsoft.com/office/drawing/2010/main" Requires="a14">
          <p:sp>
            <p:nvSpPr>
              <p:cNvPr id="21" name="Text Placeholder 20">
                <a:extLst>
                  <a:ext uri="{FF2B5EF4-FFF2-40B4-BE49-F238E27FC236}">
                    <a16:creationId xmlns:a16="http://schemas.microsoft.com/office/drawing/2014/main" id="{957E420D-F6E6-8765-BF64-E32F4C8C4931}"/>
                  </a:ext>
                </a:extLst>
              </p:cNvPr>
              <p:cNvSpPr>
                <a:spLocks noGrp="1"/>
              </p:cNvSpPr>
              <p:nvPr>
                <p:ph type="body" sz="quarter" idx="19"/>
              </p:nvPr>
            </p:nvSpPr>
            <p:spPr>
              <a:xfrm>
                <a:off x="2072963" y="5292009"/>
                <a:ext cx="7342632" cy="667512"/>
              </a:xfrm>
            </p:spPr>
            <p:txBody>
              <a:bodyPr/>
              <a:lstStyle/>
              <a:p>
                <a:r>
                  <a:rPr lang="en-US" dirty="0">
                    <a:solidFill>
                      <a:schemeClr val="tx1"/>
                    </a:solidFill>
                  </a:rPr>
                  <a:t>Separation( </a:t>
                </a:r>
                <a14:m>
                  <m:oMath xmlns:m="http://schemas.openxmlformats.org/officeDocument/2006/math">
                    <m:r>
                      <m:rPr>
                        <m:sty m:val="p"/>
                      </m:rPr>
                      <a:rPr lang="en-US" i="0">
                        <a:solidFill>
                          <a:schemeClr val="tx1"/>
                        </a:solidFill>
                      </a:rPr>
                      <m:t>M</m:t>
                    </m:r>
                    <m:r>
                      <a:rPr lang="en-US" i="0">
                        <a:solidFill>
                          <a:schemeClr val="tx1"/>
                        </a:solidFill>
                      </a:rPr>
                      <m:t>⊥</m:t>
                    </m:r>
                    <m:r>
                      <m:rPr>
                        <m:sty m:val="p"/>
                      </m:rPr>
                      <a:rPr lang="en-US" i="0">
                        <a:solidFill>
                          <a:schemeClr val="tx1"/>
                        </a:solidFill>
                      </a:rPr>
                      <m:t>G</m:t>
                    </m:r>
                    <m:r>
                      <a:rPr lang="en-US" i="0">
                        <a:solidFill>
                          <a:schemeClr val="tx1"/>
                        </a:solidFill>
                      </a:rPr>
                      <m:t> |</m:t>
                    </m:r>
                    <m:r>
                      <m:rPr>
                        <m:sty m:val="p"/>
                      </m:rPr>
                      <a:rPr lang="en-US" i="0">
                        <a:solidFill>
                          <a:schemeClr val="tx1"/>
                        </a:solidFill>
                      </a:rPr>
                      <m:t>T</m:t>
                    </m:r>
                    <m:r>
                      <a:rPr lang="en-US" i="0">
                        <a:solidFill>
                          <a:schemeClr val="tx1"/>
                        </a:solidFill>
                      </a:rPr>
                      <m:t>)</m:t>
                    </m:r>
                  </m:oMath>
                </a14:m>
                <a:r>
                  <a:rPr lang="en-US" dirty="0">
                    <a:solidFill>
                      <a:schemeClr val="tx1"/>
                    </a:solidFill>
                  </a:rPr>
                  <a:t>  corresponds to equalized odds or equal error rates.</a:t>
                </a:r>
              </a:p>
            </p:txBody>
          </p:sp>
        </mc:Choice>
        <mc:Fallback>
          <p:sp>
            <p:nvSpPr>
              <p:cNvPr id="21" name="Text Placeholder 20">
                <a:extLst>
                  <a:ext uri="{FF2B5EF4-FFF2-40B4-BE49-F238E27FC236}">
                    <a16:creationId xmlns:a16="http://schemas.microsoft.com/office/drawing/2014/main" id="{957E420D-F6E6-8765-BF64-E32F4C8C4931}"/>
                  </a:ext>
                </a:extLst>
              </p:cNvPr>
              <p:cNvSpPr>
                <a:spLocks noGrp="1" noRot="1" noChangeAspect="1" noMove="1" noResize="1" noEditPoints="1" noAdjustHandles="1" noChangeArrowheads="1" noChangeShapeType="1" noTextEdit="1"/>
              </p:cNvSpPr>
              <p:nvPr>
                <p:ph type="body" sz="quarter" idx="19"/>
              </p:nvPr>
            </p:nvSpPr>
            <p:spPr>
              <a:xfrm>
                <a:off x="2072963" y="5292009"/>
                <a:ext cx="7342632" cy="667512"/>
              </a:xfrm>
              <a:blipFill>
                <a:blip r:embed="rId2"/>
                <a:stretch>
                  <a:fillRect t="-6087"/>
                </a:stretch>
              </a:blipFill>
            </p:spPr>
            <p:txBody>
              <a:bodyPr/>
              <a:lstStyle/>
              <a:p>
                <a:r>
                  <a:rPr lang="en-US">
                    <a:noFill/>
                  </a:rPr>
                  <a:t> </a:t>
                </a:r>
              </a:p>
            </p:txBody>
          </p:sp>
        </mc:Fallback>
      </mc:AlternateContent>
      <p:sp>
        <p:nvSpPr>
          <p:cNvPr id="14" name="Text Placeholder 13">
            <a:extLst>
              <a:ext uri="{FF2B5EF4-FFF2-40B4-BE49-F238E27FC236}">
                <a16:creationId xmlns:a16="http://schemas.microsoft.com/office/drawing/2014/main" id="{C154C817-A099-A0CE-8EC4-7A94F76A76B9}"/>
              </a:ext>
            </a:extLst>
          </p:cNvPr>
          <p:cNvSpPr>
            <a:spLocks noGrp="1"/>
          </p:cNvSpPr>
          <p:nvPr>
            <p:ph type="body" sz="quarter" idx="12"/>
          </p:nvPr>
        </p:nvSpPr>
        <p:spPr/>
        <p:txBody>
          <a:bodyPr/>
          <a:lstStyle/>
          <a:p>
            <a:r>
              <a:rPr lang="en-US" dirty="0">
                <a:solidFill>
                  <a:schemeClr val="bg1"/>
                </a:solidFill>
              </a:rPr>
              <a:t>This is a standard correspondence among the three criteria.</a:t>
            </a:r>
          </a:p>
        </p:txBody>
      </p:sp>
      <mc:AlternateContent xmlns:mc="http://schemas.openxmlformats.org/markup-compatibility/2006">
        <mc:Choice xmlns:a14="http://schemas.microsoft.com/office/drawing/2010/main" Requires="a14">
          <p:sp>
            <p:nvSpPr>
              <p:cNvPr id="20" name="Text Placeholder 19">
                <a:extLst>
                  <a:ext uri="{FF2B5EF4-FFF2-40B4-BE49-F238E27FC236}">
                    <a16:creationId xmlns:a16="http://schemas.microsoft.com/office/drawing/2014/main" id="{6179E4B9-B3F3-1B6E-DDC4-5497A10E4149}"/>
                  </a:ext>
                </a:extLst>
              </p:cNvPr>
              <p:cNvSpPr>
                <a:spLocks noGrp="1"/>
              </p:cNvSpPr>
              <p:nvPr>
                <p:ph type="body" sz="quarter" idx="18"/>
              </p:nvPr>
            </p:nvSpPr>
            <p:spPr>
              <a:xfrm>
                <a:off x="2072963" y="4364019"/>
                <a:ext cx="7342632" cy="667512"/>
              </a:xfrm>
            </p:spPr>
            <p:txBody>
              <a:bodyPr/>
              <a:lstStyle/>
              <a:p>
                <a:r>
                  <a:rPr lang="en-US" dirty="0">
                    <a:solidFill>
                      <a:schemeClr val="tx1"/>
                    </a:solidFill>
                  </a:rPr>
                  <a:t>Independence (</a:t>
                </a:r>
                <a14:m>
                  <m:oMath xmlns:m="http://schemas.openxmlformats.org/officeDocument/2006/math">
                    <m:r>
                      <m:rPr>
                        <m:sty m:val="p"/>
                      </m:rPr>
                      <a:rPr lang="en-US" i="0">
                        <a:solidFill>
                          <a:schemeClr val="tx1"/>
                        </a:solidFill>
                      </a:rPr>
                      <m:t>M</m:t>
                    </m:r>
                    <m:r>
                      <a:rPr lang="en-US" i="0">
                        <a:solidFill>
                          <a:schemeClr val="tx1"/>
                        </a:solidFill>
                      </a:rPr>
                      <m:t>⊥</m:t>
                    </m:r>
                    <m:r>
                      <m:rPr>
                        <m:sty m:val="p"/>
                      </m:rPr>
                      <a:rPr lang="en-US" i="0">
                        <a:solidFill>
                          <a:schemeClr val="tx1"/>
                        </a:solidFill>
                      </a:rPr>
                      <m:t>G</m:t>
                    </m:r>
                    <m:r>
                      <a:rPr lang="en-US" i="0">
                        <a:solidFill>
                          <a:schemeClr val="tx1"/>
                        </a:solidFill>
                      </a:rPr>
                      <m:t>)</m:t>
                    </m:r>
                  </m:oMath>
                </a14:m>
                <a:r>
                  <a:rPr lang="en-US" dirty="0">
                    <a:solidFill>
                      <a:schemeClr val="tx1"/>
                    </a:solidFill>
                  </a:rPr>
                  <a:t> corresponds to demographic parity.</a:t>
                </a:r>
              </a:p>
            </p:txBody>
          </p:sp>
        </mc:Choice>
        <mc:Fallback>
          <p:sp>
            <p:nvSpPr>
              <p:cNvPr id="20" name="Text Placeholder 19">
                <a:extLst>
                  <a:ext uri="{FF2B5EF4-FFF2-40B4-BE49-F238E27FC236}">
                    <a16:creationId xmlns:a16="http://schemas.microsoft.com/office/drawing/2014/main" id="{6179E4B9-B3F3-1B6E-DDC4-5497A10E4149}"/>
                  </a:ext>
                </a:extLst>
              </p:cNvPr>
              <p:cNvSpPr>
                <a:spLocks noGrp="1" noRot="1" noChangeAspect="1" noMove="1" noResize="1" noEditPoints="1" noAdjustHandles="1" noChangeArrowheads="1" noChangeShapeType="1" noTextEdit="1"/>
              </p:cNvSpPr>
              <p:nvPr>
                <p:ph type="body" sz="quarter" idx="18"/>
              </p:nvPr>
            </p:nvSpPr>
            <p:spPr>
              <a:xfrm>
                <a:off x="2072963" y="4364019"/>
                <a:ext cx="7342632" cy="667512"/>
              </a:xfrm>
              <a:blipFill>
                <a:blip r:embed="rId3"/>
                <a:stretch>
                  <a:fillRect t="-7018"/>
                </a:stretch>
              </a:blipFill>
            </p:spPr>
            <p:txBody>
              <a:bodyPr/>
              <a:lstStyle/>
              <a:p>
                <a:r>
                  <a:rPr lang="en-US">
                    <a:noFill/>
                  </a:rPr>
                  <a:t> </a:t>
                </a:r>
              </a:p>
            </p:txBody>
          </p:sp>
        </mc:Fallback>
      </mc:AlternateContent>
      <p:sp>
        <p:nvSpPr>
          <p:cNvPr id="12" name="Text Placeholder 11">
            <a:extLst>
              <a:ext uri="{FF2B5EF4-FFF2-40B4-BE49-F238E27FC236}">
                <a16:creationId xmlns:a16="http://schemas.microsoft.com/office/drawing/2014/main" id="{775B34F4-F360-F646-2832-71FB72B26C1E}"/>
              </a:ext>
            </a:extLst>
          </p:cNvPr>
          <p:cNvSpPr>
            <a:spLocks noGrp="1"/>
          </p:cNvSpPr>
          <p:nvPr>
            <p:ph type="body" sz="quarter" idx="10"/>
          </p:nvPr>
        </p:nvSpPr>
        <p:spPr/>
        <p:txBody>
          <a:bodyPr>
            <a:normAutofit/>
          </a:bodyPr>
          <a:lstStyle/>
          <a:p>
            <a:r>
              <a:rPr lang="en-US" dirty="0">
                <a:solidFill>
                  <a:schemeClr val="tx1"/>
                </a:solidFill>
              </a:rPr>
              <a:t>When base rates differ and prediction is imperfect, sufficiency (calibration) and separation (equalized odds) cannot both hold.</a:t>
            </a:r>
          </a:p>
        </p:txBody>
      </p:sp>
      <p:sp>
        <p:nvSpPr>
          <p:cNvPr id="13" name="Text Placeholder 12">
            <a:extLst>
              <a:ext uri="{FF2B5EF4-FFF2-40B4-BE49-F238E27FC236}">
                <a16:creationId xmlns:a16="http://schemas.microsoft.com/office/drawing/2014/main" id="{E5AFE863-86F7-84B3-CAC7-89D16D6AEF60}"/>
              </a:ext>
            </a:extLst>
          </p:cNvPr>
          <p:cNvSpPr>
            <a:spLocks noGrp="1"/>
          </p:cNvSpPr>
          <p:nvPr>
            <p:ph type="body" sz="quarter" idx="11"/>
          </p:nvPr>
        </p:nvSpPr>
        <p:spPr/>
        <p:txBody>
          <a:bodyPr/>
          <a:lstStyle/>
          <a:p>
            <a:r>
              <a:rPr lang="en-US" dirty="0">
                <a:solidFill>
                  <a:schemeClr val="bg1"/>
                </a:solidFill>
              </a:rPr>
              <a:t>This is a standard correspondence among the three criteria.</a:t>
            </a:r>
          </a:p>
        </p:txBody>
      </p:sp>
      <mc:AlternateContent xmlns:mc="http://schemas.openxmlformats.org/markup-compatibility/2006">
        <mc:Choice xmlns:a14="http://schemas.microsoft.com/office/drawing/2010/main" Requires="a14">
          <p:sp>
            <p:nvSpPr>
              <p:cNvPr id="19" name="Text Placeholder 18">
                <a:extLst>
                  <a:ext uri="{FF2B5EF4-FFF2-40B4-BE49-F238E27FC236}">
                    <a16:creationId xmlns:a16="http://schemas.microsoft.com/office/drawing/2014/main" id="{6F9C11D4-9791-EFE6-D63E-E2344FFF4A3C}"/>
                  </a:ext>
                </a:extLst>
              </p:cNvPr>
              <p:cNvSpPr>
                <a:spLocks noGrp="1"/>
              </p:cNvSpPr>
              <p:nvPr>
                <p:ph type="body" sz="quarter" idx="17"/>
              </p:nvPr>
            </p:nvSpPr>
            <p:spPr>
              <a:xfrm>
                <a:off x="2072963" y="2578818"/>
                <a:ext cx="7342632" cy="667512"/>
              </a:xfrm>
            </p:spPr>
            <p:txBody>
              <a:bodyPr/>
              <a:lstStyle/>
              <a:p>
                <a:r>
                  <a:rPr lang="en-US" dirty="0">
                    <a:solidFill>
                      <a:schemeClr val="tx1"/>
                    </a:solidFill>
                  </a:rPr>
                  <a:t>Sufficiency ( </a:t>
                </a:r>
                <a14:m>
                  <m:oMath xmlns:m="http://schemas.openxmlformats.org/officeDocument/2006/math">
                    <m:r>
                      <m:rPr>
                        <m:sty m:val="p"/>
                      </m:rPr>
                      <a:rPr lang="en-US" i="0">
                        <a:solidFill>
                          <a:schemeClr val="tx1"/>
                        </a:solidFill>
                      </a:rPr>
                      <m:t>T</m:t>
                    </m:r>
                    <m:r>
                      <a:rPr lang="en-US" i="0">
                        <a:solidFill>
                          <a:schemeClr val="tx1"/>
                        </a:solidFill>
                      </a:rPr>
                      <m:t>⊥</m:t>
                    </m:r>
                    <m:r>
                      <m:rPr>
                        <m:sty m:val="p"/>
                      </m:rPr>
                      <a:rPr lang="en-US" i="0">
                        <a:solidFill>
                          <a:schemeClr val="tx1"/>
                        </a:solidFill>
                      </a:rPr>
                      <m:t>G</m:t>
                    </m:r>
                    <m:r>
                      <a:rPr lang="en-US" i="0">
                        <a:solidFill>
                          <a:schemeClr val="tx1"/>
                        </a:solidFill>
                      </a:rPr>
                      <m:t>|</m:t>
                    </m:r>
                    <m:r>
                      <m:rPr>
                        <m:sty m:val="p"/>
                      </m:rPr>
                      <a:rPr lang="en-US" i="0">
                        <a:solidFill>
                          <a:schemeClr val="tx1"/>
                        </a:solidFill>
                      </a:rPr>
                      <m:t>M</m:t>
                    </m:r>
                  </m:oMath>
                </a14:m>
                <a:r>
                  <a:rPr lang="en-US" dirty="0">
                    <a:solidFill>
                      <a:schemeClr val="tx1"/>
                    </a:solidFill>
                  </a:rPr>
                  <a:t>) corresponds to calibration within groups.</a:t>
                </a:r>
              </a:p>
            </p:txBody>
          </p:sp>
        </mc:Choice>
        <mc:Fallback>
          <p:sp>
            <p:nvSpPr>
              <p:cNvPr id="19" name="Text Placeholder 18">
                <a:extLst>
                  <a:ext uri="{FF2B5EF4-FFF2-40B4-BE49-F238E27FC236}">
                    <a16:creationId xmlns:a16="http://schemas.microsoft.com/office/drawing/2014/main" id="{6F9C11D4-9791-EFE6-D63E-E2344FFF4A3C}"/>
                  </a:ext>
                </a:extLst>
              </p:cNvPr>
              <p:cNvSpPr>
                <a:spLocks noGrp="1" noRot="1" noChangeAspect="1" noMove="1" noResize="1" noEditPoints="1" noAdjustHandles="1" noChangeArrowheads="1" noChangeShapeType="1" noTextEdit="1"/>
              </p:cNvSpPr>
              <p:nvPr>
                <p:ph type="body" sz="quarter" idx="17"/>
              </p:nvPr>
            </p:nvSpPr>
            <p:spPr>
              <a:xfrm>
                <a:off x="2072963" y="2578818"/>
                <a:ext cx="7342632" cy="667512"/>
              </a:xfrm>
              <a:blipFill>
                <a:blip r:embed="rId4"/>
                <a:stretch>
                  <a:fillRect t="-6087"/>
                </a:stretch>
              </a:blipFill>
            </p:spPr>
            <p:txBody>
              <a:bodyPr/>
              <a:lstStyle/>
              <a:p>
                <a:r>
                  <a:rPr lang="en-US">
                    <a:noFill/>
                  </a:rPr>
                  <a:t> </a:t>
                </a:r>
              </a:p>
            </p:txBody>
          </p:sp>
        </mc:Fallback>
      </mc:AlternateContent>
      <p:sp>
        <p:nvSpPr>
          <p:cNvPr id="18" name="Text Placeholder 17">
            <a:extLst>
              <a:ext uri="{FF2B5EF4-FFF2-40B4-BE49-F238E27FC236}">
                <a16:creationId xmlns:a16="http://schemas.microsoft.com/office/drawing/2014/main" id="{F0D3C643-6E61-51B1-CDA5-A1E2855A340F}"/>
              </a:ext>
            </a:extLst>
          </p:cNvPr>
          <p:cNvSpPr>
            <a:spLocks noGrp="1"/>
          </p:cNvSpPr>
          <p:nvPr>
            <p:ph type="body" sz="quarter" idx="16"/>
          </p:nvPr>
        </p:nvSpPr>
        <p:spPr>
          <a:xfrm>
            <a:off x="2074803" y="3471328"/>
            <a:ext cx="7342632" cy="667512"/>
          </a:xfrm>
        </p:spPr>
        <p:txBody>
          <a:bodyPr/>
          <a:lstStyle/>
          <a:p>
            <a:r>
              <a:rPr lang="en-US" dirty="0">
                <a:solidFill>
                  <a:schemeClr val="tx1"/>
                </a:solidFill>
              </a:rPr>
              <a:t>When group base rates differ and the predictor is imperfect, sufficiency and separation can both hold at once.</a:t>
            </a:r>
          </a:p>
        </p:txBody>
      </p:sp>
      <mc:AlternateContent xmlns:mc="http://schemas.openxmlformats.org/markup-compatibility/2006">
        <mc:Choice xmlns:a14="http://schemas.microsoft.com/office/drawing/2010/main" Requires="a14">
          <p:sp>
            <p:nvSpPr>
              <p:cNvPr id="16" name="Text Placeholder 15">
                <a:extLst>
                  <a:ext uri="{FF2B5EF4-FFF2-40B4-BE49-F238E27FC236}">
                    <a16:creationId xmlns:a16="http://schemas.microsoft.com/office/drawing/2014/main" id="{67A107AD-590C-57FB-5A3B-C2C7CA060512}"/>
                  </a:ext>
                </a:extLst>
              </p:cNvPr>
              <p:cNvSpPr>
                <a:spLocks noGrp="1"/>
              </p:cNvSpPr>
              <p:nvPr>
                <p:ph type="body" sz="quarter" idx="14"/>
              </p:nvPr>
            </p:nvSpPr>
            <p:spPr/>
            <p:txBody>
              <a:bodyPr/>
              <a:lstStyle/>
              <a:p>
                <a:r>
                  <a:rPr lang="en-US" dirty="0"/>
                  <a:t>Let</a:t>
                </a:r>
                <a14:m>
                  <m:oMath xmlns:m="http://schemas.openxmlformats.org/officeDocument/2006/math">
                    <m:r>
                      <a:rPr lang="en-US" i="0"/>
                      <m:t> </m:t>
                    </m:r>
                    <m:r>
                      <m:rPr>
                        <m:sty m:val="p"/>
                      </m:rPr>
                      <a:rPr lang="en-US" i="0"/>
                      <m:t>M</m:t>
                    </m:r>
                  </m:oMath>
                </a14:m>
                <a:r>
                  <a:rPr lang="en-US" dirty="0"/>
                  <a:t> be the predicted score, </a:t>
                </a:r>
                <a14:m>
                  <m:oMath xmlns:m="http://schemas.openxmlformats.org/officeDocument/2006/math">
                    <m:r>
                      <m:rPr>
                        <m:sty m:val="p"/>
                      </m:rPr>
                      <a:rPr lang="en-US" i="0"/>
                      <m:t>T</m:t>
                    </m:r>
                  </m:oMath>
                </a14:m>
                <a:r>
                  <a:rPr lang="en-US" dirty="0"/>
                  <a:t> the target, </a:t>
                </a:r>
                <a14:m>
                  <m:oMath xmlns:m="http://schemas.openxmlformats.org/officeDocument/2006/math">
                    <m:r>
                      <m:rPr>
                        <m:sty m:val="p"/>
                      </m:rPr>
                      <a:rPr lang="en-US" i="0"/>
                      <m:t>G</m:t>
                    </m:r>
                  </m:oMath>
                </a14:m>
                <a:r>
                  <a:rPr lang="en-US" dirty="0"/>
                  <a:t> the student group. Which statements are correct?</a:t>
                </a:r>
              </a:p>
            </p:txBody>
          </p:sp>
        </mc:Choice>
        <mc:Fallback>
          <p:sp>
            <p:nvSpPr>
              <p:cNvPr id="16" name="Text Placeholder 15">
                <a:extLst>
                  <a:ext uri="{FF2B5EF4-FFF2-40B4-BE49-F238E27FC236}">
                    <a16:creationId xmlns:a16="http://schemas.microsoft.com/office/drawing/2014/main" id="{67A107AD-590C-57FB-5A3B-C2C7CA060512}"/>
                  </a:ext>
                </a:extLst>
              </p:cNvPr>
              <p:cNvSpPr>
                <a:spLocks noGrp="1" noRot="1" noChangeAspect="1" noMove="1" noResize="1" noEditPoints="1" noAdjustHandles="1" noChangeArrowheads="1" noChangeShapeType="1" noTextEdit="1"/>
              </p:cNvSpPr>
              <p:nvPr>
                <p:ph type="body" sz="quarter" idx="14"/>
              </p:nvPr>
            </p:nvSpPr>
            <p:spPr>
              <a:blipFill>
                <a:blip r:embed="rId5"/>
                <a:stretch>
                  <a:fillRect l="-801" t="-7874" r="-1425"/>
                </a:stretch>
              </a:blipFill>
            </p:spPr>
            <p:txBody>
              <a:bodyPr/>
              <a:lstStyle/>
              <a:p>
                <a:r>
                  <a:rPr lang="en-US">
                    <a:noFill/>
                  </a:rPr>
                  <a:t> </a:t>
                </a:r>
              </a:p>
            </p:txBody>
          </p:sp>
        </mc:Fallback>
      </mc:AlternateContent>
      <p:sp>
        <p:nvSpPr>
          <p:cNvPr id="56" name="Title 55">
            <a:extLst>
              <a:ext uri="{FF2B5EF4-FFF2-40B4-BE49-F238E27FC236}">
                <a16:creationId xmlns:a16="http://schemas.microsoft.com/office/drawing/2014/main" id="{473C41A7-8D69-179F-843F-2336F850C0B6}"/>
              </a:ext>
            </a:extLst>
          </p:cNvPr>
          <p:cNvSpPr>
            <a:spLocks noGrp="1"/>
          </p:cNvSpPr>
          <p:nvPr>
            <p:ph type="title"/>
          </p:nvPr>
        </p:nvSpPr>
        <p:spPr>
          <a:xfrm>
            <a:off x="325926" y="1336796"/>
            <a:ext cx="814653" cy="611414"/>
          </a:xfrm>
        </p:spPr>
        <p:txBody>
          <a:bodyPr/>
          <a:lstStyle/>
          <a:p>
            <a:r>
              <a:rPr lang="en-US" dirty="0"/>
              <a:t>11</a:t>
            </a:r>
          </a:p>
        </p:txBody>
      </p:sp>
      <p:sp>
        <p:nvSpPr>
          <p:cNvPr id="24" name="A Button">
            <a:extLst>
              <a:ext uri="{FF2B5EF4-FFF2-40B4-BE49-F238E27FC236}">
                <a16:creationId xmlns:a16="http://schemas.microsoft.com/office/drawing/2014/main" id="{473578AF-28DE-89B5-5DFD-B19B52231830}"/>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5" name="B Button">
            <a:extLst>
              <a:ext uri="{FF2B5EF4-FFF2-40B4-BE49-F238E27FC236}">
                <a16:creationId xmlns:a16="http://schemas.microsoft.com/office/drawing/2014/main" id="{1FF89FB7-7DA3-7749-E682-A870EC5FBA8B}"/>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6" name="C Button">
            <a:extLst>
              <a:ext uri="{FF2B5EF4-FFF2-40B4-BE49-F238E27FC236}">
                <a16:creationId xmlns:a16="http://schemas.microsoft.com/office/drawing/2014/main" id="{1BAD5478-ECEE-6C62-A323-655FE401EBFF}"/>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7" name="D Button">
            <a:extLst>
              <a:ext uri="{FF2B5EF4-FFF2-40B4-BE49-F238E27FC236}">
                <a16:creationId xmlns:a16="http://schemas.microsoft.com/office/drawing/2014/main" id="{453C0883-8360-D423-A0DB-C98FE07FF2EC}"/>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8" name="Cross 27">
            <a:extLst>
              <a:ext uri="{FF2B5EF4-FFF2-40B4-BE49-F238E27FC236}">
                <a16:creationId xmlns:a16="http://schemas.microsoft.com/office/drawing/2014/main" id="{6FFF2275-523C-F3A3-B866-FC28805DB754}"/>
              </a:ext>
            </a:extLst>
          </p:cNvPr>
          <p:cNvSpPr/>
          <p:nvPr/>
        </p:nvSpPr>
        <p:spPr>
          <a:xfrm rot="18947527">
            <a:off x="1435337" y="266978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FFB9D075-D68F-CA1D-8FB7-3B283353427F}"/>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ross 29">
            <a:extLst>
              <a:ext uri="{FF2B5EF4-FFF2-40B4-BE49-F238E27FC236}">
                <a16:creationId xmlns:a16="http://schemas.microsoft.com/office/drawing/2014/main" id="{A71F1B57-1591-6D53-06C1-C3031E0175C4}"/>
              </a:ext>
            </a:extLst>
          </p:cNvPr>
          <p:cNvSpPr/>
          <p:nvPr/>
        </p:nvSpPr>
        <p:spPr>
          <a:xfrm rot="18947527">
            <a:off x="1424859" y="529728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F0622A9D-E83A-DF98-2F17-41E045E190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99920" y="3525400"/>
            <a:ext cx="598518" cy="598518"/>
          </a:xfrm>
          <a:prstGeom prst="rect">
            <a:avLst/>
          </a:prstGeom>
        </p:spPr>
      </p:pic>
      <p:sp>
        <p:nvSpPr>
          <p:cNvPr id="32" name="Partial Circle 31">
            <a:extLst>
              <a:ext uri="{FF2B5EF4-FFF2-40B4-BE49-F238E27FC236}">
                <a16:creationId xmlns:a16="http://schemas.microsoft.com/office/drawing/2014/main" id="{8F0B2311-A433-87AF-D654-DF6013A1817B}"/>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itle 1">
            <a:extLst>
              <a:ext uri="{FF2B5EF4-FFF2-40B4-BE49-F238E27FC236}">
                <a16:creationId xmlns:a16="http://schemas.microsoft.com/office/drawing/2014/main" id="{810ED449-0CD1-A651-F19B-8284338D3ECC}"/>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4" name="Next Question Arrow">
            <a:hlinkClick r:id="rId7" action="ppaction://hlinksldjump"/>
            <a:extLst>
              <a:ext uri="{FF2B5EF4-FFF2-40B4-BE49-F238E27FC236}">
                <a16:creationId xmlns:a16="http://schemas.microsoft.com/office/drawing/2014/main" id="{C72DE346-A3D2-4F02-2685-88352F6B4EF2}"/>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5" name="Next Question Arrow">
            <a:hlinkClick r:id="rId8" action="ppaction://hlinksldjump"/>
            <a:extLst>
              <a:ext uri="{FF2B5EF4-FFF2-40B4-BE49-F238E27FC236}">
                <a16:creationId xmlns:a16="http://schemas.microsoft.com/office/drawing/2014/main" id="{DF1B8496-F4EA-A880-D34D-C73530F62D8D}"/>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403164094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3" restart="whenNotActive" fill="hold" evtFilter="cancelBubble" nodeType="interactiveSeq">
                <p:stCondLst>
                  <p:cond evt="onClick" delay="0">
                    <p:tgtEl>
                      <p:spTgt spid="25"/>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8">
                                            <p:txEl>
                                              <p:pRg st="0" end="0"/>
                                            </p:txEl>
                                          </p:spTgt>
                                        </p:tgtEl>
                                      </p:cBhvr>
                                    </p:animEffect>
                                    <p:set>
                                      <p:cBhvr>
                                        <p:cTn id="20" dur="1" fill="hold">
                                          <p:stCondLst>
                                            <p:cond delay="249"/>
                                          </p:stCondLst>
                                        </p:cTn>
                                        <p:tgtEl>
                                          <p:spTgt spid="18">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8">
                                            <p:bg/>
                                          </p:spTgt>
                                        </p:tgtEl>
                                      </p:cBhvr>
                                    </p:animEffect>
                                    <p:set>
                                      <p:cBhvr>
                                        <p:cTn id="23"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20">
                                            <p:txEl>
                                              <p:pRg st="0" end="0"/>
                                            </p:txEl>
                                          </p:spTgt>
                                        </p:tgtEl>
                                      </p:cBhvr>
                                    </p:animEffect>
                                    <p:set>
                                      <p:cBhvr>
                                        <p:cTn id="31" dur="1" fill="hold">
                                          <p:stCondLst>
                                            <p:cond delay="249"/>
                                          </p:stCondLst>
                                        </p:cTn>
                                        <p:tgtEl>
                                          <p:spTgt spid="20">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20">
                                            <p:bg/>
                                          </p:spTgt>
                                        </p:tgtEl>
                                      </p:cBhvr>
                                    </p:animEffect>
                                    <p:set>
                                      <p:cBhvr>
                                        <p:cTn id="34"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5" restart="whenNotActive" fill="hold" evtFilter="cancelBubble" nodeType="interactiveSeq">
                <p:stCondLst>
                  <p:cond evt="onClick" delay="0">
                    <p:tgtEl>
                      <p:spTgt spid="2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21">
                                            <p:txEl>
                                              <p:pRg st="0" end="0"/>
                                            </p:txEl>
                                          </p:spTgt>
                                        </p:tgtEl>
                                      </p:cBhvr>
                                    </p:animEffect>
                                    <p:set>
                                      <p:cBhvr>
                                        <p:cTn id="42" dur="1" fill="hold">
                                          <p:stCondLst>
                                            <p:cond delay="249"/>
                                          </p:stCondLst>
                                        </p:cTn>
                                        <p:tgtEl>
                                          <p:spTgt spid="21">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21">
                                            <p:bg/>
                                          </p:spTgt>
                                        </p:tgtEl>
                                      </p:cBhvr>
                                    </p:animEffect>
                                    <p:set>
                                      <p:cBhvr>
                                        <p:cTn id="45"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1" grpId="0" build="p" animBg="1"/>
      <p:bldP spid="20" grpId="0" build="p" animBg="1"/>
      <p:bldP spid="19" grpId="0" build="p" animBg="1"/>
      <p:bldP spid="18" grpId="0" build="p"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C8436-E549-7B9E-CA70-2409A25791A9}"/>
            </a:ext>
          </a:extLst>
        </p:cNvPr>
        <p:cNvGrpSpPr/>
        <p:nvPr/>
      </p:nvGrpSpPr>
      <p:grpSpPr>
        <a:xfrm>
          <a:off x="0" y="0"/>
          <a:ext cx="0" cy="0"/>
          <a:chOff x="0" y="0"/>
          <a:chExt cx="0" cy="0"/>
        </a:xfrm>
      </p:grpSpPr>
      <p:sp>
        <p:nvSpPr>
          <p:cNvPr id="22" name="Question Box">
            <a:extLst>
              <a:ext uri="{FF2B5EF4-FFF2-40B4-BE49-F238E27FC236}">
                <a16:creationId xmlns:a16="http://schemas.microsoft.com/office/drawing/2014/main" id="{AE62A4B4-FE78-C358-8A41-CE616570F57F}"/>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0E95C588-0BAA-2A10-B8DD-C30177287A1B}"/>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Text Placeholder 14">
            <a:extLst>
              <a:ext uri="{FF2B5EF4-FFF2-40B4-BE49-F238E27FC236}">
                <a16:creationId xmlns:a16="http://schemas.microsoft.com/office/drawing/2014/main" id="{2BD30077-FF7E-AC77-9DE2-D930638B3C1D}"/>
              </a:ext>
            </a:extLst>
          </p:cNvPr>
          <p:cNvSpPr>
            <a:spLocks noGrp="1"/>
          </p:cNvSpPr>
          <p:nvPr>
            <p:ph type="body" sz="quarter" idx="13"/>
          </p:nvPr>
        </p:nvSpPr>
        <p:spPr/>
        <p:txBody>
          <a:bodyPr>
            <a:normAutofit/>
          </a:bodyPr>
          <a:lstStyle/>
          <a:p>
            <a:r>
              <a:rPr lang="en-US" dirty="0">
                <a:solidFill>
                  <a:schemeClr val="bg1"/>
                </a:solidFill>
              </a:rPr>
              <a:t>Voice/behavior are biometric.</a:t>
            </a:r>
          </a:p>
        </p:txBody>
      </p:sp>
      <p:sp>
        <p:nvSpPr>
          <p:cNvPr id="21" name="Text Placeholder 20">
            <a:extLst>
              <a:ext uri="{FF2B5EF4-FFF2-40B4-BE49-F238E27FC236}">
                <a16:creationId xmlns:a16="http://schemas.microsoft.com/office/drawing/2014/main" id="{772F85FF-76CD-10E2-310D-B232AC2816EA}"/>
              </a:ext>
            </a:extLst>
          </p:cNvPr>
          <p:cNvSpPr>
            <a:spLocks noGrp="1"/>
          </p:cNvSpPr>
          <p:nvPr>
            <p:ph type="body" sz="quarter" idx="19"/>
          </p:nvPr>
        </p:nvSpPr>
        <p:spPr>
          <a:xfrm>
            <a:off x="2072967" y="5292009"/>
            <a:ext cx="7342632" cy="667512"/>
          </a:xfrm>
        </p:spPr>
        <p:txBody>
          <a:bodyPr/>
          <a:lstStyle/>
          <a:p>
            <a:r>
              <a:rPr lang="en-US" dirty="0">
                <a:solidFill>
                  <a:schemeClr val="tx1"/>
                </a:solidFill>
              </a:rPr>
              <a:t>Voice prints and behavioral patterns in logs can serve as biometric identifiers.</a:t>
            </a:r>
          </a:p>
        </p:txBody>
      </p:sp>
      <p:sp>
        <p:nvSpPr>
          <p:cNvPr id="14" name="Text Placeholder 13">
            <a:extLst>
              <a:ext uri="{FF2B5EF4-FFF2-40B4-BE49-F238E27FC236}">
                <a16:creationId xmlns:a16="http://schemas.microsoft.com/office/drawing/2014/main" id="{442107AF-90F8-D2C1-8AE0-125CE2D2546F}"/>
              </a:ext>
            </a:extLst>
          </p:cNvPr>
          <p:cNvSpPr>
            <a:spLocks noGrp="1"/>
          </p:cNvSpPr>
          <p:nvPr>
            <p:ph type="body" sz="quarter" idx="12"/>
          </p:nvPr>
        </p:nvSpPr>
        <p:spPr/>
        <p:txBody>
          <a:bodyPr/>
          <a:lstStyle/>
          <a:p>
            <a:r>
              <a:rPr lang="en-US" dirty="0">
                <a:solidFill>
                  <a:schemeClr val="bg1"/>
                </a:solidFill>
              </a:rPr>
              <a:t>This is correct.</a:t>
            </a:r>
          </a:p>
        </p:txBody>
      </p:sp>
      <p:sp>
        <p:nvSpPr>
          <p:cNvPr id="20" name="Text Placeholder 19">
            <a:extLst>
              <a:ext uri="{FF2B5EF4-FFF2-40B4-BE49-F238E27FC236}">
                <a16:creationId xmlns:a16="http://schemas.microsoft.com/office/drawing/2014/main" id="{7D3103AE-DAE7-1D7F-BDAF-D0B851689668}"/>
              </a:ext>
            </a:extLst>
          </p:cNvPr>
          <p:cNvSpPr>
            <a:spLocks noGrp="1"/>
          </p:cNvSpPr>
          <p:nvPr>
            <p:ph type="body" sz="quarter" idx="18"/>
          </p:nvPr>
        </p:nvSpPr>
        <p:spPr>
          <a:xfrm>
            <a:off x="2072967" y="4364019"/>
            <a:ext cx="7342632" cy="667512"/>
          </a:xfrm>
        </p:spPr>
        <p:txBody>
          <a:bodyPr/>
          <a:lstStyle/>
          <a:p>
            <a:r>
              <a:rPr lang="en-US" dirty="0">
                <a:solidFill>
                  <a:schemeClr val="tx1"/>
                </a:solidFill>
              </a:rPr>
              <a:t>Inversion attacks can reconstruct the original input from its embedding.</a:t>
            </a:r>
          </a:p>
        </p:txBody>
      </p:sp>
      <p:sp>
        <p:nvSpPr>
          <p:cNvPr id="12" name="Text Placeholder 11">
            <a:extLst>
              <a:ext uri="{FF2B5EF4-FFF2-40B4-BE49-F238E27FC236}">
                <a16:creationId xmlns:a16="http://schemas.microsoft.com/office/drawing/2014/main" id="{20DD8053-325D-7784-5C7C-DB27CBA881D0}"/>
              </a:ext>
            </a:extLst>
          </p:cNvPr>
          <p:cNvSpPr>
            <a:spLocks noGrp="1"/>
          </p:cNvSpPr>
          <p:nvPr>
            <p:ph type="body" sz="quarter" idx="10"/>
          </p:nvPr>
        </p:nvSpPr>
        <p:spPr/>
        <p:txBody>
          <a:bodyPr>
            <a:normAutofit/>
          </a:bodyPr>
          <a:lstStyle/>
          <a:p>
            <a:r>
              <a:rPr lang="en-US" dirty="0">
                <a:solidFill>
                  <a:schemeClr val="tx1"/>
                </a:solidFill>
              </a:rPr>
              <a:t>Embeddings are not anonymous by default</a:t>
            </a:r>
          </a:p>
        </p:txBody>
      </p:sp>
      <p:sp>
        <p:nvSpPr>
          <p:cNvPr id="13" name="Text Placeholder 12">
            <a:extLst>
              <a:ext uri="{FF2B5EF4-FFF2-40B4-BE49-F238E27FC236}">
                <a16:creationId xmlns:a16="http://schemas.microsoft.com/office/drawing/2014/main" id="{A78628B1-B1F8-8658-B1A7-D4C1F5E27DF9}"/>
              </a:ext>
            </a:extLst>
          </p:cNvPr>
          <p:cNvSpPr>
            <a:spLocks noGrp="1"/>
          </p:cNvSpPr>
          <p:nvPr>
            <p:ph type="body" sz="quarter" idx="11"/>
          </p:nvPr>
        </p:nvSpPr>
        <p:spPr/>
        <p:txBody>
          <a:bodyPr>
            <a:normAutofit/>
          </a:bodyPr>
          <a:lstStyle/>
          <a:p>
            <a:r>
              <a:rPr lang="en-US" dirty="0">
                <a:solidFill>
                  <a:schemeClr val="bg1"/>
                </a:solidFill>
              </a:rPr>
              <a:t>Raw responses are more identifying, embeddings are vulnerable to inversion.</a:t>
            </a:r>
          </a:p>
        </p:txBody>
      </p:sp>
      <p:sp>
        <p:nvSpPr>
          <p:cNvPr id="19" name="Text Placeholder 18">
            <a:extLst>
              <a:ext uri="{FF2B5EF4-FFF2-40B4-BE49-F238E27FC236}">
                <a16:creationId xmlns:a16="http://schemas.microsoft.com/office/drawing/2014/main" id="{61372D36-37CF-DC23-2DB2-62A1A2AC7D59}"/>
              </a:ext>
            </a:extLst>
          </p:cNvPr>
          <p:cNvSpPr>
            <a:spLocks noGrp="1"/>
          </p:cNvSpPr>
          <p:nvPr>
            <p:ph type="body" sz="quarter" idx="17"/>
          </p:nvPr>
        </p:nvSpPr>
        <p:spPr>
          <a:xfrm>
            <a:off x="2072967" y="2578818"/>
            <a:ext cx="7342632" cy="667512"/>
          </a:xfrm>
        </p:spPr>
        <p:txBody>
          <a:bodyPr/>
          <a:lstStyle/>
          <a:p>
            <a:r>
              <a:rPr lang="en-US" dirty="0">
                <a:solidFill>
                  <a:schemeClr val="tx1"/>
                </a:solidFill>
              </a:rPr>
              <a:t>A scored item response is generally far less identifying than the raw essay or voice clip it came from.</a:t>
            </a:r>
          </a:p>
        </p:txBody>
      </p:sp>
      <p:sp>
        <p:nvSpPr>
          <p:cNvPr id="18" name="Text Placeholder 17">
            <a:extLst>
              <a:ext uri="{FF2B5EF4-FFF2-40B4-BE49-F238E27FC236}">
                <a16:creationId xmlns:a16="http://schemas.microsoft.com/office/drawing/2014/main" id="{95AD8E5E-C64F-CBC7-A29F-1E7B7FABACE1}"/>
              </a:ext>
            </a:extLst>
          </p:cNvPr>
          <p:cNvSpPr>
            <a:spLocks noGrp="1"/>
          </p:cNvSpPr>
          <p:nvPr>
            <p:ph type="body" sz="quarter" idx="16"/>
          </p:nvPr>
        </p:nvSpPr>
        <p:spPr>
          <a:xfrm>
            <a:off x="2074807" y="3471328"/>
            <a:ext cx="7342632" cy="667512"/>
          </a:xfrm>
        </p:spPr>
        <p:txBody>
          <a:bodyPr/>
          <a:lstStyle/>
          <a:p>
            <a:r>
              <a:rPr lang="en-US" dirty="0">
                <a:solidFill>
                  <a:schemeClr val="tx1"/>
                </a:solidFill>
              </a:rPr>
              <a:t>Storing only embeddings guarantees the original text, voice, or face cannot be recovered.</a:t>
            </a:r>
          </a:p>
        </p:txBody>
      </p:sp>
      <p:sp>
        <p:nvSpPr>
          <p:cNvPr id="16" name="Text Placeholder 15">
            <a:extLst>
              <a:ext uri="{FF2B5EF4-FFF2-40B4-BE49-F238E27FC236}">
                <a16:creationId xmlns:a16="http://schemas.microsoft.com/office/drawing/2014/main" id="{E6B5FAA8-9E2A-706B-583C-76587A8094A3}"/>
              </a:ext>
            </a:extLst>
          </p:cNvPr>
          <p:cNvSpPr>
            <a:spLocks noGrp="1"/>
          </p:cNvSpPr>
          <p:nvPr>
            <p:ph type="body" sz="quarter" idx="14"/>
          </p:nvPr>
        </p:nvSpPr>
        <p:spPr/>
        <p:txBody>
          <a:bodyPr>
            <a:normAutofit lnSpcReduction="10000"/>
          </a:bodyPr>
          <a:lstStyle/>
          <a:p>
            <a:r>
              <a:rPr lang="en-US" dirty="0"/>
              <a:t>Your team stores only the embeddings of student essays and voice responses, not the raw files, and calls them ''anonymous.'' Which statements are incorrect?</a:t>
            </a:r>
          </a:p>
        </p:txBody>
      </p:sp>
      <p:sp>
        <p:nvSpPr>
          <p:cNvPr id="56" name="Title 55">
            <a:extLst>
              <a:ext uri="{FF2B5EF4-FFF2-40B4-BE49-F238E27FC236}">
                <a16:creationId xmlns:a16="http://schemas.microsoft.com/office/drawing/2014/main" id="{FF2C34F1-1CED-32DD-D54A-7EF9EBFC13AD}"/>
              </a:ext>
            </a:extLst>
          </p:cNvPr>
          <p:cNvSpPr>
            <a:spLocks noGrp="1"/>
          </p:cNvSpPr>
          <p:nvPr>
            <p:ph type="title"/>
          </p:nvPr>
        </p:nvSpPr>
        <p:spPr>
          <a:xfrm>
            <a:off x="325926" y="1336796"/>
            <a:ext cx="814653" cy="611414"/>
          </a:xfrm>
        </p:spPr>
        <p:txBody>
          <a:bodyPr/>
          <a:lstStyle/>
          <a:p>
            <a:r>
              <a:rPr lang="en-US" dirty="0"/>
              <a:t>12</a:t>
            </a:r>
          </a:p>
        </p:txBody>
      </p:sp>
      <p:sp>
        <p:nvSpPr>
          <p:cNvPr id="24" name="A Button">
            <a:extLst>
              <a:ext uri="{FF2B5EF4-FFF2-40B4-BE49-F238E27FC236}">
                <a16:creationId xmlns:a16="http://schemas.microsoft.com/office/drawing/2014/main" id="{61BFD15D-8278-1BF1-90B5-47C20AEF80D9}"/>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5" name="B Button">
            <a:extLst>
              <a:ext uri="{FF2B5EF4-FFF2-40B4-BE49-F238E27FC236}">
                <a16:creationId xmlns:a16="http://schemas.microsoft.com/office/drawing/2014/main" id="{42A79EA7-00B0-D320-1B41-807FFB04EB58}"/>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6" name="C Button">
            <a:extLst>
              <a:ext uri="{FF2B5EF4-FFF2-40B4-BE49-F238E27FC236}">
                <a16:creationId xmlns:a16="http://schemas.microsoft.com/office/drawing/2014/main" id="{C9914659-193F-FCCE-3AD8-21CF9AF1CEB9}"/>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7" name="D Button">
            <a:extLst>
              <a:ext uri="{FF2B5EF4-FFF2-40B4-BE49-F238E27FC236}">
                <a16:creationId xmlns:a16="http://schemas.microsoft.com/office/drawing/2014/main" id="{C2E55EE8-5EFA-D4BD-036D-D0500861201C}"/>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8" name="Cross 27">
            <a:extLst>
              <a:ext uri="{FF2B5EF4-FFF2-40B4-BE49-F238E27FC236}">
                <a16:creationId xmlns:a16="http://schemas.microsoft.com/office/drawing/2014/main" id="{1844A181-2C63-22CF-C2EB-D45448443A39}"/>
              </a:ext>
            </a:extLst>
          </p:cNvPr>
          <p:cNvSpPr/>
          <p:nvPr/>
        </p:nvSpPr>
        <p:spPr>
          <a:xfrm rot="18947527">
            <a:off x="1435337" y="266978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ross 28">
            <a:extLst>
              <a:ext uri="{FF2B5EF4-FFF2-40B4-BE49-F238E27FC236}">
                <a16:creationId xmlns:a16="http://schemas.microsoft.com/office/drawing/2014/main" id="{9F5863A1-CEFC-063F-6278-4F5141BA7C12}"/>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ross 29">
            <a:extLst>
              <a:ext uri="{FF2B5EF4-FFF2-40B4-BE49-F238E27FC236}">
                <a16:creationId xmlns:a16="http://schemas.microsoft.com/office/drawing/2014/main" id="{69B67E7D-0A65-338C-664D-EE1ECE3C7D52}"/>
              </a:ext>
            </a:extLst>
          </p:cNvPr>
          <p:cNvSpPr/>
          <p:nvPr/>
        </p:nvSpPr>
        <p:spPr>
          <a:xfrm rot="18947527">
            <a:off x="1424859" y="5297288"/>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FE8FA235-E85F-C5A2-1255-2252693646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99920" y="3525400"/>
            <a:ext cx="598518" cy="598518"/>
          </a:xfrm>
          <a:prstGeom prst="rect">
            <a:avLst/>
          </a:prstGeom>
        </p:spPr>
      </p:pic>
      <p:sp>
        <p:nvSpPr>
          <p:cNvPr id="32" name="Partial Circle 31">
            <a:extLst>
              <a:ext uri="{FF2B5EF4-FFF2-40B4-BE49-F238E27FC236}">
                <a16:creationId xmlns:a16="http://schemas.microsoft.com/office/drawing/2014/main" id="{4F63967D-6170-F7B8-395F-E237B31FA252}"/>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itle 1">
            <a:extLst>
              <a:ext uri="{FF2B5EF4-FFF2-40B4-BE49-F238E27FC236}">
                <a16:creationId xmlns:a16="http://schemas.microsoft.com/office/drawing/2014/main" id="{2ED2E813-5A02-062C-D241-4552B408E060}"/>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4" name="Next Question Arrow">
            <a:hlinkClick r:id="rId3" action="ppaction://hlinksldjump"/>
            <a:extLst>
              <a:ext uri="{FF2B5EF4-FFF2-40B4-BE49-F238E27FC236}">
                <a16:creationId xmlns:a16="http://schemas.microsoft.com/office/drawing/2014/main" id="{FD695565-4B1A-1F04-B310-BC196133C796}"/>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5" name="Next Question Arrow">
            <a:hlinkClick r:id="rId4" action="ppaction://hlinksldjump"/>
            <a:extLst>
              <a:ext uri="{FF2B5EF4-FFF2-40B4-BE49-F238E27FC236}">
                <a16:creationId xmlns:a16="http://schemas.microsoft.com/office/drawing/2014/main" id="{F65D5403-0216-0949-7443-0D5A7DDF3A1A}"/>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28567024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3" restart="whenNotActive" fill="hold" evtFilter="cancelBubble" nodeType="interactiveSeq">
                <p:stCondLst>
                  <p:cond evt="onClick" delay="0">
                    <p:tgtEl>
                      <p:spTgt spid="25"/>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8">
                                            <p:txEl>
                                              <p:pRg st="0" end="0"/>
                                            </p:txEl>
                                          </p:spTgt>
                                        </p:tgtEl>
                                      </p:cBhvr>
                                    </p:animEffect>
                                    <p:set>
                                      <p:cBhvr>
                                        <p:cTn id="20" dur="1" fill="hold">
                                          <p:stCondLst>
                                            <p:cond delay="249"/>
                                          </p:stCondLst>
                                        </p:cTn>
                                        <p:tgtEl>
                                          <p:spTgt spid="18">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8">
                                            <p:bg/>
                                          </p:spTgt>
                                        </p:tgtEl>
                                      </p:cBhvr>
                                    </p:animEffect>
                                    <p:set>
                                      <p:cBhvr>
                                        <p:cTn id="23"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24" restart="whenNotActive" fill="hold" evtFilter="cancelBubble" nodeType="interactiveSeq">
                <p:stCondLst>
                  <p:cond evt="onClick" delay="0">
                    <p:tgtEl>
                      <p:spTgt spid="26"/>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20">
                                            <p:txEl>
                                              <p:pRg st="0" end="0"/>
                                            </p:txEl>
                                          </p:spTgt>
                                        </p:tgtEl>
                                      </p:cBhvr>
                                    </p:animEffect>
                                    <p:set>
                                      <p:cBhvr>
                                        <p:cTn id="31" dur="1" fill="hold">
                                          <p:stCondLst>
                                            <p:cond delay="249"/>
                                          </p:stCondLst>
                                        </p:cTn>
                                        <p:tgtEl>
                                          <p:spTgt spid="20">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20">
                                            <p:bg/>
                                          </p:spTgt>
                                        </p:tgtEl>
                                      </p:cBhvr>
                                    </p:animEffect>
                                    <p:set>
                                      <p:cBhvr>
                                        <p:cTn id="34"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35" restart="whenNotActive" fill="hold" evtFilter="cancelBubble" nodeType="interactiveSeq">
                <p:stCondLst>
                  <p:cond evt="onClick" delay="0">
                    <p:tgtEl>
                      <p:spTgt spid="27"/>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21">
                                            <p:txEl>
                                              <p:pRg st="0" end="0"/>
                                            </p:txEl>
                                          </p:spTgt>
                                        </p:tgtEl>
                                      </p:cBhvr>
                                    </p:animEffect>
                                    <p:set>
                                      <p:cBhvr>
                                        <p:cTn id="42" dur="1" fill="hold">
                                          <p:stCondLst>
                                            <p:cond delay="249"/>
                                          </p:stCondLst>
                                        </p:cTn>
                                        <p:tgtEl>
                                          <p:spTgt spid="21">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21">
                                            <p:bg/>
                                          </p:spTgt>
                                        </p:tgtEl>
                                      </p:cBhvr>
                                    </p:animEffect>
                                    <p:set>
                                      <p:cBhvr>
                                        <p:cTn id="45" dur="1" fill="hold">
                                          <p:stCondLst>
                                            <p:cond delay="249"/>
                                          </p:stCondLst>
                                        </p:cTn>
                                        <p:tgtEl>
                                          <p:spTgt spid="21">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1" grpId="0" build="p" animBg="1"/>
      <p:bldP spid="20" grpId="0" build="p" animBg="1"/>
      <p:bldP spid="19" grpId="0" build="p" animBg="1"/>
      <p:bldP spid="18" grpId="0" build="p" animBg="1"/>
      <p:bldP spid="28" grpId="0" animBg="1"/>
      <p:bldP spid="29"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4D021-D508-118B-E722-6D20017E70DF}"/>
            </a:ext>
          </a:extLst>
        </p:cNvPr>
        <p:cNvGrpSpPr/>
        <p:nvPr/>
      </p:nvGrpSpPr>
      <p:grpSpPr>
        <a:xfrm>
          <a:off x="0" y="0"/>
          <a:ext cx="0" cy="0"/>
          <a:chOff x="0" y="0"/>
          <a:chExt cx="0" cy="0"/>
        </a:xfrm>
      </p:grpSpPr>
      <p:sp>
        <p:nvSpPr>
          <p:cNvPr id="19" name="Question Box">
            <a:extLst>
              <a:ext uri="{FF2B5EF4-FFF2-40B4-BE49-F238E27FC236}">
                <a16:creationId xmlns:a16="http://schemas.microsoft.com/office/drawing/2014/main" id="{5F92F1C9-5DBD-D0C8-1DFB-7CAB38DEFCBE}"/>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Question Number">
            <a:extLst>
              <a:ext uri="{FF2B5EF4-FFF2-40B4-BE49-F238E27FC236}">
                <a16:creationId xmlns:a16="http://schemas.microsoft.com/office/drawing/2014/main" id="{C15B72D2-3A18-95E7-CDF2-4391CFEDFD2C}"/>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Text Placeholder 11">
            <a:extLst>
              <a:ext uri="{FF2B5EF4-FFF2-40B4-BE49-F238E27FC236}">
                <a16:creationId xmlns:a16="http://schemas.microsoft.com/office/drawing/2014/main" id="{28A7C43C-E6FA-70F6-AE7C-AA839EE018E0}"/>
              </a:ext>
            </a:extLst>
          </p:cNvPr>
          <p:cNvSpPr>
            <a:spLocks noGrp="1"/>
          </p:cNvSpPr>
          <p:nvPr>
            <p:ph type="body" sz="quarter" idx="13"/>
          </p:nvPr>
        </p:nvSpPr>
        <p:spPr/>
        <p:txBody>
          <a:bodyPr>
            <a:normAutofit/>
          </a:bodyPr>
          <a:lstStyle/>
          <a:p>
            <a:r>
              <a:rPr lang="en-US" dirty="0">
                <a:solidFill>
                  <a:schemeClr val="bg1"/>
                </a:solidFill>
              </a:rPr>
              <a:t>This is correct.</a:t>
            </a:r>
          </a:p>
        </p:txBody>
      </p:sp>
      <p:sp>
        <p:nvSpPr>
          <p:cNvPr id="18" name="Text Placeholder 17">
            <a:extLst>
              <a:ext uri="{FF2B5EF4-FFF2-40B4-BE49-F238E27FC236}">
                <a16:creationId xmlns:a16="http://schemas.microsoft.com/office/drawing/2014/main" id="{ED005B4B-DC0A-F6B1-88C0-210D8B091681}"/>
              </a:ext>
            </a:extLst>
          </p:cNvPr>
          <p:cNvSpPr>
            <a:spLocks noGrp="1"/>
          </p:cNvSpPr>
          <p:nvPr>
            <p:ph type="body" sz="quarter" idx="19"/>
          </p:nvPr>
        </p:nvSpPr>
        <p:spPr>
          <a:xfrm>
            <a:off x="2077720" y="5295592"/>
            <a:ext cx="7342632" cy="667512"/>
          </a:xfrm>
        </p:spPr>
        <p:txBody>
          <a:bodyPr/>
          <a:lstStyle/>
          <a:p>
            <a:r>
              <a:rPr lang="en-US" dirty="0">
                <a:solidFill>
                  <a:schemeClr val="tx1"/>
                </a:solidFill>
              </a:rPr>
              <a:t>A real withdrawal path, with downstream deletion that actually propagates.</a:t>
            </a:r>
          </a:p>
        </p:txBody>
      </p:sp>
      <p:sp>
        <p:nvSpPr>
          <p:cNvPr id="11" name="Text Placeholder 10">
            <a:extLst>
              <a:ext uri="{FF2B5EF4-FFF2-40B4-BE49-F238E27FC236}">
                <a16:creationId xmlns:a16="http://schemas.microsoft.com/office/drawing/2014/main" id="{8B1B1A87-386C-7B16-290E-64F3933284B0}"/>
              </a:ext>
            </a:extLst>
          </p:cNvPr>
          <p:cNvSpPr>
            <a:spLocks noGrp="1"/>
          </p:cNvSpPr>
          <p:nvPr>
            <p:ph type="body" sz="quarter" idx="12"/>
          </p:nvPr>
        </p:nvSpPr>
        <p:spPr/>
        <p:txBody>
          <a:bodyPr>
            <a:normAutofit/>
          </a:bodyPr>
          <a:lstStyle/>
          <a:p>
            <a:r>
              <a:rPr lang="en-US" dirty="0">
                <a:solidFill>
                  <a:schemeClr val="bg1"/>
                </a:solidFill>
              </a:rPr>
              <a:t>This is correct.</a:t>
            </a:r>
          </a:p>
        </p:txBody>
      </p:sp>
      <p:sp>
        <p:nvSpPr>
          <p:cNvPr id="17" name="Text Placeholder 16">
            <a:extLst>
              <a:ext uri="{FF2B5EF4-FFF2-40B4-BE49-F238E27FC236}">
                <a16:creationId xmlns:a16="http://schemas.microsoft.com/office/drawing/2014/main" id="{FC186750-46C3-BA5B-6AAD-B5C862E548C7}"/>
              </a:ext>
            </a:extLst>
          </p:cNvPr>
          <p:cNvSpPr>
            <a:spLocks noGrp="1"/>
          </p:cNvSpPr>
          <p:nvPr>
            <p:ph type="body" sz="quarter" idx="18"/>
          </p:nvPr>
        </p:nvSpPr>
        <p:spPr>
          <a:xfrm>
            <a:off x="2079999" y="4364019"/>
            <a:ext cx="7342632" cy="667512"/>
          </a:xfrm>
        </p:spPr>
        <p:txBody>
          <a:bodyPr/>
          <a:lstStyle/>
          <a:p>
            <a:r>
              <a:rPr lang="en-US" dirty="0">
                <a:solidFill>
                  <a:schemeClr val="tx1"/>
                </a:solidFill>
              </a:rPr>
              <a:t>A plain-language, age-appropriate notice of what is collected and why.</a:t>
            </a:r>
          </a:p>
        </p:txBody>
      </p:sp>
      <p:sp>
        <p:nvSpPr>
          <p:cNvPr id="9" name="Text Placeholder 8">
            <a:extLst>
              <a:ext uri="{FF2B5EF4-FFF2-40B4-BE49-F238E27FC236}">
                <a16:creationId xmlns:a16="http://schemas.microsoft.com/office/drawing/2014/main" id="{3D1BDF90-3117-F2E5-2346-3E639B9DCD6F}"/>
              </a:ext>
            </a:extLst>
          </p:cNvPr>
          <p:cNvSpPr>
            <a:spLocks noGrp="1"/>
          </p:cNvSpPr>
          <p:nvPr>
            <p:ph type="body" sz="quarter" idx="10"/>
          </p:nvPr>
        </p:nvSpPr>
        <p:spPr>
          <a:xfrm>
            <a:off x="2072499" y="2600993"/>
            <a:ext cx="7342632" cy="667512"/>
          </a:xfrm>
        </p:spPr>
        <p:txBody>
          <a:bodyPr>
            <a:normAutofit/>
          </a:bodyPr>
          <a:lstStyle/>
          <a:p>
            <a:r>
              <a:rPr lang="en-US" dirty="0">
                <a:solidFill>
                  <a:schemeClr val="tx1"/>
                </a:solidFill>
              </a:rPr>
              <a:t>The teacher cannot consent on the students’ behalf; the students and, for minors, their guardians, must.</a:t>
            </a:r>
          </a:p>
        </p:txBody>
      </p:sp>
      <p:sp>
        <p:nvSpPr>
          <p:cNvPr id="10" name="Text Placeholder 9">
            <a:extLst>
              <a:ext uri="{FF2B5EF4-FFF2-40B4-BE49-F238E27FC236}">
                <a16:creationId xmlns:a16="http://schemas.microsoft.com/office/drawing/2014/main" id="{311310AE-56C9-CEF0-6A74-41B303DEB18F}"/>
              </a:ext>
            </a:extLst>
          </p:cNvPr>
          <p:cNvSpPr>
            <a:spLocks noGrp="1"/>
          </p:cNvSpPr>
          <p:nvPr>
            <p:ph type="body" sz="quarter" idx="11"/>
          </p:nvPr>
        </p:nvSpPr>
        <p:spPr/>
        <p:txBody>
          <a:bodyPr/>
          <a:lstStyle/>
          <a:p>
            <a:r>
              <a:rPr lang="en-US" dirty="0">
                <a:solidFill>
                  <a:schemeClr val="bg1"/>
                </a:solidFill>
              </a:rPr>
              <a:t>This is correct.</a:t>
            </a:r>
          </a:p>
        </p:txBody>
      </p:sp>
      <p:sp>
        <p:nvSpPr>
          <p:cNvPr id="16" name="Text Placeholder 15">
            <a:extLst>
              <a:ext uri="{FF2B5EF4-FFF2-40B4-BE49-F238E27FC236}">
                <a16:creationId xmlns:a16="http://schemas.microsoft.com/office/drawing/2014/main" id="{0BA2F88E-4750-3A2C-2C4C-DA3620C048EA}"/>
              </a:ext>
            </a:extLst>
          </p:cNvPr>
          <p:cNvSpPr>
            <a:spLocks noGrp="1"/>
          </p:cNvSpPr>
          <p:nvPr>
            <p:ph type="body" sz="quarter" idx="17"/>
          </p:nvPr>
        </p:nvSpPr>
        <p:spPr>
          <a:xfrm>
            <a:off x="2079999" y="3513093"/>
            <a:ext cx="7342632" cy="667512"/>
          </a:xfrm>
        </p:spPr>
        <p:txBody>
          <a:bodyPr/>
          <a:lstStyle/>
          <a:p>
            <a:r>
              <a:rPr lang="en-US" dirty="0">
                <a:solidFill>
                  <a:schemeClr val="tx1"/>
                </a:solidFill>
              </a:rPr>
              <a:t>A specific opt-in for the new secondary use; consent to teacher feedback is not consent to model training.</a:t>
            </a:r>
          </a:p>
        </p:txBody>
      </p:sp>
      <p:sp>
        <p:nvSpPr>
          <p:cNvPr id="15" name="Text Placeholder 14">
            <a:extLst>
              <a:ext uri="{FF2B5EF4-FFF2-40B4-BE49-F238E27FC236}">
                <a16:creationId xmlns:a16="http://schemas.microsoft.com/office/drawing/2014/main" id="{1ED4FF70-AB15-F848-B9C7-B3584CE697C4}"/>
              </a:ext>
            </a:extLst>
          </p:cNvPr>
          <p:cNvSpPr>
            <a:spLocks noGrp="1"/>
          </p:cNvSpPr>
          <p:nvPr>
            <p:ph type="body" sz="quarter" idx="16"/>
          </p:nvPr>
        </p:nvSpPr>
        <p:spPr>
          <a:xfrm>
            <a:off x="2079999" y="2596510"/>
            <a:ext cx="7342632" cy="667512"/>
          </a:xfrm>
        </p:spPr>
        <p:txBody>
          <a:bodyPr>
            <a:normAutofit/>
          </a:bodyPr>
          <a:lstStyle/>
          <a:p>
            <a:r>
              <a:rPr lang="en-US" dirty="0">
                <a:solidFill>
                  <a:schemeClr val="tx1"/>
                </a:solidFill>
              </a:rPr>
              <a:t>The teacher's verbal agreement to record the class covers the students who appear in the video.</a:t>
            </a:r>
          </a:p>
        </p:txBody>
      </p:sp>
      <p:sp>
        <p:nvSpPr>
          <p:cNvPr id="13" name="Text Placeholder 12">
            <a:extLst>
              <a:ext uri="{FF2B5EF4-FFF2-40B4-BE49-F238E27FC236}">
                <a16:creationId xmlns:a16="http://schemas.microsoft.com/office/drawing/2014/main" id="{719B9FD8-F659-480D-585E-130222B801D0}"/>
              </a:ext>
            </a:extLst>
          </p:cNvPr>
          <p:cNvSpPr>
            <a:spLocks noGrp="1"/>
          </p:cNvSpPr>
          <p:nvPr>
            <p:ph type="body" sz="quarter" idx="14"/>
          </p:nvPr>
        </p:nvSpPr>
        <p:spPr/>
        <p:txBody>
          <a:bodyPr>
            <a:normAutofit fontScale="85000" lnSpcReduction="10000"/>
          </a:bodyPr>
          <a:lstStyle/>
          <a:p>
            <a:r>
              <a:rPr lang="en-US" sz="1800" dirty="0">
                <a:effectLst/>
              </a:rPr>
              <a:t>A district recorded classroom observation videos for teacher feedback and now wants to reuse them to train a student-engagement model. Under the consent principles in this section, which are NOT required?</a:t>
            </a:r>
          </a:p>
        </p:txBody>
      </p:sp>
      <p:sp>
        <p:nvSpPr>
          <p:cNvPr id="42" name="Title 41">
            <a:extLst>
              <a:ext uri="{FF2B5EF4-FFF2-40B4-BE49-F238E27FC236}">
                <a16:creationId xmlns:a16="http://schemas.microsoft.com/office/drawing/2014/main" id="{EF8E43E6-C673-5291-2C1E-B7BFEED9D609}"/>
              </a:ext>
            </a:extLst>
          </p:cNvPr>
          <p:cNvSpPr>
            <a:spLocks noGrp="1"/>
          </p:cNvSpPr>
          <p:nvPr>
            <p:ph type="title"/>
          </p:nvPr>
        </p:nvSpPr>
        <p:spPr>
          <a:xfrm>
            <a:off x="283725" y="1336796"/>
            <a:ext cx="793702" cy="611414"/>
          </a:xfrm>
        </p:spPr>
        <p:txBody>
          <a:bodyPr/>
          <a:lstStyle/>
          <a:p>
            <a:r>
              <a:rPr lang="en-US" dirty="0"/>
              <a:t>13</a:t>
            </a:r>
          </a:p>
        </p:txBody>
      </p:sp>
      <p:sp>
        <p:nvSpPr>
          <p:cNvPr id="21" name="A Button">
            <a:extLst>
              <a:ext uri="{FF2B5EF4-FFF2-40B4-BE49-F238E27FC236}">
                <a16:creationId xmlns:a16="http://schemas.microsoft.com/office/drawing/2014/main" id="{66C2E3A9-5F6F-E373-435B-6453B7A38043}"/>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2" name="B Button">
            <a:extLst>
              <a:ext uri="{FF2B5EF4-FFF2-40B4-BE49-F238E27FC236}">
                <a16:creationId xmlns:a16="http://schemas.microsoft.com/office/drawing/2014/main" id="{CAD33178-70E4-E6F1-914B-0AA41FF7FC08}"/>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3" name="C Button">
            <a:extLst>
              <a:ext uri="{FF2B5EF4-FFF2-40B4-BE49-F238E27FC236}">
                <a16:creationId xmlns:a16="http://schemas.microsoft.com/office/drawing/2014/main" id="{F7575BDC-5892-7211-30DF-A33A1C9521B0}"/>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24" name="D Button">
            <a:extLst>
              <a:ext uri="{FF2B5EF4-FFF2-40B4-BE49-F238E27FC236}">
                <a16:creationId xmlns:a16="http://schemas.microsoft.com/office/drawing/2014/main" id="{3C52EE91-D6BF-BE06-B147-9263544D546C}"/>
              </a:ext>
            </a:extLst>
          </p:cNvPr>
          <p:cNvSpPr/>
          <p:nvPr/>
        </p:nvSpPr>
        <p:spPr>
          <a:xfrm>
            <a:off x="1463284" y="5397163"/>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D</a:t>
            </a:r>
          </a:p>
        </p:txBody>
      </p:sp>
      <p:sp>
        <p:nvSpPr>
          <p:cNvPr id="25" name="Cross 24">
            <a:extLst>
              <a:ext uri="{FF2B5EF4-FFF2-40B4-BE49-F238E27FC236}">
                <a16:creationId xmlns:a16="http://schemas.microsoft.com/office/drawing/2014/main" id="{56154E03-C573-CC19-BD01-24C8B0595168}"/>
              </a:ext>
            </a:extLst>
          </p:cNvPr>
          <p:cNvSpPr/>
          <p:nvPr/>
        </p:nvSpPr>
        <p:spPr>
          <a:xfrm rot="18947527">
            <a:off x="1417776" y="354192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ross 25">
            <a:extLst>
              <a:ext uri="{FF2B5EF4-FFF2-40B4-BE49-F238E27FC236}">
                <a16:creationId xmlns:a16="http://schemas.microsoft.com/office/drawing/2014/main" id="{09ED3F6D-0A8C-737E-BD46-2A99CDC09721}"/>
              </a:ext>
            </a:extLst>
          </p:cNvPr>
          <p:cNvSpPr/>
          <p:nvPr/>
        </p:nvSpPr>
        <p:spPr>
          <a:xfrm rot="18947527">
            <a:off x="1436985" y="4383797"/>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ross 26">
            <a:extLst>
              <a:ext uri="{FF2B5EF4-FFF2-40B4-BE49-F238E27FC236}">
                <a16:creationId xmlns:a16="http://schemas.microsoft.com/office/drawing/2014/main" id="{4CB09506-E5C4-9E33-43E6-FFBE28965C73}"/>
              </a:ext>
            </a:extLst>
          </p:cNvPr>
          <p:cNvSpPr/>
          <p:nvPr/>
        </p:nvSpPr>
        <p:spPr>
          <a:xfrm rot="18947527">
            <a:off x="1424859" y="5280725"/>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Checkmark with solid fill">
            <a:extLst>
              <a:ext uri="{FF2B5EF4-FFF2-40B4-BE49-F238E27FC236}">
                <a16:creationId xmlns:a16="http://schemas.microsoft.com/office/drawing/2014/main" id="{869BB44F-D4E3-CE78-5E30-61B2124C2C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03050" y="2614564"/>
            <a:ext cx="598518" cy="598518"/>
          </a:xfrm>
          <a:prstGeom prst="rect">
            <a:avLst/>
          </a:prstGeom>
        </p:spPr>
      </p:pic>
      <p:sp>
        <p:nvSpPr>
          <p:cNvPr id="29" name="Partial Circle 28">
            <a:extLst>
              <a:ext uri="{FF2B5EF4-FFF2-40B4-BE49-F238E27FC236}">
                <a16:creationId xmlns:a16="http://schemas.microsoft.com/office/drawing/2014/main" id="{028DC68F-3D40-061E-6911-1ED37CB56B98}"/>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itle 1">
            <a:extLst>
              <a:ext uri="{FF2B5EF4-FFF2-40B4-BE49-F238E27FC236}">
                <a16:creationId xmlns:a16="http://schemas.microsoft.com/office/drawing/2014/main" id="{231C77E8-A037-0A6C-22D8-18EBCABF355F}"/>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1" name="Next Question Arrow">
            <a:hlinkClick r:id="rId3" action="ppaction://hlinksldjump"/>
            <a:extLst>
              <a:ext uri="{FF2B5EF4-FFF2-40B4-BE49-F238E27FC236}">
                <a16:creationId xmlns:a16="http://schemas.microsoft.com/office/drawing/2014/main" id="{6DE1CD4E-20D7-E6CB-C50A-E60DCDC5BCA2}"/>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2" name="Next Question Arrow">
            <a:hlinkClick r:id="rId4" action="ppaction://hlinksldjump"/>
            <a:extLst>
              <a:ext uri="{FF2B5EF4-FFF2-40B4-BE49-F238E27FC236}">
                <a16:creationId xmlns:a16="http://schemas.microsoft.com/office/drawing/2014/main" id="{B9BBFFB9-8621-48F5-06FD-B30A3E65E9E2}"/>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118369249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5">
                                            <p:txEl>
                                              <p:pRg st="0" end="0"/>
                                            </p:txEl>
                                          </p:spTgt>
                                        </p:tgtEl>
                                      </p:cBhvr>
                                    </p:animEffect>
                                    <p:set>
                                      <p:cBhvr>
                                        <p:cTn id="9" dur="1" fill="hold">
                                          <p:stCondLst>
                                            <p:cond delay="249"/>
                                          </p:stCondLst>
                                        </p:cTn>
                                        <p:tgtEl>
                                          <p:spTgt spid="15">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5">
                                            <p:bg/>
                                          </p:spTgt>
                                        </p:tgtEl>
                                      </p:cBhvr>
                                    </p:animEffect>
                                    <p:set>
                                      <p:cBhvr>
                                        <p:cTn id="12" dur="1" fill="hold">
                                          <p:stCondLst>
                                            <p:cond delay="249"/>
                                          </p:stCondLst>
                                        </p:cTn>
                                        <p:tgtEl>
                                          <p:spTgt spid="15">
                                            <p:bg/>
                                          </p:spTgt>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3" restart="whenNotActive" fill="hold" evtFilter="cancelBubble" nodeType="interactiveSeq">
                <p:stCondLst>
                  <p:cond evt="onClick" delay="0">
                    <p:tgtEl>
                      <p:spTgt spid="22"/>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16">
                                            <p:txEl>
                                              <p:pRg st="0" end="0"/>
                                            </p:txEl>
                                          </p:spTgt>
                                        </p:tgtEl>
                                      </p:cBhvr>
                                    </p:animEffect>
                                    <p:set>
                                      <p:cBhvr>
                                        <p:cTn id="20" dur="1" fill="hold">
                                          <p:stCondLst>
                                            <p:cond delay="249"/>
                                          </p:stCondLst>
                                        </p:cTn>
                                        <p:tgtEl>
                                          <p:spTgt spid="16">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16">
                                            <p:bg/>
                                          </p:spTgt>
                                        </p:tgtEl>
                                      </p:cBhvr>
                                    </p:animEffect>
                                    <p:set>
                                      <p:cBhvr>
                                        <p:cTn id="23" dur="1" fill="hold">
                                          <p:stCondLst>
                                            <p:cond delay="249"/>
                                          </p:stCondLst>
                                        </p:cTn>
                                        <p:tgtEl>
                                          <p:spTgt spid="16">
                                            <p:bg/>
                                          </p:spTgt>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4" restart="whenNotActive" fill="hold" evtFilter="cancelBubble" nodeType="interactiveSeq">
                <p:stCondLst>
                  <p:cond evt="onClick" delay="0">
                    <p:tgtEl>
                      <p:spTgt spid="23"/>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7">
                                            <p:txEl>
                                              <p:pRg st="0" end="0"/>
                                            </p:txEl>
                                          </p:spTgt>
                                        </p:tgtEl>
                                      </p:cBhvr>
                                    </p:animEffect>
                                    <p:set>
                                      <p:cBhvr>
                                        <p:cTn id="31" dur="1" fill="hold">
                                          <p:stCondLst>
                                            <p:cond delay="249"/>
                                          </p:stCondLst>
                                        </p:cTn>
                                        <p:tgtEl>
                                          <p:spTgt spid="17">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7">
                                            <p:bg/>
                                          </p:spTgt>
                                        </p:tgtEl>
                                      </p:cBhvr>
                                    </p:animEffect>
                                    <p:set>
                                      <p:cBhvr>
                                        <p:cTn id="34" dur="1" fill="hold">
                                          <p:stCondLst>
                                            <p:cond delay="249"/>
                                          </p:stCondLst>
                                        </p:cTn>
                                        <p:tgtEl>
                                          <p:spTgt spid="17">
                                            <p:bg/>
                                          </p:spTgt>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5" restart="whenNotActive" fill="hold" evtFilter="cancelBubble" nodeType="interactiveSeq">
                <p:stCondLst>
                  <p:cond evt="onClick" delay="0">
                    <p:tgtEl>
                      <p:spTgt spid="24"/>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par>
                                <p:cTn id="40" presetID="10" presetClass="exit" presetSubtype="0" fill="hold" grpId="0" nodeType="withEffect">
                                  <p:stCondLst>
                                    <p:cond delay="0"/>
                                  </p:stCondLst>
                                  <p:childTnLst>
                                    <p:animEffect transition="out" filter="fade">
                                      <p:cBhvr>
                                        <p:cTn id="41" dur="250"/>
                                        <p:tgtEl>
                                          <p:spTgt spid="18">
                                            <p:txEl>
                                              <p:pRg st="0" end="0"/>
                                            </p:txEl>
                                          </p:spTgt>
                                        </p:tgtEl>
                                      </p:cBhvr>
                                    </p:animEffect>
                                    <p:set>
                                      <p:cBhvr>
                                        <p:cTn id="42" dur="1" fill="hold">
                                          <p:stCondLst>
                                            <p:cond delay="249"/>
                                          </p:stCondLst>
                                        </p:cTn>
                                        <p:tgtEl>
                                          <p:spTgt spid="18">
                                            <p:txEl>
                                              <p:pRg st="0" end="0"/>
                                            </p:txEl>
                                          </p:spTgt>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50"/>
                                        <p:tgtEl>
                                          <p:spTgt spid="18">
                                            <p:bg/>
                                          </p:spTgt>
                                        </p:tgtEl>
                                      </p:cBhvr>
                                    </p:animEffect>
                                    <p:set>
                                      <p:cBhvr>
                                        <p:cTn id="45"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18" grpId="0" build="p" animBg="1"/>
      <p:bldP spid="17" grpId="0" build="p" animBg="1"/>
      <p:bldP spid="16" grpId="0" build="p" animBg="1"/>
      <p:bldP spid="15" grpId="0" build="p"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ED08D-7B8A-BD9F-3C89-2A8649A6C407}"/>
            </a:ext>
          </a:extLst>
        </p:cNvPr>
        <p:cNvGrpSpPr/>
        <p:nvPr/>
      </p:nvGrpSpPr>
      <p:grpSpPr>
        <a:xfrm>
          <a:off x="0" y="0"/>
          <a:ext cx="0" cy="0"/>
          <a:chOff x="0" y="0"/>
          <a:chExt cx="0" cy="0"/>
        </a:xfrm>
      </p:grpSpPr>
      <p:sp>
        <p:nvSpPr>
          <p:cNvPr id="22" name="Question Box">
            <a:extLst>
              <a:ext uri="{FF2B5EF4-FFF2-40B4-BE49-F238E27FC236}">
                <a16:creationId xmlns:a16="http://schemas.microsoft.com/office/drawing/2014/main" id="{C28AC707-6C17-4912-02E4-4C663443FEB7}"/>
              </a:ext>
            </a:extLst>
          </p:cNvPr>
          <p:cNvSpPr/>
          <p:nvPr/>
        </p:nvSpPr>
        <p:spPr>
          <a:xfrm>
            <a:off x="741300"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Question Number">
            <a:extLst>
              <a:ext uri="{FF2B5EF4-FFF2-40B4-BE49-F238E27FC236}">
                <a16:creationId xmlns:a16="http://schemas.microsoft.com/office/drawing/2014/main" id="{492A657D-E3C9-0C13-8B52-706C156E56EA}"/>
              </a:ext>
            </a:extLst>
          </p:cNvPr>
          <p:cNvSpPr/>
          <p:nvPr/>
        </p:nvSpPr>
        <p:spPr>
          <a:xfrm>
            <a:off x="284100"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Question Box">
            <a:extLst>
              <a:ext uri="{FF2B5EF4-FFF2-40B4-BE49-F238E27FC236}">
                <a16:creationId xmlns:a16="http://schemas.microsoft.com/office/drawing/2014/main" id="{D30D76D8-BFFD-B34A-D265-81960E52552B}"/>
              </a:ext>
            </a:extLst>
          </p:cNvPr>
          <p:cNvSpPr/>
          <p:nvPr/>
        </p:nvSpPr>
        <p:spPr>
          <a:xfrm>
            <a:off x="741301" y="1230541"/>
            <a:ext cx="7303776" cy="799342"/>
          </a:xfrm>
          <a:prstGeom prst="rect">
            <a:avLst/>
          </a:prstGeom>
          <a:solidFill>
            <a:srgbClr val="076E6D"/>
          </a:solidFill>
          <a:ln>
            <a:solidFill>
              <a:srgbClr val="5E162A"/>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rgbClr val="FAB43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Question Number">
            <a:extLst>
              <a:ext uri="{FF2B5EF4-FFF2-40B4-BE49-F238E27FC236}">
                <a16:creationId xmlns:a16="http://schemas.microsoft.com/office/drawing/2014/main" id="{3CD9907D-A47E-9764-90E7-FCD5FF377012}"/>
              </a:ext>
            </a:extLst>
          </p:cNvPr>
          <p:cNvSpPr/>
          <p:nvPr/>
        </p:nvSpPr>
        <p:spPr>
          <a:xfrm>
            <a:off x="284101" y="1173013"/>
            <a:ext cx="914400" cy="914400"/>
          </a:xfrm>
          <a:prstGeom prst="ellipse">
            <a:avLst/>
          </a:prstGeom>
          <a:solidFill>
            <a:srgbClr val="5E162A"/>
          </a:solidFill>
          <a:ln>
            <a:solidFill>
              <a:srgbClr val="5E162A"/>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4" name="Text Placeholder 13">
            <a:extLst>
              <a:ext uri="{FF2B5EF4-FFF2-40B4-BE49-F238E27FC236}">
                <a16:creationId xmlns:a16="http://schemas.microsoft.com/office/drawing/2014/main" id="{0FBD54CB-5710-77F1-DF0C-306A7E5B237E}"/>
              </a:ext>
            </a:extLst>
          </p:cNvPr>
          <p:cNvSpPr>
            <a:spLocks noGrp="1"/>
          </p:cNvSpPr>
          <p:nvPr>
            <p:ph type="body" sz="quarter" idx="12"/>
          </p:nvPr>
        </p:nvSpPr>
        <p:spPr/>
        <p:txBody>
          <a:bodyPr>
            <a:normAutofit/>
          </a:bodyPr>
          <a:lstStyle/>
          <a:p>
            <a:r>
              <a:rPr lang="en-US" dirty="0">
                <a:solidFill>
                  <a:schemeClr val="bg1"/>
                </a:solidFill>
              </a:rPr>
              <a:t>This is a correct statement</a:t>
            </a:r>
          </a:p>
          <a:p>
            <a:endParaRPr lang="en-US" dirty="0">
              <a:solidFill>
                <a:schemeClr val="bg1"/>
              </a:solidFill>
            </a:endParaRPr>
          </a:p>
        </p:txBody>
      </p:sp>
      <p:sp>
        <p:nvSpPr>
          <p:cNvPr id="20" name="Text Placeholder 19">
            <a:extLst>
              <a:ext uri="{FF2B5EF4-FFF2-40B4-BE49-F238E27FC236}">
                <a16:creationId xmlns:a16="http://schemas.microsoft.com/office/drawing/2014/main" id="{ABFCFE88-B99D-F708-CDE0-0B216FAFBDA9}"/>
              </a:ext>
            </a:extLst>
          </p:cNvPr>
          <p:cNvSpPr>
            <a:spLocks noGrp="1"/>
          </p:cNvSpPr>
          <p:nvPr>
            <p:ph type="body" sz="quarter" idx="18"/>
          </p:nvPr>
        </p:nvSpPr>
        <p:spPr>
          <a:xfrm>
            <a:off x="2081823" y="3519033"/>
            <a:ext cx="7342632" cy="667512"/>
          </a:xfrm>
        </p:spPr>
        <p:txBody>
          <a:bodyPr>
            <a:normAutofit/>
          </a:bodyPr>
          <a:lstStyle/>
          <a:p>
            <a:r>
              <a:rPr lang="en-US" dirty="0">
                <a:solidFill>
                  <a:schemeClr val="tx1"/>
                </a:solidFill>
              </a:rPr>
              <a:t>Differential privacy and federated learning are examples of formal privacy techniques.</a:t>
            </a:r>
          </a:p>
        </p:txBody>
      </p:sp>
      <p:sp>
        <p:nvSpPr>
          <p:cNvPr id="12" name="Text Placeholder 11">
            <a:extLst>
              <a:ext uri="{FF2B5EF4-FFF2-40B4-BE49-F238E27FC236}">
                <a16:creationId xmlns:a16="http://schemas.microsoft.com/office/drawing/2014/main" id="{E3A9E620-EA14-0315-FD93-EC3BD70AE19C}"/>
              </a:ext>
            </a:extLst>
          </p:cNvPr>
          <p:cNvSpPr>
            <a:spLocks noGrp="1"/>
          </p:cNvSpPr>
          <p:nvPr>
            <p:ph type="body" sz="quarter" idx="10"/>
          </p:nvPr>
        </p:nvSpPr>
        <p:spPr/>
        <p:txBody>
          <a:bodyPr>
            <a:normAutofit/>
          </a:bodyPr>
          <a:lstStyle/>
          <a:p>
            <a:r>
              <a:rPr lang="en-US" dirty="0">
                <a:solidFill>
                  <a:schemeClr val="tx1"/>
                </a:solidFill>
              </a:rPr>
              <a:t>Encryption does not stop a model from leaking or inferring sensitive content at output.</a:t>
            </a:r>
          </a:p>
        </p:txBody>
      </p:sp>
      <p:sp>
        <p:nvSpPr>
          <p:cNvPr id="13" name="Text Placeholder 12">
            <a:extLst>
              <a:ext uri="{FF2B5EF4-FFF2-40B4-BE49-F238E27FC236}">
                <a16:creationId xmlns:a16="http://schemas.microsoft.com/office/drawing/2014/main" id="{1B5242CB-8341-F0AD-4D9F-331338F8E3A0}"/>
              </a:ext>
            </a:extLst>
          </p:cNvPr>
          <p:cNvSpPr>
            <a:spLocks noGrp="1"/>
          </p:cNvSpPr>
          <p:nvPr>
            <p:ph type="body" sz="quarter" idx="11"/>
          </p:nvPr>
        </p:nvSpPr>
        <p:spPr/>
        <p:txBody>
          <a:bodyPr>
            <a:normAutofit/>
          </a:bodyPr>
          <a:lstStyle/>
          <a:p>
            <a:r>
              <a:rPr lang="en-US" dirty="0">
                <a:solidFill>
                  <a:schemeClr val="bg1"/>
                </a:solidFill>
              </a:rPr>
              <a:t>This is a correct statement</a:t>
            </a:r>
          </a:p>
        </p:txBody>
      </p:sp>
      <p:sp>
        <p:nvSpPr>
          <p:cNvPr id="19" name="Text Placeholder 18">
            <a:extLst>
              <a:ext uri="{FF2B5EF4-FFF2-40B4-BE49-F238E27FC236}">
                <a16:creationId xmlns:a16="http://schemas.microsoft.com/office/drawing/2014/main" id="{1434375E-2665-D74E-070C-85C60D87DE0F}"/>
              </a:ext>
            </a:extLst>
          </p:cNvPr>
          <p:cNvSpPr>
            <a:spLocks noGrp="1"/>
          </p:cNvSpPr>
          <p:nvPr>
            <p:ph type="body" sz="quarter" idx="17"/>
          </p:nvPr>
        </p:nvSpPr>
        <p:spPr>
          <a:xfrm>
            <a:off x="2081823" y="2587870"/>
            <a:ext cx="7342632" cy="667512"/>
          </a:xfrm>
        </p:spPr>
        <p:txBody>
          <a:bodyPr/>
          <a:lstStyle/>
          <a:p>
            <a:r>
              <a:rPr lang="en-US" dirty="0">
                <a:solidFill>
                  <a:schemeClr val="tx1"/>
                </a:solidFill>
              </a:rPr>
              <a:t>Quasi-identifiers (e.g., essay topic + classroom + date) can reidentify a student even when no field names them.</a:t>
            </a:r>
          </a:p>
        </p:txBody>
      </p:sp>
      <p:sp>
        <p:nvSpPr>
          <p:cNvPr id="18" name="Text Placeholder 17">
            <a:extLst>
              <a:ext uri="{FF2B5EF4-FFF2-40B4-BE49-F238E27FC236}">
                <a16:creationId xmlns:a16="http://schemas.microsoft.com/office/drawing/2014/main" id="{D4A8B143-F5A3-E859-254C-47BB43CC1403}"/>
              </a:ext>
            </a:extLst>
          </p:cNvPr>
          <p:cNvSpPr>
            <a:spLocks noGrp="1"/>
          </p:cNvSpPr>
          <p:nvPr>
            <p:ph type="body" sz="quarter" idx="16"/>
          </p:nvPr>
        </p:nvSpPr>
        <p:spPr>
          <a:xfrm>
            <a:off x="2081826" y="4405522"/>
            <a:ext cx="7342632" cy="667512"/>
          </a:xfrm>
        </p:spPr>
        <p:txBody>
          <a:bodyPr>
            <a:normAutofit/>
          </a:bodyPr>
          <a:lstStyle/>
          <a:p>
            <a:r>
              <a:rPr lang="en-US" dirty="0">
                <a:solidFill>
                  <a:schemeClr val="tx1"/>
                </a:solidFill>
              </a:rPr>
              <a:t>Output filtering (e.g., blocking verbatim leakage, suppressing sensitive inferences) is unnecessary as long as data are encrypted.</a:t>
            </a:r>
          </a:p>
        </p:txBody>
      </p:sp>
      <p:sp>
        <p:nvSpPr>
          <p:cNvPr id="16" name="Text Placeholder 15">
            <a:extLst>
              <a:ext uri="{FF2B5EF4-FFF2-40B4-BE49-F238E27FC236}">
                <a16:creationId xmlns:a16="http://schemas.microsoft.com/office/drawing/2014/main" id="{E727BCA1-E76C-FD3E-FB6E-BA332528EB2E}"/>
              </a:ext>
            </a:extLst>
          </p:cNvPr>
          <p:cNvSpPr>
            <a:spLocks noGrp="1"/>
          </p:cNvSpPr>
          <p:nvPr>
            <p:ph type="body" sz="quarter" idx="14"/>
          </p:nvPr>
        </p:nvSpPr>
        <p:spPr/>
        <p:txBody>
          <a:bodyPr>
            <a:normAutofit/>
          </a:bodyPr>
          <a:lstStyle/>
          <a:p>
            <a:r>
              <a:rPr lang="en-US" sz="1800" dirty="0">
                <a:effectLst/>
              </a:rPr>
              <a:t>Which statements about technical safeguards and data sensitivity are incorrect?</a:t>
            </a:r>
            <a:endParaRPr lang="en-US" dirty="0"/>
          </a:p>
        </p:txBody>
      </p:sp>
      <p:sp>
        <p:nvSpPr>
          <p:cNvPr id="57" name="Title 56">
            <a:extLst>
              <a:ext uri="{FF2B5EF4-FFF2-40B4-BE49-F238E27FC236}">
                <a16:creationId xmlns:a16="http://schemas.microsoft.com/office/drawing/2014/main" id="{9172C913-1C9C-3F79-292C-A8B7EC15A443}"/>
              </a:ext>
            </a:extLst>
          </p:cNvPr>
          <p:cNvSpPr>
            <a:spLocks noGrp="1"/>
          </p:cNvSpPr>
          <p:nvPr>
            <p:ph type="title"/>
          </p:nvPr>
        </p:nvSpPr>
        <p:spPr>
          <a:xfrm>
            <a:off x="283727" y="1336796"/>
            <a:ext cx="820796" cy="611414"/>
          </a:xfrm>
        </p:spPr>
        <p:txBody>
          <a:bodyPr/>
          <a:lstStyle/>
          <a:p>
            <a:r>
              <a:rPr lang="en-US" dirty="0"/>
              <a:t>14</a:t>
            </a:r>
          </a:p>
        </p:txBody>
      </p:sp>
      <p:sp>
        <p:nvSpPr>
          <p:cNvPr id="26" name="A Button">
            <a:extLst>
              <a:ext uri="{FF2B5EF4-FFF2-40B4-BE49-F238E27FC236}">
                <a16:creationId xmlns:a16="http://schemas.microsoft.com/office/drawing/2014/main" id="{4E35BF2B-90B5-D714-3FE4-490D8AB43F84}"/>
              </a:ext>
            </a:extLst>
          </p:cNvPr>
          <p:cNvSpPr/>
          <p:nvPr/>
        </p:nvSpPr>
        <p:spPr>
          <a:xfrm>
            <a:off x="1463284" y="2710719"/>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A</a:t>
            </a:r>
          </a:p>
        </p:txBody>
      </p:sp>
      <p:sp>
        <p:nvSpPr>
          <p:cNvPr id="27" name="B Button">
            <a:extLst>
              <a:ext uri="{FF2B5EF4-FFF2-40B4-BE49-F238E27FC236}">
                <a16:creationId xmlns:a16="http://schemas.microsoft.com/office/drawing/2014/main" id="{441E20BB-CE6C-197F-4A5C-5106C2113B7D}"/>
              </a:ext>
            </a:extLst>
          </p:cNvPr>
          <p:cNvSpPr/>
          <p:nvPr/>
        </p:nvSpPr>
        <p:spPr>
          <a:xfrm>
            <a:off x="1463284" y="3619625"/>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B</a:t>
            </a:r>
          </a:p>
        </p:txBody>
      </p:sp>
      <p:sp>
        <p:nvSpPr>
          <p:cNvPr id="28" name="C Button">
            <a:extLst>
              <a:ext uri="{FF2B5EF4-FFF2-40B4-BE49-F238E27FC236}">
                <a16:creationId xmlns:a16="http://schemas.microsoft.com/office/drawing/2014/main" id="{4CF23A25-B60B-207D-755F-6FB56DAFAD5C}"/>
              </a:ext>
            </a:extLst>
          </p:cNvPr>
          <p:cNvSpPr/>
          <p:nvPr/>
        </p:nvSpPr>
        <p:spPr>
          <a:xfrm>
            <a:off x="1463284" y="4472596"/>
            <a:ext cx="457200" cy="457200"/>
          </a:xfrm>
          <a:prstGeom prst="ellipse">
            <a:avLst/>
          </a:prstGeom>
          <a:solidFill>
            <a:srgbClr val="73263C"/>
          </a:solidFill>
          <a:ln w="28575">
            <a:solidFill>
              <a:srgbClr val="0C7776"/>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rPr>
              <a:t>C</a:t>
            </a:r>
          </a:p>
        </p:txBody>
      </p:sp>
      <p:sp>
        <p:nvSpPr>
          <p:cNvPr id="30" name="Cross 29">
            <a:extLst>
              <a:ext uri="{FF2B5EF4-FFF2-40B4-BE49-F238E27FC236}">
                <a16:creationId xmlns:a16="http://schemas.microsoft.com/office/drawing/2014/main" id="{27A3F188-57DC-EB72-3369-F142998AA31D}"/>
              </a:ext>
            </a:extLst>
          </p:cNvPr>
          <p:cNvSpPr/>
          <p:nvPr/>
        </p:nvSpPr>
        <p:spPr>
          <a:xfrm rot="18947527">
            <a:off x="1396489" y="2697566"/>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ross 30">
            <a:extLst>
              <a:ext uri="{FF2B5EF4-FFF2-40B4-BE49-F238E27FC236}">
                <a16:creationId xmlns:a16="http://schemas.microsoft.com/office/drawing/2014/main" id="{92F24751-0312-4BF2-7AA2-BA7AAE987976}"/>
              </a:ext>
            </a:extLst>
          </p:cNvPr>
          <p:cNvSpPr/>
          <p:nvPr/>
        </p:nvSpPr>
        <p:spPr>
          <a:xfrm rot="18947527">
            <a:off x="1417564" y="3556463"/>
            <a:ext cx="548640" cy="548640"/>
          </a:xfrm>
          <a:prstGeom prst="plus">
            <a:avLst>
              <a:gd name="adj" fmla="val 36852"/>
            </a:avLst>
          </a:prstGeom>
          <a:solidFill>
            <a:srgbClr val="FF0000"/>
          </a:solidFill>
          <a:ln>
            <a:solidFill>
              <a:srgbClr val="FAB4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Checkmark with solid fill">
            <a:extLst>
              <a:ext uri="{FF2B5EF4-FFF2-40B4-BE49-F238E27FC236}">
                <a16:creationId xmlns:a16="http://schemas.microsoft.com/office/drawing/2014/main" id="{9A66DB38-B231-2A9A-47F2-EDA1C39955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71550" y="4392654"/>
            <a:ext cx="598518" cy="598518"/>
          </a:xfrm>
          <a:prstGeom prst="rect">
            <a:avLst/>
          </a:prstGeom>
        </p:spPr>
      </p:pic>
      <p:sp>
        <p:nvSpPr>
          <p:cNvPr id="34" name="Partial Circle 33">
            <a:extLst>
              <a:ext uri="{FF2B5EF4-FFF2-40B4-BE49-F238E27FC236}">
                <a16:creationId xmlns:a16="http://schemas.microsoft.com/office/drawing/2014/main" id="{B66ABFA4-3DE6-3108-E65C-76BDFA66DC53}"/>
              </a:ext>
            </a:extLst>
          </p:cNvPr>
          <p:cNvSpPr/>
          <p:nvPr/>
        </p:nvSpPr>
        <p:spPr>
          <a:xfrm>
            <a:off x="8066786" y="-2652671"/>
            <a:ext cx="8241337" cy="5325153"/>
          </a:xfrm>
          <a:prstGeom prst="pie">
            <a:avLst>
              <a:gd name="adj1" fmla="val 5416704"/>
              <a:gd name="adj2" fmla="val 10804925"/>
            </a:avLst>
          </a:prstGeom>
          <a:solidFill>
            <a:srgbClr val="5E162A"/>
          </a:solidFill>
          <a:ln>
            <a:solidFill>
              <a:srgbClr val="076E6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itle 1">
            <a:extLst>
              <a:ext uri="{FF2B5EF4-FFF2-40B4-BE49-F238E27FC236}">
                <a16:creationId xmlns:a16="http://schemas.microsoft.com/office/drawing/2014/main" id="{41BE9451-8DB3-0329-9E4C-2C8CA6949973}"/>
              </a:ext>
            </a:extLst>
          </p:cNvPr>
          <p:cNvSpPr txBox="1"/>
          <p:nvPr/>
        </p:nvSpPr>
        <p:spPr>
          <a:xfrm>
            <a:off x="8855246" y="246441"/>
            <a:ext cx="3424000" cy="1323439"/>
          </a:xfrm>
          <a:prstGeom prst="rect">
            <a:avLst/>
          </a:prstGeom>
          <a:noFill/>
        </p:spPr>
        <p:txBody>
          <a:bodyPr wrap="square">
            <a:spAutoFit/>
          </a:bodyPr>
          <a:lstStyle/>
          <a:p>
            <a:pPr algn="ctr"/>
            <a:r>
              <a:rPr lang="en-US" sz="4000" dirty="0">
                <a:solidFill>
                  <a:srgbClr val="FAB432"/>
                </a:solidFill>
                <a:latin typeface="Open Sans Semibold" panose="020B0706030804020204" pitchFamily="34" charset="0"/>
                <a:ea typeface="Open Sans Semibold" panose="020B0706030804020204" pitchFamily="34" charset="0"/>
                <a:cs typeface="Open Sans Semibold" panose="020B0706030804020204" pitchFamily="34" charset="0"/>
              </a:rPr>
              <a:t>Knowledge Check</a:t>
            </a:r>
          </a:p>
        </p:txBody>
      </p:sp>
      <p:sp>
        <p:nvSpPr>
          <p:cNvPr id="36" name="Next Question Arrow">
            <a:hlinkClick r:id="rId3" action="ppaction://hlinksldjump"/>
            <a:extLst>
              <a:ext uri="{FF2B5EF4-FFF2-40B4-BE49-F238E27FC236}">
                <a16:creationId xmlns:a16="http://schemas.microsoft.com/office/drawing/2014/main" id="{E12EACBA-840A-7297-75E2-785DAF045824}"/>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
        <p:nvSpPr>
          <p:cNvPr id="37" name="Next Question Arrow">
            <a:hlinkClick r:id="rId4" action="ppaction://hlinksldjump"/>
            <a:extLst>
              <a:ext uri="{FF2B5EF4-FFF2-40B4-BE49-F238E27FC236}">
                <a16:creationId xmlns:a16="http://schemas.microsoft.com/office/drawing/2014/main" id="{9FBAB952-42F0-6463-A737-520742475FB8}"/>
              </a:ext>
            </a:extLst>
          </p:cNvPr>
          <p:cNvSpPr/>
          <p:nvPr/>
        </p:nvSpPr>
        <p:spPr>
          <a:xfrm>
            <a:off x="9961709" y="6283885"/>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Next Question</a:t>
            </a:r>
          </a:p>
        </p:txBody>
      </p:sp>
    </p:spTree>
    <p:extLst>
      <p:ext uri="{BB962C8B-B14F-4D97-AF65-F5344CB8AC3E}">
        <p14:creationId xmlns:p14="http://schemas.microsoft.com/office/powerpoint/2010/main" val="20363501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250"/>
                                        <p:tgtEl>
                                          <p:spTgt spid="19">
                                            <p:txEl>
                                              <p:pRg st="0" end="0"/>
                                            </p:txEl>
                                          </p:spTgt>
                                        </p:tgtEl>
                                      </p:cBhvr>
                                    </p:animEffect>
                                    <p:set>
                                      <p:cBhvr>
                                        <p:cTn id="9" dur="1" fill="hold">
                                          <p:stCondLst>
                                            <p:cond delay="249"/>
                                          </p:stCondLst>
                                        </p:cTn>
                                        <p:tgtEl>
                                          <p:spTgt spid="19">
                                            <p:txEl>
                                              <p:pRg st="0" end="0"/>
                                            </p:txEl>
                                          </p:spTgt>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250"/>
                                        <p:tgtEl>
                                          <p:spTgt spid="19">
                                            <p:bg/>
                                          </p:spTgt>
                                        </p:tgtEl>
                                      </p:cBhvr>
                                    </p:animEffect>
                                    <p:set>
                                      <p:cBhvr>
                                        <p:cTn id="12" dur="1" fill="hold">
                                          <p:stCondLst>
                                            <p:cond delay="249"/>
                                          </p:stCondLst>
                                        </p:cTn>
                                        <p:tgtEl>
                                          <p:spTgt spid="19">
                                            <p:bg/>
                                          </p:spTgt>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3" restart="whenNotActive" fill="hold" evtFilter="cancelBubble" nodeType="interactiveSeq">
                <p:stCondLst>
                  <p:cond evt="onClick" delay="0">
                    <p:tgtEl>
                      <p:spTgt spid="27"/>
                    </p:tgtEl>
                  </p:cond>
                </p:stCondLst>
                <p:endSync evt="end" delay="0">
                  <p:rtn val="all"/>
                </p:endSync>
                <p:childTnLst>
                  <p:par>
                    <p:cTn id="14" fill="hold">
                      <p:stCondLst>
                        <p:cond delay="0"/>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0" presetClass="exit" presetSubtype="0" fill="hold" grpId="0" nodeType="withEffect">
                                  <p:stCondLst>
                                    <p:cond delay="0"/>
                                  </p:stCondLst>
                                  <p:childTnLst>
                                    <p:animEffect transition="out" filter="fade">
                                      <p:cBhvr>
                                        <p:cTn id="19" dur="250"/>
                                        <p:tgtEl>
                                          <p:spTgt spid="20">
                                            <p:txEl>
                                              <p:pRg st="0" end="0"/>
                                            </p:txEl>
                                          </p:spTgt>
                                        </p:tgtEl>
                                      </p:cBhvr>
                                    </p:animEffect>
                                    <p:set>
                                      <p:cBhvr>
                                        <p:cTn id="20" dur="1" fill="hold">
                                          <p:stCondLst>
                                            <p:cond delay="249"/>
                                          </p:stCondLst>
                                        </p:cTn>
                                        <p:tgtEl>
                                          <p:spTgt spid="20">
                                            <p:txEl>
                                              <p:pRg st="0" end="0"/>
                                            </p:txEl>
                                          </p:spTgt>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250"/>
                                        <p:tgtEl>
                                          <p:spTgt spid="20">
                                            <p:bg/>
                                          </p:spTgt>
                                        </p:tgtEl>
                                      </p:cBhvr>
                                    </p:animEffect>
                                    <p:set>
                                      <p:cBhvr>
                                        <p:cTn id="23" dur="1" fill="hold">
                                          <p:stCondLst>
                                            <p:cond delay="249"/>
                                          </p:stCondLst>
                                        </p:cTn>
                                        <p:tgtEl>
                                          <p:spTgt spid="20">
                                            <p:bg/>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24" restart="whenNotActive" fill="hold" evtFilter="cancelBubble" nodeType="interactiveSeq">
                <p:stCondLst>
                  <p:cond evt="onClick" delay="0">
                    <p:tgtEl>
                      <p:spTgt spid="28"/>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0" presetClass="exit" presetSubtype="0" fill="hold" grpId="0" nodeType="withEffect">
                                  <p:stCondLst>
                                    <p:cond delay="0"/>
                                  </p:stCondLst>
                                  <p:childTnLst>
                                    <p:animEffect transition="out" filter="fade">
                                      <p:cBhvr>
                                        <p:cTn id="30" dur="250"/>
                                        <p:tgtEl>
                                          <p:spTgt spid="18">
                                            <p:txEl>
                                              <p:pRg st="0" end="0"/>
                                            </p:txEl>
                                          </p:spTgt>
                                        </p:tgtEl>
                                      </p:cBhvr>
                                    </p:animEffect>
                                    <p:set>
                                      <p:cBhvr>
                                        <p:cTn id="31" dur="1" fill="hold">
                                          <p:stCondLst>
                                            <p:cond delay="249"/>
                                          </p:stCondLst>
                                        </p:cTn>
                                        <p:tgtEl>
                                          <p:spTgt spid="18">
                                            <p:txEl>
                                              <p:pRg st="0" end="0"/>
                                            </p:txEl>
                                          </p:spTgt>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250"/>
                                        <p:tgtEl>
                                          <p:spTgt spid="18">
                                            <p:bg/>
                                          </p:spTgt>
                                        </p:tgtEl>
                                      </p:cBhvr>
                                    </p:animEffect>
                                    <p:set>
                                      <p:cBhvr>
                                        <p:cTn id="34" dur="1" fill="hold">
                                          <p:stCondLst>
                                            <p:cond delay="249"/>
                                          </p:stCondLst>
                                        </p:cTn>
                                        <p:tgtEl>
                                          <p:spTgt spid="18">
                                            <p:bg/>
                                          </p:spTgt>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20" grpId="0" build="p" animBg="1"/>
      <p:bldP spid="19" grpId="0" build="p" animBg="1"/>
      <p:bldP spid="18" grpId="0" build="p"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0F6FA-DEE7-172C-1D05-BFD881CD60D8}"/>
              </a:ext>
            </a:extLst>
          </p:cNvPr>
          <p:cNvSpPr>
            <a:spLocks noGrp="1"/>
          </p:cNvSpPr>
          <p:nvPr>
            <p:ph type="title"/>
          </p:nvPr>
        </p:nvSpPr>
        <p:spPr/>
        <p:txBody>
          <a:bodyPr/>
          <a:lstStyle/>
          <a:p>
            <a:r>
              <a:rPr lang="en-US" sz="3600" dirty="0"/>
              <a:t>You have reached the end of this learning check</a:t>
            </a:r>
          </a:p>
        </p:txBody>
      </p:sp>
      <p:sp>
        <p:nvSpPr>
          <p:cNvPr id="3" name="Content Placeholder 2">
            <a:extLst>
              <a:ext uri="{FF2B5EF4-FFF2-40B4-BE49-F238E27FC236}">
                <a16:creationId xmlns:a16="http://schemas.microsoft.com/office/drawing/2014/main" id="{07149D18-8AAB-CEBE-1B50-BAC385E67F0A}"/>
              </a:ext>
            </a:extLst>
          </p:cNvPr>
          <p:cNvSpPr>
            <a:spLocks noGrp="1"/>
          </p:cNvSpPr>
          <p:nvPr>
            <p:ph idx="1"/>
          </p:nvPr>
        </p:nvSpPr>
        <p:spPr/>
        <p:txBody>
          <a:bodyPr/>
          <a:lstStyle/>
          <a:p>
            <a:pPr marL="0" indent="0">
              <a:buNone/>
            </a:pPr>
            <a:endParaRPr lang="en-US" dirty="0"/>
          </a:p>
          <a:p>
            <a:pPr marL="0" indent="0" algn="ctr">
              <a:buNone/>
            </a:pPr>
            <a:r>
              <a:rPr lang="en-US" dirty="0"/>
              <a:t>Please click anywhere to exit!</a:t>
            </a:r>
          </a:p>
          <a:p>
            <a:pPr marL="0" indent="0" algn="ctr">
              <a:buNone/>
            </a:pPr>
            <a:endParaRPr lang="en-US" dirty="0"/>
          </a:p>
        </p:txBody>
      </p:sp>
      <p:sp>
        <p:nvSpPr>
          <p:cNvPr id="5" name="Next Question Arrow">
            <a:hlinkClick r:id="rId2" action="ppaction://hlinksldjump"/>
            <a:extLst>
              <a:ext uri="{FF2B5EF4-FFF2-40B4-BE49-F238E27FC236}">
                <a16:creationId xmlns:a16="http://schemas.microsoft.com/office/drawing/2014/main" id="{4D3ECB5C-ADF3-BB3D-8419-DFAF8425E38A}"/>
              </a:ext>
            </a:extLst>
          </p:cNvPr>
          <p:cNvSpPr/>
          <p:nvPr/>
        </p:nvSpPr>
        <p:spPr>
          <a:xfrm flipH="1">
            <a:off x="260425" y="6283886"/>
            <a:ext cx="2039750" cy="513347"/>
          </a:xfrm>
          <a:prstGeom prst="rightArrow">
            <a:avLst/>
          </a:prstGeom>
          <a:solidFill>
            <a:srgbClr val="0C7776"/>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 Question</a:t>
            </a:r>
          </a:p>
        </p:txBody>
      </p:sp>
    </p:spTree>
    <p:extLst>
      <p:ext uri="{BB962C8B-B14F-4D97-AF65-F5344CB8AC3E}">
        <p14:creationId xmlns:p14="http://schemas.microsoft.com/office/powerpoint/2010/main" val="196779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1983</Words>
  <Application>Microsoft Office PowerPoint</Application>
  <PresentationFormat>Widescreen</PresentationFormat>
  <Paragraphs>247</Paragraphs>
  <Slides>16</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Cambria Math</vt:lpstr>
      <vt:lpstr>Open Sans</vt:lpstr>
      <vt:lpstr>Open Sans Semibold</vt:lpstr>
      <vt:lpstr>Office Theme</vt:lpstr>
      <vt:lpstr>1_Office Theme</vt:lpstr>
      <vt:lpstr>Introduction to Analyzing Unstructured Data in Education</vt:lpstr>
      <vt:lpstr>1</vt:lpstr>
      <vt:lpstr>2</vt:lpstr>
      <vt:lpstr>3</vt:lpstr>
      <vt:lpstr>4</vt:lpstr>
      <vt:lpstr>5</vt:lpstr>
      <vt:lpstr>6</vt:lpstr>
      <vt:lpstr>7</vt:lpstr>
      <vt:lpstr>8</vt:lpstr>
      <vt:lpstr>9</vt:lpstr>
      <vt:lpstr>10</vt:lpstr>
      <vt:lpstr>11</vt:lpstr>
      <vt:lpstr>12</vt:lpstr>
      <vt:lpstr>13</vt:lpstr>
      <vt:lpstr>14</vt:lpstr>
      <vt:lpstr>You have reached the end of this learning check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Leventhal, Brian C - leventbc</dc:creator>
  <cp:lastModifiedBy>Stella Kim</cp:lastModifiedBy>
  <cp:revision>5</cp:revision>
  <dcterms:created xsi:type="dcterms:W3CDTF">2022-01-08T11:29:31Z</dcterms:created>
  <dcterms:modified xsi:type="dcterms:W3CDTF">2026-10-03T00:38:58Z</dcterms:modified>
</cp:coreProperties>
</file>