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41" r:id="rId3"/>
    <p:sldId id="339" r:id="rId4"/>
    <p:sldId id="340" r:id="rId5"/>
    <p:sldId id="342" r:id="rId6"/>
    <p:sldId id="33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C7776"/>
    <a:srgbClr val="FAB432"/>
    <a:srgbClr val="73263C"/>
    <a:srgbClr val="CF466E"/>
    <a:srgbClr val="C23F65"/>
    <a:srgbClr val="B6385C"/>
    <a:srgbClr val="702238"/>
    <a:srgbClr val="671C31"/>
    <a:srgbClr val="076E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381" autoAdjust="0"/>
  </p:normalViewPr>
  <p:slideViewPr>
    <p:cSldViewPr snapToGrid="0" showGuides="1">
      <p:cViewPr varScale="1">
        <p:scale>
          <a:sx n="54" d="100"/>
          <a:sy n="54" d="100"/>
        </p:scale>
        <p:origin x="400" y="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79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1" d="100"/>
          <a:sy n="121" d="100"/>
        </p:scale>
        <p:origin x="245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D0E6C-5147-492D-9E60-E6299BE8651C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E9C75-C037-4BB4-AA1C-F81A8AF68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498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AE9C75-C037-4BB4-AA1C-F81A8AF68C1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184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01BBF77-3A95-4442-9A2B-24529228E5C7}"/>
              </a:ext>
            </a:extLst>
          </p:cNvPr>
          <p:cNvSpPr/>
          <p:nvPr userDrawn="1"/>
        </p:nvSpPr>
        <p:spPr>
          <a:xfrm>
            <a:off x="382386" y="501649"/>
            <a:ext cx="7198822" cy="5616517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9BDB89-A471-4178-BB17-EF4636CE25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9848" y="648393"/>
            <a:ext cx="6966065" cy="5386647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5EDC00-EFCA-449D-8374-248FD9A967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80466" y="1413164"/>
            <a:ext cx="4062152" cy="3402676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BC4D0-D59F-4165-B444-18444740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299" y="6356350"/>
            <a:ext cx="872836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A1694-7F7F-427A-999D-310B3C834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1F0D-C38E-42DC-9614-8A91EF0A0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248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oice C Correc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24">
            <a:extLst>
              <a:ext uri="{FF2B5EF4-FFF2-40B4-BE49-F238E27FC236}">
                <a16:creationId xmlns:a16="http://schemas.microsoft.com/office/drawing/2014/main" id="{884DC109-89BF-1B8B-8F9D-E7D1A83667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74778" y="5292007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 Explanation </a:t>
            </a:r>
          </a:p>
        </p:txBody>
      </p:sp>
      <p:sp>
        <p:nvSpPr>
          <p:cNvPr id="36" name="Text Placeholder 24">
            <a:extLst>
              <a:ext uri="{FF2B5EF4-FFF2-40B4-BE49-F238E27FC236}">
                <a16:creationId xmlns:a16="http://schemas.microsoft.com/office/drawing/2014/main" id="{83616C37-9BBA-D188-E0D9-4F1EED64EC4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74778" y="5292007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</a:t>
            </a:r>
          </a:p>
        </p:txBody>
      </p:sp>
      <p:sp>
        <p:nvSpPr>
          <p:cNvPr id="27" name="Text Placeholder 24">
            <a:extLst>
              <a:ext uri="{FF2B5EF4-FFF2-40B4-BE49-F238E27FC236}">
                <a16:creationId xmlns:a16="http://schemas.microsoft.com/office/drawing/2014/main" id="{7A87C8E0-DF2A-E8FB-BBE1-A4A3698C83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74778" y="3519035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 Explanation </a:t>
            </a:r>
          </a:p>
        </p:txBody>
      </p:sp>
      <p:sp>
        <p:nvSpPr>
          <p:cNvPr id="35" name="Text Placeholder 24">
            <a:extLst>
              <a:ext uri="{FF2B5EF4-FFF2-40B4-BE49-F238E27FC236}">
                <a16:creationId xmlns:a16="http://schemas.microsoft.com/office/drawing/2014/main" id="{273C4EAF-3E09-5CD7-05DB-0E2966D6B93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074778" y="351903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 Incorrect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996B049-8193-0180-9E99-D8DB1FF52E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778" y="4405521"/>
            <a:ext cx="7342632" cy="667512"/>
          </a:xfrm>
          <a:solidFill>
            <a:srgbClr val="92D05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Correct Explanation 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C679EB17-05A2-2B16-A2D5-D085A50BA1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74778" y="2583992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 Explanation </a:t>
            </a:r>
          </a:p>
        </p:txBody>
      </p:sp>
      <p:sp>
        <p:nvSpPr>
          <p:cNvPr id="34" name="Text Placeholder 24">
            <a:extLst>
              <a:ext uri="{FF2B5EF4-FFF2-40B4-BE49-F238E27FC236}">
                <a16:creationId xmlns:a16="http://schemas.microsoft.com/office/drawing/2014/main" id="{0329F152-30D8-366A-37E1-7F195F79583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74778" y="257863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</a:t>
            </a:r>
          </a:p>
        </p:txBody>
      </p:sp>
      <p:sp>
        <p:nvSpPr>
          <p:cNvPr id="33" name="Text Placeholder 24">
            <a:extLst>
              <a:ext uri="{FF2B5EF4-FFF2-40B4-BE49-F238E27FC236}">
                <a16:creationId xmlns:a16="http://schemas.microsoft.com/office/drawing/2014/main" id="{D399EDFD-E234-282E-A677-00932F68FA2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074778" y="4405521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Correct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FE2D86-61C1-EFAF-A4A2-53C8A68CA02F}"/>
              </a:ext>
            </a:extLst>
          </p:cNvPr>
          <p:cNvCxnSpPr>
            <a:cxnSpLocks/>
          </p:cNvCxnSpPr>
          <p:nvPr userDrawn="1"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CEA16A7-61F0-B05F-AE4D-CB718A2CAEF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98501" y="1254594"/>
            <a:ext cx="6846950" cy="775819"/>
          </a:xfrm>
        </p:spPr>
        <p:txBody>
          <a:bodyPr>
            <a:normAutofit/>
          </a:bodyPr>
          <a:lstStyle>
            <a:lvl1pPr marL="0" indent="0" algn="ctr">
              <a:buNone/>
              <a:defRPr sz="18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Question Text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43A248C-E430-4BA1-A06E-577291C80A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8617" y="1336796"/>
            <a:ext cx="482139" cy="61141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37614383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oice D Correc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996B049-8193-0180-9E99-D8DB1FF52E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778" y="5292007"/>
            <a:ext cx="7342632" cy="667512"/>
          </a:xfrm>
          <a:solidFill>
            <a:srgbClr val="92D05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Correct Explanation </a:t>
            </a:r>
          </a:p>
        </p:txBody>
      </p:sp>
      <p:sp>
        <p:nvSpPr>
          <p:cNvPr id="28" name="Text Placeholder 24">
            <a:extLst>
              <a:ext uri="{FF2B5EF4-FFF2-40B4-BE49-F238E27FC236}">
                <a16:creationId xmlns:a16="http://schemas.microsoft.com/office/drawing/2014/main" id="{884DC109-89BF-1B8B-8F9D-E7D1A83667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74778" y="4385295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 Explanation </a:t>
            </a:r>
          </a:p>
        </p:txBody>
      </p:sp>
      <p:sp>
        <p:nvSpPr>
          <p:cNvPr id="36" name="Text Placeholder 24">
            <a:extLst>
              <a:ext uri="{FF2B5EF4-FFF2-40B4-BE49-F238E27FC236}">
                <a16:creationId xmlns:a16="http://schemas.microsoft.com/office/drawing/2014/main" id="{83616C37-9BBA-D188-E0D9-4F1EED64EC4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74778" y="5292007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Correct</a:t>
            </a:r>
          </a:p>
        </p:txBody>
      </p:sp>
      <p:sp>
        <p:nvSpPr>
          <p:cNvPr id="27" name="Text Placeholder 24">
            <a:extLst>
              <a:ext uri="{FF2B5EF4-FFF2-40B4-BE49-F238E27FC236}">
                <a16:creationId xmlns:a16="http://schemas.microsoft.com/office/drawing/2014/main" id="{7A87C8E0-DF2A-E8FB-BBE1-A4A3698C83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74778" y="3519035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 Explanation </a:t>
            </a:r>
          </a:p>
        </p:txBody>
      </p:sp>
      <p:sp>
        <p:nvSpPr>
          <p:cNvPr id="35" name="Text Placeholder 24">
            <a:extLst>
              <a:ext uri="{FF2B5EF4-FFF2-40B4-BE49-F238E27FC236}">
                <a16:creationId xmlns:a16="http://schemas.microsoft.com/office/drawing/2014/main" id="{273C4EAF-3E09-5CD7-05DB-0E2966D6B93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074778" y="351903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 Incorrect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C679EB17-05A2-2B16-A2D5-D085A50BA1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74778" y="2583992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 Explanation </a:t>
            </a:r>
          </a:p>
        </p:txBody>
      </p:sp>
      <p:sp>
        <p:nvSpPr>
          <p:cNvPr id="34" name="Text Placeholder 24">
            <a:extLst>
              <a:ext uri="{FF2B5EF4-FFF2-40B4-BE49-F238E27FC236}">
                <a16:creationId xmlns:a16="http://schemas.microsoft.com/office/drawing/2014/main" id="{0329F152-30D8-366A-37E1-7F195F79583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74778" y="257863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</a:t>
            </a:r>
          </a:p>
        </p:txBody>
      </p:sp>
      <p:sp>
        <p:nvSpPr>
          <p:cNvPr id="33" name="Text Placeholder 24">
            <a:extLst>
              <a:ext uri="{FF2B5EF4-FFF2-40B4-BE49-F238E27FC236}">
                <a16:creationId xmlns:a16="http://schemas.microsoft.com/office/drawing/2014/main" id="{D399EDFD-E234-282E-A677-00932F68FA2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074778" y="438529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FE2D86-61C1-EFAF-A4A2-53C8A68CA02F}"/>
              </a:ext>
            </a:extLst>
          </p:cNvPr>
          <p:cNvCxnSpPr>
            <a:cxnSpLocks/>
          </p:cNvCxnSpPr>
          <p:nvPr userDrawn="1"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CEA16A7-61F0-B05F-AE4D-CB718A2CAEF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98501" y="1254594"/>
            <a:ext cx="6846950" cy="775819"/>
          </a:xfrm>
        </p:spPr>
        <p:txBody>
          <a:bodyPr>
            <a:normAutofit/>
          </a:bodyPr>
          <a:lstStyle>
            <a:lvl1pPr marL="0" indent="0" algn="ctr">
              <a:buNone/>
              <a:defRPr sz="18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Question Text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6CAEB63-4F6F-B0B3-F4F1-BECE6DDC83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4385" y="1336796"/>
            <a:ext cx="477249" cy="61141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171191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C9E78C2-E188-4607-B47F-1B2F9512F5FF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82BFEE-2FA0-4ED3-BD87-0AF8FD235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A7592-2DEE-49EB-BFE6-98857DC8A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1C60E3-FE40-452B-B96C-9011CB256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49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F359A-4AD2-44E0-B01C-D1BFA93A1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37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668655D-B4D6-40E1-9941-9C12C659BAB0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A3AB2-1836-41AA-B62F-0AEFBBDC0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FF7C8-2CA2-4B7D-89F8-2D478CDCBB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8131" y="1033420"/>
            <a:ext cx="5852157" cy="5226853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993543-0AA1-4595-894E-40E76104D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49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3CE3A4-AA57-4509-872D-63362638A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A9248C3-EF4E-4C33-B58F-1C3F67659DE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151714" y="1033420"/>
            <a:ext cx="5852157" cy="5226853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C9F7216-3633-4E7B-8249-99B6CED381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668" y="-1003242"/>
            <a:ext cx="3067050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876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14999AA-638C-441D-BFFC-C89C640BA7B2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E467B1-C4F9-4458-B5A6-226106D1F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E3644-C7F9-4370-BDED-F550103AB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D548BB-9753-4E72-AD12-17A23CA27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171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4BF7E3-DCD5-4821-9891-63D781205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3FC092-3150-4A16-BE6F-88FBA94F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1F0D-C38E-42DC-9614-8A91EF0A0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5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4BF7E3-DCD5-4821-9891-63D781205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3FC092-3150-4A16-BE6F-88FBA94F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8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rgbClr val="5E162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arallelogram 6">
            <a:extLst>
              <a:ext uri="{FF2B5EF4-FFF2-40B4-BE49-F238E27FC236}">
                <a16:creationId xmlns:a16="http://schemas.microsoft.com/office/drawing/2014/main" id="{41466F65-768A-48C7-AC81-A6C6030F625A}"/>
              </a:ext>
            </a:extLst>
          </p:cNvPr>
          <p:cNvSpPr/>
          <p:nvPr userDrawn="1"/>
        </p:nvSpPr>
        <p:spPr>
          <a:xfrm rot="5400000">
            <a:off x="4659673" y="-3943456"/>
            <a:ext cx="2675596" cy="10962004"/>
          </a:xfrm>
          <a:custGeom>
            <a:avLst/>
            <a:gdLst>
              <a:gd name="connsiteX0" fmla="*/ 0 w 10094011"/>
              <a:gd name="connsiteY0" fmla="*/ 1319746 h 1319746"/>
              <a:gd name="connsiteX1" fmla="*/ 556550 w 10094011"/>
              <a:gd name="connsiteY1" fmla="*/ 0 h 1319746"/>
              <a:gd name="connsiteX2" fmla="*/ 10094011 w 10094011"/>
              <a:gd name="connsiteY2" fmla="*/ 0 h 1319746"/>
              <a:gd name="connsiteX3" fmla="*/ 9537461 w 10094011"/>
              <a:gd name="connsiteY3" fmla="*/ 1319746 h 1319746"/>
              <a:gd name="connsiteX4" fmla="*/ 0 w 10094011"/>
              <a:gd name="connsiteY4" fmla="*/ 1319746 h 1319746"/>
              <a:gd name="connsiteX0" fmla="*/ 4017 w 10098028"/>
              <a:gd name="connsiteY0" fmla="*/ 1335649 h 1335649"/>
              <a:gd name="connsiteX1" fmla="*/ 0 w 10098028"/>
              <a:gd name="connsiteY1" fmla="*/ 0 h 1335649"/>
              <a:gd name="connsiteX2" fmla="*/ 10098028 w 10098028"/>
              <a:gd name="connsiteY2" fmla="*/ 15903 h 1335649"/>
              <a:gd name="connsiteX3" fmla="*/ 9541478 w 10098028"/>
              <a:gd name="connsiteY3" fmla="*/ 1335649 h 1335649"/>
              <a:gd name="connsiteX4" fmla="*/ 4017 w 10098028"/>
              <a:gd name="connsiteY4" fmla="*/ 1335649 h 1335649"/>
              <a:gd name="connsiteX0" fmla="*/ 0 w 10094011"/>
              <a:gd name="connsiteY0" fmla="*/ 1335649 h 1335649"/>
              <a:gd name="connsiteX1" fmla="*/ 2484 w 10094011"/>
              <a:gd name="connsiteY1" fmla="*/ 0 h 1335649"/>
              <a:gd name="connsiteX2" fmla="*/ 10094011 w 10094011"/>
              <a:gd name="connsiteY2" fmla="*/ 15903 h 1335649"/>
              <a:gd name="connsiteX3" fmla="*/ 9537461 w 10094011"/>
              <a:gd name="connsiteY3" fmla="*/ 1335649 h 1335649"/>
              <a:gd name="connsiteX4" fmla="*/ 0 w 10094011"/>
              <a:gd name="connsiteY4" fmla="*/ 1335649 h 1335649"/>
              <a:gd name="connsiteX0" fmla="*/ 0 w 10094011"/>
              <a:gd name="connsiteY0" fmla="*/ 1335649 h 1338628"/>
              <a:gd name="connsiteX1" fmla="*/ 2484 w 10094011"/>
              <a:gd name="connsiteY1" fmla="*/ 0 h 1338628"/>
              <a:gd name="connsiteX2" fmla="*/ 10094011 w 10094011"/>
              <a:gd name="connsiteY2" fmla="*/ 15903 h 1338628"/>
              <a:gd name="connsiteX3" fmla="*/ 8760072 w 10094011"/>
              <a:gd name="connsiteY3" fmla="*/ 1338628 h 1338628"/>
              <a:gd name="connsiteX4" fmla="*/ 0 w 10094011"/>
              <a:gd name="connsiteY4" fmla="*/ 1335649 h 1338628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180738"/>
              <a:gd name="connsiteY0" fmla="*/ 1335649 h 1340239"/>
              <a:gd name="connsiteX1" fmla="*/ 2484 w 10180738"/>
              <a:gd name="connsiteY1" fmla="*/ 0 h 1340239"/>
              <a:gd name="connsiteX2" fmla="*/ 10180738 w 10180738"/>
              <a:gd name="connsiteY2" fmla="*/ 6113 h 1340239"/>
              <a:gd name="connsiteX3" fmla="*/ 6063255 w 10180738"/>
              <a:gd name="connsiteY3" fmla="*/ 1340239 h 1340239"/>
              <a:gd name="connsiteX4" fmla="*/ 0 w 10180738"/>
              <a:gd name="connsiteY4" fmla="*/ 1335649 h 1340239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63255 w 10180738"/>
              <a:gd name="connsiteY3" fmla="*/ 1340239 h 1345744"/>
              <a:gd name="connsiteX4" fmla="*/ 0 w 10180738"/>
              <a:gd name="connsiteY4" fmla="*/ 1345744 h 1345744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00655 w 10180738"/>
              <a:gd name="connsiteY3" fmla="*/ 1345488 h 1345744"/>
              <a:gd name="connsiteX4" fmla="*/ 0 w 10180738"/>
              <a:gd name="connsiteY4" fmla="*/ 1345744 h 1345744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00655 w 10180738"/>
              <a:gd name="connsiteY3" fmla="*/ 1345488 h 1345744"/>
              <a:gd name="connsiteX4" fmla="*/ 0 w 10180738"/>
              <a:gd name="connsiteY4" fmla="*/ 1345744 h 1345744"/>
              <a:gd name="connsiteX0" fmla="*/ 0 w 10288052"/>
              <a:gd name="connsiteY0" fmla="*/ 1353360 h 1353360"/>
              <a:gd name="connsiteX1" fmla="*/ 2484 w 10288052"/>
              <a:gd name="connsiteY1" fmla="*/ 7616 h 1353360"/>
              <a:gd name="connsiteX2" fmla="*/ 10288052 w 10288052"/>
              <a:gd name="connsiteY2" fmla="*/ 0 h 1353360"/>
              <a:gd name="connsiteX3" fmla="*/ 6000655 w 10288052"/>
              <a:gd name="connsiteY3" fmla="*/ 1353104 h 1353360"/>
              <a:gd name="connsiteX4" fmla="*/ 0 w 10288052"/>
              <a:gd name="connsiteY4" fmla="*/ 1353360 h 1353360"/>
              <a:gd name="connsiteX0" fmla="*/ 0 w 10323822"/>
              <a:gd name="connsiteY0" fmla="*/ 1345744 h 1345744"/>
              <a:gd name="connsiteX1" fmla="*/ 2484 w 10323822"/>
              <a:gd name="connsiteY1" fmla="*/ 0 h 1345744"/>
              <a:gd name="connsiteX2" fmla="*/ 10323822 w 10323822"/>
              <a:gd name="connsiteY2" fmla="*/ 460 h 1345744"/>
              <a:gd name="connsiteX3" fmla="*/ 6000655 w 10323822"/>
              <a:gd name="connsiteY3" fmla="*/ 1345488 h 1345744"/>
              <a:gd name="connsiteX4" fmla="*/ 0 w 10323822"/>
              <a:gd name="connsiteY4" fmla="*/ 1345744 h 1345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23822" h="1345744">
                <a:moveTo>
                  <a:pt x="0" y="1345744"/>
                </a:moveTo>
                <a:lnTo>
                  <a:pt x="2484" y="0"/>
                </a:lnTo>
                <a:lnTo>
                  <a:pt x="10323822" y="460"/>
                </a:lnTo>
                <a:lnTo>
                  <a:pt x="6000655" y="1345488"/>
                </a:lnTo>
                <a:lnTo>
                  <a:pt x="0" y="1345744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rgbClr val="0C7776"/>
            </a:solidFill>
            <a:prstDash val="solid"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9BDB89-A471-4178-BB17-EF4636CE25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2395" y="382568"/>
            <a:ext cx="10429008" cy="1332830"/>
          </a:xfrm>
          <a:noFill/>
        </p:spPr>
        <p:txBody>
          <a:bodyPr anchor="ctr"/>
          <a:lstStyle>
            <a:lvl1pPr algn="r">
              <a:defRPr sz="4000">
                <a:solidFill>
                  <a:srgbClr val="6E2E40"/>
                </a:solidFill>
              </a:defRPr>
            </a:lvl1pPr>
          </a:lstStyle>
          <a:p>
            <a:r>
              <a:rPr lang="en-US" dirty="0"/>
              <a:t>Click to Edit Section Title</a:t>
            </a:r>
          </a:p>
        </p:txBody>
      </p:sp>
    </p:spTree>
    <p:extLst>
      <p:ext uri="{BB962C8B-B14F-4D97-AF65-F5344CB8AC3E}">
        <p14:creationId xmlns:p14="http://schemas.microsoft.com/office/powerpoint/2010/main" val="18189470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oice A Correc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24">
            <a:extLst>
              <a:ext uri="{FF2B5EF4-FFF2-40B4-BE49-F238E27FC236}">
                <a16:creationId xmlns:a16="http://schemas.microsoft.com/office/drawing/2014/main" id="{884DC109-89BF-1B8B-8F9D-E7D1A83667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74778" y="5292007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 Explanation </a:t>
            </a:r>
          </a:p>
        </p:txBody>
      </p:sp>
      <p:sp>
        <p:nvSpPr>
          <p:cNvPr id="36" name="Text Placeholder 24">
            <a:extLst>
              <a:ext uri="{FF2B5EF4-FFF2-40B4-BE49-F238E27FC236}">
                <a16:creationId xmlns:a16="http://schemas.microsoft.com/office/drawing/2014/main" id="{83616C37-9BBA-D188-E0D9-4F1EED64EC4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74778" y="5292007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</a:t>
            </a:r>
          </a:p>
        </p:txBody>
      </p:sp>
      <p:sp>
        <p:nvSpPr>
          <p:cNvPr id="27" name="Text Placeholder 24">
            <a:extLst>
              <a:ext uri="{FF2B5EF4-FFF2-40B4-BE49-F238E27FC236}">
                <a16:creationId xmlns:a16="http://schemas.microsoft.com/office/drawing/2014/main" id="{7A87C8E0-DF2A-E8FB-BBE1-A4A3698C83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74778" y="4364019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 Explanation </a:t>
            </a:r>
          </a:p>
        </p:txBody>
      </p:sp>
      <p:sp>
        <p:nvSpPr>
          <p:cNvPr id="35" name="Text Placeholder 24">
            <a:extLst>
              <a:ext uri="{FF2B5EF4-FFF2-40B4-BE49-F238E27FC236}">
                <a16:creationId xmlns:a16="http://schemas.microsoft.com/office/drawing/2014/main" id="{273C4EAF-3E09-5CD7-05DB-0E2966D6B93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074778" y="4364019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996B049-8193-0180-9E99-D8DB1FF52E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778" y="2614564"/>
            <a:ext cx="7342632" cy="667512"/>
          </a:xfrm>
          <a:solidFill>
            <a:srgbClr val="92D05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Correct Explanation 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C679EB17-05A2-2B16-A2D5-D085A50BA1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74778" y="3516250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 Incorrect Explanation </a:t>
            </a:r>
          </a:p>
        </p:txBody>
      </p:sp>
      <p:sp>
        <p:nvSpPr>
          <p:cNvPr id="34" name="Text Placeholder 24">
            <a:extLst>
              <a:ext uri="{FF2B5EF4-FFF2-40B4-BE49-F238E27FC236}">
                <a16:creationId xmlns:a16="http://schemas.microsoft.com/office/drawing/2014/main" id="{0329F152-30D8-366A-37E1-7F195F79583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74778" y="3507249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 Incorrect</a:t>
            </a:r>
          </a:p>
        </p:txBody>
      </p:sp>
      <p:sp>
        <p:nvSpPr>
          <p:cNvPr id="33" name="Text Placeholder 24">
            <a:extLst>
              <a:ext uri="{FF2B5EF4-FFF2-40B4-BE49-F238E27FC236}">
                <a16:creationId xmlns:a16="http://schemas.microsoft.com/office/drawing/2014/main" id="{D399EDFD-E234-282E-A677-00932F68FA2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074778" y="2605563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Correct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FE2D86-61C1-EFAF-A4A2-53C8A68CA02F}"/>
              </a:ext>
            </a:extLst>
          </p:cNvPr>
          <p:cNvCxnSpPr>
            <a:cxnSpLocks/>
          </p:cNvCxnSpPr>
          <p:nvPr userDrawn="1"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CEA16A7-61F0-B05F-AE4D-CB718A2CAEF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98501" y="1254594"/>
            <a:ext cx="6846950" cy="775819"/>
          </a:xfrm>
        </p:spPr>
        <p:txBody>
          <a:bodyPr>
            <a:normAutofit/>
          </a:bodyPr>
          <a:lstStyle>
            <a:lvl1pPr marL="0" indent="0" algn="ctr">
              <a:buNone/>
              <a:defRPr sz="18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Question Text</a:t>
            </a:r>
          </a:p>
        </p:txBody>
      </p:sp>
      <p:sp>
        <p:nvSpPr>
          <p:cNvPr id="37" name="Title 36">
            <a:extLst>
              <a:ext uri="{FF2B5EF4-FFF2-40B4-BE49-F238E27FC236}">
                <a16:creationId xmlns:a16="http://schemas.microsoft.com/office/drawing/2014/main" id="{CFBE335B-B4A1-ABC5-219F-1FC5B02630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8593" y="1336796"/>
            <a:ext cx="628834" cy="61141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6363172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oice B Correc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24">
            <a:extLst>
              <a:ext uri="{FF2B5EF4-FFF2-40B4-BE49-F238E27FC236}">
                <a16:creationId xmlns:a16="http://schemas.microsoft.com/office/drawing/2014/main" id="{884DC109-89BF-1B8B-8F9D-E7D1A83667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74778" y="5292007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 Explanation </a:t>
            </a:r>
          </a:p>
        </p:txBody>
      </p:sp>
      <p:sp>
        <p:nvSpPr>
          <p:cNvPr id="36" name="Text Placeholder 24">
            <a:extLst>
              <a:ext uri="{FF2B5EF4-FFF2-40B4-BE49-F238E27FC236}">
                <a16:creationId xmlns:a16="http://schemas.microsoft.com/office/drawing/2014/main" id="{83616C37-9BBA-D188-E0D9-4F1EED64EC4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74778" y="5292007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</a:t>
            </a:r>
          </a:p>
        </p:txBody>
      </p:sp>
      <p:sp>
        <p:nvSpPr>
          <p:cNvPr id="27" name="Text Placeholder 24">
            <a:extLst>
              <a:ext uri="{FF2B5EF4-FFF2-40B4-BE49-F238E27FC236}">
                <a16:creationId xmlns:a16="http://schemas.microsoft.com/office/drawing/2014/main" id="{7A87C8E0-DF2A-E8FB-BBE1-A4A3698C83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74778" y="4364019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 Explanation </a:t>
            </a:r>
          </a:p>
        </p:txBody>
      </p:sp>
      <p:sp>
        <p:nvSpPr>
          <p:cNvPr id="35" name="Text Placeholder 24">
            <a:extLst>
              <a:ext uri="{FF2B5EF4-FFF2-40B4-BE49-F238E27FC236}">
                <a16:creationId xmlns:a16="http://schemas.microsoft.com/office/drawing/2014/main" id="{273C4EAF-3E09-5CD7-05DB-0E2966D6B93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074778" y="4364019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996B049-8193-0180-9E99-D8DB1FF52E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778" y="3471327"/>
            <a:ext cx="7342632" cy="667512"/>
          </a:xfrm>
          <a:solidFill>
            <a:srgbClr val="92D05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Correct Explanation 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C679EB17-05A2-2B16-A2D5-D085A50BA1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74778" y="2583992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 Explanation </a:t>
            </a:r>
          </a:p>
        </p:txBody>
      </p:sp>
      <p:sp>
        <p:nvSpPr>
          <p:cNvPr id="34" name="Text Placeholder 24">
            <a:extLst>
              <a:ext uri="{FF2B5EF4-FFF2-40B4-BE49-F238E27FC236}">
                <a16:creationId xmlns:a16="http://schemas.microsoft.com/office/drawing/2014/main" id="{0329F152-30D8-366A-37E1-7F195F79583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74778" y="257863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</a:t>
            </a:r>
          </a:p>
        </p:txBody>
      </p:sp>
      <p:sp>
        <p:nvSpPr>
          <p:cNvPr id="33" name="Text Placeholder 24">
            <a:extLst>
              <a:ext uri="{FF2B5EF4-FFF2-40B4-BE49-F238E27FC236}">
                <a16:creationId xmlns:a16="http://schemas.microsoft.com/office/drawing/2014/main" id="{D399EDFD-E234-282E-A677-00932F68FA2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074778" y="3471327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 Correct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FE2D86-61C1-EFAF-A4A2-53C8A68CA02F}"/>
              </a:ext>
            </a:extLst>
          </p:cNvPr>
          <p:cNvCxnSpPr>
            <a:cxnSpLocks/>
          </p:cNvCxnSpPr>
          <p:nvPr userDrawn="1"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CEA16A7-61F0-B05F-AE4D-CB718A2CAEF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98501" y="1254594"/>
            <a:ext cx="6846950" cy="775819"/>
          </a:xfrm>
        </p:spPr>
        <p:txBody>
          <a:bodyPr>
            <a:normAutofit/>
          </a:bodyPr>
          <a:lstStyle>
            <a:lvl1pPr marL="0" indent="0" algn="ctr">
              <a:buNone/>
              <a:defRPr sz="18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Question Text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FC9BF1F-78A6-DFA0-1DB5-5DD85948E7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271" y="1336796"/>
            <a:ext cx="511478" cy="61141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120535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E16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DC5B9-0F23-4093-9730-D54ED808AF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3843" y="6356350"/>
            <a:ext cx="87228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AB43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2297AB-E074-4BBF-ADB9-96BBF73AE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128" y="205323"/>
            <a:ext cx="11494320" cy="6114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85CBF5-AA50-4F11-8FFE-22E92F834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9382" y="1105188"/>
            <a:ext cx="11649491" cy="50739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F3FDC-AA4C-4360-8747-9BDD5AF660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5370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AB432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77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FAB432"/>
          </a:solidFill>
          <a:latin typeface="Open Sans Semibold" panose="020B0706030804020204" pitchFamily="34" charset="0"/>
          <a:ea typeface="Open Sans Semibold" panose="020B0706030804020204" pitchFamily="34" charset="0"/>
          <a:cs typeface="Open Sans Semibold" panose="020B07060308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5" Type="http://schemas.openxmlformats.org/officeDocument/2006/relationships/slide" Target="slide4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6" Type="http://schemas.openxmlformats.org/officeDocument/2006/relationships/slide" Target="slide6.xml"/><Relationship Id="rId5" Type="http://schemas.openxmlformats.org/officeDocument/2006/relationships/slide" Target="slide4.xml"/><Relationship Id="rId4" Type="http://schemas.openxmlformats.org/officeDocument/2006/relationships/image" Target="../media/image4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B47CE4F-CA2E-40E2-8A42-6DD4522E5F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Section 4: Learning Check</a:t>
            </a:r>
          </a:p>
        </p:txBody>
      </p:sp>
      <p:sp>
        <p:nvSpPr>
          <p:cNvPr id="6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EF09C0B7-74A5-CCF1-73C8-D53031732F42}"/>
              </a:ext>
            </a:extLst>
          </p:cNvPr>
          <p:cNvSpPr/>
          <p:nvPr/>
        </p:nvSpPr>
        <p:spPr>
          <a:xfrm>
            <a:off x="10250712" y="6344653"/>
            <a:ext cx="1921381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Question 1</a:t>
            </a:r>
          </a:p>
        </p:txBody>
      </p:sp>
      <p:sp>
        <p:nvSpPr>
          <p:cNvPr id="7" name="Question Box">
            <a:extLst>
              <a:ext uri="{FF2B5EF4-FFF2-40B4-BE49-F238E27FC236}">
                <a16:creationId xmlns:a16="http://schemas.microsoft.com/office/drawing/2014/main" id="{45B48011-96A6-F719-CC48-1D71C491596E}"/>
              </a:ext>
            </a:extLst>
          </p:cNvPr>
          <p:cNvSpPr/>
          <p:nvPr/>
        </p:nvSpPr>
        <p:spPr>
          <a:xfrm>
            <a:off x="370322" y="2306372"/>
            <a:ext cx="4547907" cy="1152269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Please</a:t>
            </a:r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put into Slide Show Mode to begin interactive Quiz</a:t>
            </a:r>
          </a:p>
          <a:p>
            <a:pPr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(Slide Show </a:t>
            </a:r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Wingdings" panose="05000000000000000000" pitchFamily="2" charset="2"/>
              </a:rPr>
              <a:t> From Beginning)</a:t>
            </a:r>
            <a:endParaRPr lang="en-US" sz="20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Question Box">
            <a:extLst>
              <a:ext uri="{FF2B5EF4-FFF2-40B4-BE49-F238E27FC236}">
                <a16:creationId xmlns:a16="http://schemas.microsoft.com/office/drawing/2014/main" id="{EA7D9ACD-99C9-63DB-C4DC-14CA0DF43E43}"/>
              </a:ext>
            </a:extLst>
          </p:cNvPr>
          <p:cNvSpPr/>
          <p:nvPr/>
        </p:nvSpPr>
        <p:spPr>
          <a:xfrm>
            <a:off x="370322" y="3561158"/>
            <a:ext cx="11348202" cy="2787587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Instructions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Click on responses to select answer.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Once selected, you can click on the same box to show original text.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Use navigation arrows to advance to next question</a:t>
            </a:r>
          </a:p>
          <a:p>
            <a:endParaRPr lang="en-US" sz="28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61E1C49-0450-56C2-DD6A-718AD7CA1F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2958" y="2468168"/>
            <a:ext cx="647700" cy="82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251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Question Box">
            <a:extLst>
              <a:ext uri="{FF2B5EF4-FFF2-40B4-BE49-F238E27FC236}">
                <a16:creationId xmlns:a16="http://schemas.microsoft.com/office/drawing/2014/main" id="{9D3C65C9-0467-2CC6-C6E0-B1BAD5433781}"/>
              </a:ext>
            </a:extLst>
          </p:cNvPr>
          <p:cNvSpPr/>
          <p:nvPr/>
        </p:nvSpPr>
        <p:spPr>
          <a:xfrm>
            <a:off x="741300" y="1230541"/>
            <a:ext cx="7303776" cy="799342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Question Number">
            <a:extLst>
              <a:ext uri="{FF2B5EF4-FFF2-40B4-BE49-F238E27FC236}">
                <a16:creationId xmlns:a16="http://schemas.microsoft.com/office/drawing/2014/main" id="{AAD79461-2A82-3513-4540-34FA9AEB9FBF}"/>
              </a:ext>
            </a:extLst>
          </p:cNvPr>
          <p:cNvSpPr/>
          <p:nvPr/>
        </p:nvSpPr>
        <p:spPr>
          <a:xfrm>
            <a:off x="284100" y="1173013"/>
            <a:ext cx="914400" cy="914400"/>
          </a:xfrm>
          <a:prstGeom prst="ellipse">
            <a:avLst/>
          </a:prstGeom>
          <a:solidFill>
            <a:srgbClr val="5E162A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24" name="Question Box">
            <a:extLst>
              <a:ext uri="{FF2B5EF4-FFF2-40B4-BE49-F238E27FC236}">
                <a16:creationId xmlns:a16="http://schemas.microsoft.com/office/drawing/2014/main" id="{5A898F96-4D8D-7DF2-D53F-E91021723F7B}"/>
              </a:ext>
            </a:extLst>
          </p:cNvPr>
          <p:cNvSpPr/>
          <p:nvPr/>
        </p:nvSpPr>
        <p:spPr>
          <a:xfrm>
            <a:off x="741301" y="1230541"/>
            <a:ext cx="7303776" cy="799342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5" name="Question Number">
            <a:extLst>
              <a:ext uri="{FF2B5EF4-FFF2-40B4-BE49-F238E27FC236}">
                <a16:creationId xmlns:a16="http://schemas.microsoft.com/office/drawing/2014/main" id="{45434998-EB0D-A7D9-ED59-115AF15C3066}"/>
              </a:ext>
            </a:extLst>
          </p:cNvPr>
          <p:cNvSpPr/>
          <p:nvPr/>
        </p:nvSpPr>
        <p:spPr>
          <a:xfrm>
            <a:off x="284101" y="1173013"/>
            <a:ext cx="914400" cy="914400"/>
          </a:xfrm>
          <a:prstGeom prst="ellipse">
            <a:avLst/>
          </a:prstGeom>
          <a:solidFill>
            <a:srgbClr val="5E162A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CED8E08-2973-203C-1C06-9A9C7FEC533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leads to a multidimensional extension of the model.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748C5BF-97B6-92E4-28E9-D51E3A4CFF3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Multiple latent traits may be involved at each node within a tree structure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6EF6B85-C08F-6FD5-2731-1F47BD8DFB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1800" i="0" kern="120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Correct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775A7CD-F8DE-2BC8-D2A1-71614FA661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is true for any </a:t>
            </a:r>
            <a:r>
              <a:rPr lang="en-US" sz="1800" i="0" kern="1200" baseline="0" dirty="0" err="1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IRTree</a:t>
            </a:r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models. </a:t>
            </a:r>
            <a:r>
              <a:rPr lang="en-US" sz="1800" i="0" kern="1200" baseline="0" dirty="0" err="1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IRTree</a:t>
            </a:r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models allow us to attach separate IRT models to different nodes, meaning that latent traits and item parameters are allowed to vary across nodes.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D089B5A2-50C1-D2DA-BD30-E725A2D323E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Different latent traits may be associated with different nodes within a tree structure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30BA2B27-CD10-BE6C-74BB-D08CA9AAA30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sz="1800" i="0" kern="120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Different groups of respondents may have different underlying response processes 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95273187-F5CC-D567-6E28-5C9C6B3803A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z="1800" b="0" i="0" kern="1200" dirty="0">
                <a:solidFill>
                  <a:schemeClr val="bg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What was the motivation for developing a mixture </a:t>
            </a:r>
            <a:r>
              <a:rPr lang="en-US" sz="1800" b="0" i="0" kern="1200" dirty="0" err="1">
                <a:solidFill>
                  <a:schemeClr val="bg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IRTree</a:t>
            </a:r>
            <a:r>
              <a:rPr lang="en-US" sz="1800" b="0" i="0" kern="1200" dirty="0">
                <a:solidFill>
                  <a:schemeClr val="bg1"/>
                </a:solidFill>
                <a:effectLst/>
              </a:rPr>
              <a:t> model?</a:t>
            </a:r>
            <a:endParaRPr lang="en-US" i="0" dirty="0">
              <a:solidFill>
                <a:schemeClr val="bg1"/>
              </a:solidFill>
            </a:endParaRPr>
          </a:p>
        </p:txBody>
      </p:sp>
      <p:sp>
        <p:nvSpPr>
          <p:cNvPr id="57" name="Title 56">
            <a:extLst>
              <a:ext uri="{FF2B5EF4-FFF2-40B4-BE49-F238E27FC236}">
                <a16:creationId xmlns:a16="http://schemas.microsoft.com/office/drawing/2014/main" id="{DBBF2F44-1794-64EF-0708-E42301095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</a:t>
            </a:r>
          </a:p>
        </p:txBody>
      </p:sp>
      <p:sp>
        <p:nvSpPr>
          <p:cNvPr id="26" name="A Button">
            <a:extLst>
              <a:ext uri="{FF2B5EF4-FFF2-40B4-BE49-F238E27FC236}">
                <a16:creationId xmlns:a16="http://schemas.microsoft.com/office/drawing/2014/main" id="{2D765732-EF41-6D16-22AE-0FFE28C1876A}"/>
              </a:ext>
            </a:extLst>
          </p:cNvPr>
          <p:cNvSpPr/>
          <p:nvPr/>
        </p:nvSpPr>
        <p:spPr>
          <a:xfrm>
            <a:off x="1463284" y="2710719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7" name="B Button">
            <a:extLst>
              <a:ext uri="{FF2B5EF4-FFF2-40B4-BE49-F238E27FC236}">
                <a16:creationId xmlns:a16="http://schemas.microsoft.com/office/drawing/2014/main" id="{A5EC7756-0D01-0D1D-E900-F415D0D76E38}"/>
              </a:ext>
            </a:extLst>
          </p:cNvPr>
          <p:cNvSpPr/>
          <p:nvPr/>
        </p:nvSpPr>
        <p:spPr>
          <a:xfrm>
            <a:off x="1463284" y="3619625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28" name="C Button">
            <a:extLst>
              <a:ext uri="{FF2B5EF4-FFF2-40B4-BE49-F238E27FC236}">
                <a16:creationId xmlns:a16="http://schemas.microsoft.com/office/drawing/2014/main" id="{0F4D0643-B26F-F941-C6A3-490C3B8C1D0B}"/>
              </a:ext>
            </a:extLst>
          </p:cNvPr>
          <p:cNvSpPr/>
          <p:nvPr/>
        </p:nvSpPr>
        <p:spPr>
          <a:xfrm>
            <a:off x="1463284" y="4472596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30" name="Cross 29">
            <a:extLst>
              <a:ext uri="{FF2B5EF4-FFF2-40B4-BE49-F238E27FC236}">
                <a16:creationId xmlns:a16="http://schemas.microsoft.com/office/drawing/2014/main" id="{14A5921F-10FE-EF54-6098-B95D24A84417}"/>
              </a:ext>
            </a:extLst>
          </p:cNvPr>
          <p:cNvSpPr/>
          <p:nvPr/>
        </p:nvSpPr>
        <p:spPr>
          <a:xfrm rot="18947527">
            <a:off x="1396489" y="2697566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ross 30">
            <a:extLst>
              <a:ext uri="{FF2B5EF4-FFF2-40B4-BE49-F238E27FC236}">
                <a16:creationId xmlns:a16="http://schemas.microsoft.com/office/drawing/2014/main" id="{E9011992-BBD3-FE36-C753-4CA46B0C6A34}"/>
              </a:ext>
            </a:extLst>
          </p:cNvPr>
          <p:cNvSpPr/>
          <p:nvPr/>
        </p:nvSpPr>
        <p:spPr>
          <a:xfrm rot="18947527">
            <a:off x="1417564" y="3556463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Graphic 32" descr="Checkmark with solid fill">
            <a:extLst>
              <a:ext uri="{FF2B5EF4-FFF2-40B4-BE49-F238E27FC236}">
                <a16:creationId xmlns:a16="http://schemas.microsoft.com/office/drawing/2014/main" id="{0BB13D0F-1508-F93A-F535-55BAD7DBD6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71550" y="4392654"/>
            <a:ext cx="598518" cy="598518"/>
          </a:xfrm>
          <a:prstGeom prst="rect">
            <a:avLst/>
          </a:prstGeom>
        </p:spPr>
      </p:pic>
      <p:sp>
        <p:nvSpPr>
          <p:cNvPr id="34" name="Partial Circle 33">
            <a:extLst>
              <a:ext uri="{FF2B5EF4-FFF2-40B4-BE49-F238E27FC236}">
                <a16:creationId xmlns:a16="http://schemas.microsoft.com/office/drawing/2014/main" id="{855C91AF-01D0-AC3E-5518-6A7294251E2B}"/>
              </a:ext>
            </a:extLst>
          </p:cNvPr>
          <p:cNvSpPr/>
          <p:nvPr/>
        </p:nvSpPr>
        <p:spPr>
          <a:xfrm>
            <a:off x="8066786" y="-2652671"/>
            <a:ext cx="8241337" cy="5325153"/>
          </a:xfrm>
          <a:prstGeom prst="pie">
            <a:avLst>
              <a:gd name="adj1" fmla="val 5416704"/>
              <a:gd name="adj2" fmla="val 10804925"/>
            </a:avLst>
          </a:prstGeom>
          <a:solidFill>
            <a:srgbClr val="5E162A"/>
          </a:solidFill>
          <a:ln>
            <a:solidFill>
              <a:srgbClr val="076E6D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5" name="Title 1">
            <a:extLst>
              <a:ext uri="{FF2B5EF4-FFF2-40B4-BE49-F238E27FC236}">
                <a16:creationId xmlns:a16="http://schemas.microsoft.com/office/drawing/2014/main" id="{81FE9FFE-2812-2A1E-2AD6-CB239A4E5847}"/>
              </a:ext>
            </a:extLst>
          </p:cNvPr>
          <p:cNvSpPr txBox="1"/>
          <p:nvPr/>
        </p:nvSpPr>
        <p:spPr>
          <a:xfrm>
            <a:off x="8855246" y="246441"/>
            <a:ext cx="3424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Knowledge Check</a:t>
            </a:r>
          </a:p>
        </p:txBody>
      </p:sp>
      <p:sp>
        <p:nvSpPr>
          <p:cNvPr id="37" name="Next Question Arrow">
            <a:hlinkClick r:id="rId4" action="ppaction://hlinksldjump"/>
            <a:extLst>
              <a:ext uri="{FF2B5EF4-FFF2-40B4-BE49-F238E27FC236}">
                <a16:creationId xmlns:a16="http://schemas.microsoft.com/office/drawing/2014/main" id="{5390BB8A-8BB2-0B40-1467-6CDF0E4405A9}"/>
              </a:ext>
            </a:extLst>
          </p:cNvPr>
          <p:cNvSpPr/>
          <p:nvPr/>
        </p:nvSpPr>
        <p:spPr>
          <a:xfrm>
            <a:off x="9961709" y="6283885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3976714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5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5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5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5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5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5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20" grpId="0" build="p" animBg="1"/>
      <p:bldP spid="19" grpId="0" build="p" animBg="1"/>
      <p:bldP spid="18" grpId="0" build="p" animBg="1"/>
      <p:bldP spid="30" grpId="0" animBg="1"/>
      <p:bldP spid="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Question Box">
            <a:extLst>
              <a:ext uri="{FF2B5EF4-FFF2-40B4-BE49-F238E27FC236}">
                <a16:creationId xmlns:a16="http://schemas.microsoft.com/office/drawing/2014/main" id="{2F2C808B-3129-C80A-7DEF-D66C0E7103B6}"/>
              </a:ext>
            </a:extLst>
          </p:cNvPr>
          <p:cNvSpPr/>
          <p:nvPr/>
        </p:nvSpPr>
        <p:spPr>
          <a:xfrm>
            <a:off x="741300" y="1230541"/>
            <a:ext cx="7303776" cy="799342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0" name="Question Number">
            <a:extLst>
              <a:ext uri="{FF2B5EF4-FFF2-40B4-BE49-F238E27FC236}">
                <a16:creationId xmlns:a16="http://schemas.microsoft.com/office/drawing/2014/main" id="{F68B0EB7-1325-49DB-671D-F81CB7DE6463}"/>
              </a:ext>
            </a:extLst>
          </p:cNvPr>
          <p:cNvSpPr/>
          <p:nvPr/>
        </p:nvSpPr>
        <p:spPr>
          <a:xfrm>
            <a:off x="284100" y="1173013"/>
            <a:ext cx="914400" cy="914400"/>
          </a:xfrm>
          <a:prstGeom prst="ellipse">
            <a:avLst/>
          </a:prstGeom>
          <a:solidFill>
            <a:srgbClr val="5E162A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B5FBE72-F4CB-4155-A29A-F7435919379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is a correct statement. For example, the model given as an example in the slides has a bifactor structure. 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504D8E31-675C-AC63-B376-95ECE4FA560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model can become equivalent to a bifactor MIRT model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397BC99-CC6E-D1F9-17F2-9D98EDBEC0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1800" i="0" kern="120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multidimensional </a:t>
            </a:r>
            <a:r>
              <a:rPr lang="en-US" sz="1800" i="0" kern="1200" dirty="0" err="1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IRTree</a:t>
            </a:r>
            <a:r>
              <a:rPr lang="en-US" sz="1800" i="0" kern="120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model can be viewed as a within-item multidimensional IRT model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B60FB4C-2D47-4130-D3F9-7D71178284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is a correct statement 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DDC03F9F-BDFE-B665-F3B2-6104A44048A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 can specify a MIRT model for every node 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0FBFB911-9A74-0532-B6E2-F570B397694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sz="1800" i="0" kern="120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model essentially becomes equivalent to a between-item multidimensional IRT (MIRT) model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85C9A62-7C9B-5FA2-F1C7-A5E194C7A51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z="1800" b="0" i="0" kern="1200" dirty="0">
                <a:solidFill>
                  <a:schemeClr val="bg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Which of the following statements about a multidimensional extension of an </a:t>
            </a:r>
            <a:r>
              <a:rPr lang="en-US" sz="1800" b="0" i="0" kern="1200" dirty="0" err="1">
                <a:solidFill>
                  <a:schemeClr val="bg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IRTree</a:t>
            </a:r>
            <a:r>
              <a:rPr lang="en-US" sz="1800" b="0" i="0" kern="1200" dirty="0">
                <a:solidFill>
                  <a:schemeClr val="bg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model is incorrect? </a:t>
            </a:r>
            <a:endParaRPr lang="en-US" i="0" dirty="0">
              <a:solidFill>
                <a:schemeClr val="bg1"/>
              </a:solidFill>
            </a:endParaRPr>
          </a:p>
        </p:txBody>
      </p:sp>
      <p:sp>
        <p:nvSpPr>
          <p:cNvPr id="42" name="Title 41">
            <a:extLst>
              <a:ext uri="{FF2B5EF4-FFF2-40B4-BE49-F238E27FC236}">
                <a16:creationId xmlns:a16="http://schemas.microsoft.com/office/drawing/2014/main" id="{1C8BDC04-8DE4-DACA-0E95-4B5B84816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  <a:endParaRPr lang="en-US" i="0" dirty="0">
              <a:solidFill>
                <a:schemeClr val="bg1"/>
              </a:solidFill>
            </a:endParaRPr>
          </a:p>
        </p:txBody>
      </p:sp>
      <p:sp>
        <p:nvSpPr>
          <p:cNvPr id="21" name="A Button">
            <a:extLst>
              <a:ext uri="{FF2B5EF4-FFF2-40B4-BE49-F238E27FC236}">
                <a16:creationId xmlns:a16="http://schemas.microsoft.com/office/drawing/2014/main" id="{2D598F97-F653-E4DC-6AB7-8689C62324A8}"/>
              </a:ext>
            </a:extLst>
          </p:cNvPr>
          <p:cNvSpPr/>
          <p:nvPr/>
        </p:nvSpPr>
        <p:spPr>
          <a:xfrm>
            <a:off x="1463284" y="2710719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2" name="B Button">
            <a:extLst>
              <a:ext uri="{FF2B5EF4-FFF2-40B4-BE49-F238E27FC236}">
                <a16:creationId xmlns:a16="http://schemas.microsoft.com/office/drawing/2014/main" id="{509777BA-15BF-24F3-10C4-3B085261D3A9}"/>
              </a:ext>
            </a:extLst>
          </p:cNvPr>
          <p:cNvSpPr/>
          <p:nvPr/>
        </p:nvSpPr>
        <p:spPr>
          <a:xfrm>
            <a:off x="1463284" y="3619625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23" name="C Button">
            <a:extLst>
              <a:ext uri="{FF2B5EF4-FFF2-40B4-BE49-F238E27FC236}">
                <a16:creationId xmlns:a16="http://schemas.microsoft.com/office/drawing/2014/main" id="{3813A25A-89ED-25F3-AE56-29C10DB518D3}"/>
              </a:ext>
            </a:extLst>
          </p:cNvPr>
          <p:cNvSpPr/>
          <p:nvPr/>
        </p:nvSpPr>
        <p:spPr>
          <a:xfrm>
            <a:off x="1463284" y="4472596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25" name="Cross 24">
            <a:extLst>
              <a:ext uri="{FF2B5EF4-FFF2-40B4-BE49-F238E27FC236}">
                <a16:creationId xmlns:a16="http://schemas.microsoft.com/office/drawing/2014/main" id="{D69A1CDD-98AD-9F23-5C3E-26C92EFA50B2}"/>
              </a:ext>
            </a:extLst>
          </p:cNvPr>
          <p:cNvSpPr/>
          <p:nvPr/>
        </p:nvSpPr>
        <p:spPr>
          <a:xfrm rot="18947527">
            <a:off x="1417776" y="3541926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ross 25">
            <a:extLst>
              <a:ext uri="{FF2B5EF4-FFF2-40B4-BE49-F238E27FC236}">
                <a16:creationId xmlns:a16="http://schemas.microsoft.com/office/drawing/2014/main" id="{DB38175E-11CC-0BD0-BF51-4C3B75B4DF46}"/>
              </a:ext>
            </a:extLst>
          </p:cNvPr>
          <p:cNvSpPr/>
          <p:nvPr/>
        </p:nvSpPr>
        <p:spPr>
          <a:xfrm rot="18947527">
            <a:off x="1436985" y="4383797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Graphic 27" descr="Checkmark with solid fill">
            <a:extLst>
              <a:ext uri="{FF2B5EF4-FFF2-40B4-BE49-F238E27FC236}">
                <a16:creationId xmlns:a16="http://schemas.microsoft.com/office/drawing/2014/main" id="{6BF26453-1E2E-4B7E-BD6D-E6864F3559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03050" y="2614564"/>
            <a:ext cx="598518" cy="598518"/>
          </a:xfrm>
          <a:prstGeom prst="rect">
            <a:avLst/>
          </a:prstGeom>
        </p:spPr>
      </p:pic>
      <p:sp>
        <p:nvSpPr>
          <p:cNvPr id="29" name="Partial Circle 28">
            <a:extLst>
              <a:ext uri="{FF2B5EF4-FFF2-40B4-BE49-F238E27FC236}">
                <a16:creationId xmlns:a16="http://schemas.microsoft.com/office/drawing/2014/main" id="{2D709F38-EB76-649C-E2E6-487B52834290}"/>
              </a:ext>
            </a:extLst>
          </p:cNvPr>
          <p:cNvSpPr/>
          <p:nvPr/>
        </p:nvSpPr>
        <p:spPr>
          <a:xfrm>
            <a:off x="8066786" y="-2652671"/>
            <a:ext cx="8241337" cy="5325153"/>
          </a:xfrm>
          <a:prstGeom prst="pie">
            <a:avLst>
              <a:gd name="adj1" fmla="val 5416704"/>
              <a:gd name="adj2" fmla="val 10804925"/>
            </a:avLst>
          </a:prstGeom>
          <a:solidFill>
            <a:srgbClr val="5E162A"/>
          </a:solidFill>
          <a:ln>
            <a:solidFill>
              <a:srgbClr val="076E6D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94147B2B-06BD-D6F4-FD9C-DF3E86242D41}"/>
              </a:ext>
            </a:extLst>
          </p:cNvPr>
          <p:cNvSpPr txBox="1"/>
          <p:nvPr/>
        </p:nvSpPr>
        <p:spPr>
          <a:xfrm>
            <a:off x="8855246" y="246441"/>
            <a:ext cx="3424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Knowledge Check</a:t>
            </a:r>
          </a:p>
        </p:txBody>
      </p:sp>
      <p:sp>
        <p:nvSpPr>
          <p:cNvPr id="31" name="Next Question Arrow">
            <a:hlinkClick r:id="rId4" action="ppaction://hlinksldjump"/>
            <a:extLst>
              <a:ext uri="{FF2B5EF4-FFF2-40B4-BE49-F238E27FC236}">
                <a16:creationId xmlns:a16="http://schemas.microsoft.com/office/drawing/2014/main" id="{A4372754-060D-DD71-2903-914C74A245AA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  <p:sp>
        <p:nvSpPr>
          <p:cNvPr id="32" name="Next Question Arrow">
            <a:hlinkClick r:id="rId5" action="ppaction://hlinksldjump"/>
            <a:extLst>
              <a:ext uri="{FF2B5EF4-FFF2-40B4-BE49-F238E27FC236}">
                <a16:creationId xmlns:a16="http://schemas.microsoft.com/office/drawing/2014/main" id="{4787EFC7-A9ED-01A9-D847-8B56E1EC322A}"/>
              </a:ext>
            </a:extLst>
          </p:cNvPr>
          <p:cNvSpPr/>
          <p:nvPr/>
        </p:nvSpPr>
        <p:spPr>
          <a:xfrm>
            <a:off x="9961709" y="6283885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389185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5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5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5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5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5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5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17" grpId="0" build="p" animBg="1"/>
      <p:bldP spid="16" grpId="0" build="p" animBg="1"/>
      <p:bldP spid="15" grpId="0" build="p" animBg="1"/>
      <p:bldP spid="25" grpId="0" animBg="1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Question Box">
            <a:extLst>
              <a:ext uri="{FF2B5EF4-FFF2-40B4-BE49-F238E27FC236}">
                <a16:creationId xmlns:a16="http://schemas.microsoft.com/office/drawing/2014/main" id="{6E4F76E5-1A93-56EB-D5E0-AAE9D2CAD1C5}"/>
              </a:ext>
            </a:extLst>
          </p:cNvPr>
          <p:cNvSpPr/>
          <p:nvPr/>
        </p:nvSpPr>
        <p:spPr>
          <a:xfrm>
            <a:off x="741300" y="1230541"/>
            <a:ext cx="7303776" cy="799342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Question Number">
            <a:extLst>
              <a:ext uri="{FF2B5EF4-FFF2-40B4-BE49-F238E27FC236}">
                <a16:creationId xmlns:a16="http://schemas.microsoft.com/office/drawing/2014/main" id="{B67595AE-D71F-245F-8088-CC83AEE9D3B5}"/>
              </a:ext>
            </a:extLst>
          </p:cNvPr>
          <p:cNvSpPr/>
          <p:nvPr/>
        </p:nvSpPr>
        <p:spPr>
          <a:xfrm>
            <a:off x="284100" y="1173013"/>
            <a:ext cx="914400" cy="914400"/>
          </a:xfrm>
          <a:prstGeom prst="ellipse">
            <a:avLst/>
          </a:prstGeom>
          <a:solidFill>
            <a:srgbClr val="5E162A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AE883483-0E17-02B9-98C1-645AF1AA5B1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is incorrect. Scoring rubrics may affect how responses are scored but do not explain the variation in response processes.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B363359-8A6E-8B3B-66F2-EE7AED0115B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type of scoring rubric used for grading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556F217-31DC-266C-8AD2-86EF61719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1800" i="0" kern="120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Correct.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C0D4079-7861-3920-1D3B-4822C90EE88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is incorrect. Item predictors typically include characteristics inherent to the item itself, such as its position or format.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06956135-6FCA-E243-F6EB-DB0767624A4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time taken to respond to an item at individual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D527B368-7E5C-E427-325A-5A431338A6E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sz="1800" i="0" kern="120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location of an item in a test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63FFC9A-4A64-28A7-44E1-149FC9964B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z="1800" b="0" kern="1200" dirty="0">
                <a:solidFill>
                  <a:srgbClr val="FFFF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Which of the following variables can be incorporated into the explanatory </a:t>
            </a:r>
            <a:r>
              <a:rPr lang="en-US" sz="1800" b="0" kern="1200" dirty="0" err="1">
                <a:solidFill>
                  <a:srgbClr val="FFFF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IRTree</a:t>
            </a:r>
            <a:r>
              <a:rPr lang="en-US" sz="1800" b="0" kern="1200" dirty="0">
                <a:solidFill>
                  <a:srgbClr val="FFFF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model as an item predictor variable?</a:t>
            </a:r>
            <a:endParaRPr lang="en-US" dirty="0"/>
          </a:p>
        </p:txBody>
      </p:sp>
      <p:sp>
        <p:nvSpPr>
          <p:cNvPr id="56" name="Title 55">
            <a:extLst>
              <a:ext uri="{FF2B5EF4-FFF2-40B4-BE49-F238E27FC236}">
                <a16:creationId xmlns:a16="http://schemas.microsoft.com/office/drawing/2014/main" id="{4A9955C3-8B9E-2E01-DF51-F5E504AD8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</a:t>
            </a:r>
          </a:p>
        </p:txBody>
      </p:sp>
      <p:sp>
        <p:nvSpPr>
          <p:cNvPr id="24" name="A Button">
            <a:extLst>
              <a:ext uri="{FF2B5EF4-FFF2-40B4-BE49-F238E27FC236}">
                <a16:creationId xmlns:a16="http://schemas.microsoft.com/office/drawing/2014/main" id="{76F6FE6A-AFC7-98C8-E30D-7AB720C18050}"/>
              </a:ext>
            </a:extLst>
          </p:cNvPr>
          <p:cNvSpPr/>
          <p:nvPr/>
        </p:nvSpPr>
        <p:spPr>
          <a:xfrm>
            <a:off x="1463284" y="2710719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5" name="B Button">
            <a:extLst>
              <a:ext uri="{FF2B5EF4-FFF2-40B4-BE49-F238E27FC236}">
                <a16:creationId xmlns:a16="http://schemas.microsoft.com/office/drawing/2014/main" id="{426169D3-CA87-903E-2240-C61F5D3AFDFE}"/>
              </a:ext>
            </a:extLst>
          </p:cNvPr>
          <p:cNvSpPr/>
          <p:nvPr/>
        </p:nvSpPr>
        <p:spPr>
          <a:xfrm>
            <a:off x="1463284" y="3619625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26" name="C Button">
            <a:extLst>
              <a:ext uri="{FF2B5EF4-FFF2-40B4-BE49-F238E27FC236}">
                <a16:creationId xmlns:a16="http://schemas.microsoft.com/office/drawing/2014/main" id="{5BF8D094-9FF4-5FB4-DA27-7862B71FF887}"/>
              </a:ext>
            </a:extLst>
          </p:cNvPr>
          <p:cNvSpPr/>
          <p:nvPr/>
        </p:nvSpPr>
        <p:spPr>
          <a:xfrm>
            <a:off x="1463284" y="4472596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28" name="Cross 27">
            <a:extLst>
              <a:ext uri="{FF2B5EF4-FFF2-40B4-BE49-F238E27FC236}">
                <a16:creationId xmlns:a16="http://schemas.microsoft.com/office/drawing/2014/main" id="{B74BD833-9A92-C07D-1106-299B5D802975}"/>
              </a:ext>
            </a:extLst>
          </p:cNvPr>
          <p:cNvSpPr/>
          <p:nvPr/>
        </p:nvSpPr>
        <p:spPr>
          <a:xfrm rot="18947527">
            <a:off x="1435337" y="2669788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Cross 28">
            <a:extLst>
              <a:ext uri="{FF2B5EF4-FFF2-40B4-BE49-F238E27FC236}">
                <a16:creationId xmlns:a16="http://schemas.microsoft.com/office/drawing/2014/main" id="{956FD871-10BB-929B-3D4F-0278823CE03B}"/>
              </a:ext>
            </a:extLst>
          </p:cNvPr>
          <p:cNvSpPr/>
          <p:nvPr/>
        </p:nvSpPr>
        <p:spPr>
          <a:xfrm rot="18947527">
            <a:off x="1436985" y="4383797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Graphic 30" descr="Checkmark with solid fill">
            <a:extLst>
              <a:ext uri="{FF2B5EF4-FFF2-40B4-BE49-F238E27FC236}">
                <a16:creationId xmlns:a16="http://schemas.microsoft.com/office/drawing/2014/main" id="{ACA89CF5-1B2B-FFD5-D575-4E5F256223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99920" y="3525400"/>
            <a:ext cx="598518" cy="598518"/>
          </a:xfrm>
          <a:prstGeom prst="rect">
            <a:avLst/>
          </a:prstGeom>
        </p:spPr>
      </p:pic>
      <p:sp>
        <p:nvSpPr>
          <p:cNvPr id="32" name="Partial Circle 31">
            <a:extLst>
              <a:ext uri="{FF2B5EF4-FFF2-40B4-BE49-F238E27FC236}">
                <a16:creationId xmlns:a16="http://schemas.microsoft.com/office/drawing/2014/main" id="{51FF6F00-B320-C0F2-0C85-D78F5641B0F2}"/>
              </a:ext>
            </a:extLst>
          </p:cNvPr>
          <p:cNvSpPr/>
          <p:nvPr/>
        </p:nvSpPr>
        <p:spPr>
          <a:xfrm>
            <a:off x="8066786" y="-2652671"/>
            <a:ext cx="8241337" cy="5325153"/>
          </a:xfrm>
          <a:prstGeom prst="pie">
            <a:avLst>
              <a:gd name="adj1" fmla="val 5416704"/>
              <a:gd name="adj2" fmla="val 10804925"/>
            </a:avLst>
          </a:prstGeom>
          <a:solidFill>
            <a:srgbClr val="5E162A"/>
          </a:solidFill>
          <a:ln>
            <a:solidFill>
              <a:srgbClr val="076E6D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3ABBFBB2-A4FC-1159-177E-3CC4120E3E41}"/>
              </a:ext>
            </a:extLst>
          </p:cNvPr>
          <p:cNvSpPr txBox="1"/>
          <p:nvPr/>
        </p:nvSpPr>
        <p:spPr>
          <a:xfrm>
            <a:off x="8855246" y="246441"/>
            <a:ext cx="3424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Knowledge Check</a:t>
            </a:r>
          </a:p>
        </p:txBody>
      </p:sp>
      <p:sp>
        <p:nvSpPr>
          <p:cNvPr id="34" name="Next Question Arrow">
            <a:hlinkClick r:id="rId4" action="ppaction://hlinksldjump"/>
            <a:extLst>
              <a:ext uri="{FF2B5EF4-FFF2-40B4-BE49-F238E27FC236}">
                <a16:creationId xmlns:a16="http://schemas.microsoft.com/office/drawing/2014/main" id="{82842601-7FCD-9A1D-67DD-B7941D3EB8FE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  <p:sp>
        <p:nvSpPr>
          <p:cNvPr id="35" name="Next Question Arrow">
            <a:hlinkClick r:id="rId5" action="ppaction://hlinksldjump"/>
            <a:extLst>
              <a:ext uri="{FF2B5EF4-FFF2-40B4-BE49-F238E27FC236}">
                <a16:creationId xmlns:a16="http://schemas.microsoft.com/office/drawing/2014/main" id="{03A2FB1B-058D-7603-426A-8ADB67494736}"/>
              </a:ext>
            </a:extLst>
          </p:cNvPr>
          <p:cNvSpPr/>
          <p:nvPr/>
        </p:nvSpPr>
        <p:spPr>
          <a:xfrm>
            <a:off x="9961709" y="6283885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190368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5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5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5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5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5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5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20" grpId="0" build="p" animBg="1"/>
      <p:bldP spid="19" grpId="0" build="p" animBg="1"/>
      <p:bldP spid="18" grpId="0" build="p" animBg="1"/>
      <p:bldP spid="28" grpId="0" animBg="1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Question Box">
            <a:extLst>
              <a:ext uri="{FF2B5EF4-FFF2-40B4-BE49-F238E27FC236}">
                <a16:creationId xmlns:a16="http://schemas.microsoft.com/office/drawing/2014/main" id="{6B900E67-5951-3598-27D8-0A5A1966907F}"/>
              </a:ext>
            </a:extLst>
          </p:cNvPr>
          <p:cNvSpPr/>
          <p:nvPr/>
        </p:nvSpPr>
        <p:spPr>
          <a:xfrm>
            <a:off x="741301" y="1230541"/>
            <a:ext cx="7303776" cy="799342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Question Number">
            <a:extLst>
              <a:ext uri="{FF2B5EF4-FFF2-40B4-BE49-F238E27FC236}">
                <a16:creationId xmlns:a16="http://schemas.microsoft.com/office/drawing/2014/main" id="{C326E90F-18FE-F956-5C56-560577DB8CB7}"/>
              </a:ext>
            </a:extLst>
          </p:cNvPr>
          <p:cNvSpPr/>
          <p:nvPr/>
        </p:nvSpPr>
        <p:spPr>
          <a:xfrm>
            <a:off x="284101" y="1173013"/>
            <a:ext cx="914400" cy="914400"/>
          </a:xfrm>
          <a:prstGeom prst="ellipse">
            <a:avLst/>
          </a:prstGeom>
          <a:solidFill>
            <a:srgbClr val="5E162A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26F878D-5FE5-6ED4-FE24-7AD8DFECE1B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1800" i="0" kern="120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Correct!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0FD6963F-2BCB-7745-D959-E230D11694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rtl="0" eaLnBrk="1" latinLnBrk="0" hangingPunct="1"/>
            <a:r>
              <a:rPr lang="en-US" sz="1800" i="0" kern="1200" baseline="0" dirty="0">
                <a:solidFill>
                  <a:srgbClr val="FAB43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explanatory </a:t>
            </a:r>
            <a:r>
              <a:rPr lang="en-US" sz="1800" i="0" kern="1200" baseline="0" dirty="0" err="1">
                <a:solidFill>
                  <a:srgbClr val="FAB43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IRTree</a:t>
            </a:r>
            <a:r>
              <a:rPr lang="en-US" sz="1800" i="0" kern="1200" baseline="0" dirty="0">
                <a:solidFill>
                  <a:srgbClr val="FAB43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model allows person-level and/or item-level covariates to explain variation in response processes</a:t>
            </a:r>
            <a:endParaRPr lang="en-US" dirty="0">
              <a:effectLst/>
            </a:endParaRP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AD9CAFE7-46CC-1130-7A52-CC5CCB9A58E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pPr rtl="0" eaLnBrk="1" latinLnBrk="0" hangingPunct="1"/>
            <a:r>
              <a:rPr lang="en-US" sz="1800" i="0" kern="120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It allows for person-level and/or item-level covariates to explain variation in response processes</a:t>
            </a:r>
            <a:endParaRPr lang="en-US" i="0" dirty="0">
              <a:solidFill>
                <a:schemeClr val="tx1"/>
              </a:solidFill>
              <a:effectLst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B1D0E11-FCE4-8028-0C1F-FEA31ABC7B0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explanatory </a:t>
            </a:r>
            <a:r>
              <a:rPr lang="en-US" sz="1800" i="0" kern="1200" baseline="0" dirty="0" err="1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IRTree</a:t>
            </a:r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model allows person-level and/or item-level covariates to explain variation in response processes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B9447DB0-DB05-4E93-08F7-ED5D19BDD9F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It focuses solely on predicting overall test scores rather than response patterns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0A996E2-A1A1-52CA-0048-2811DAFFD4E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explanatory </a:t>
            </a:r>
            <a:r>
              <a:rPr lang="en-US" sz="1800" i="0" kern="1200" baseline="0" dirty="0" err="1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IRTree</a:t>
            </a:r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model allows person-level and/or item-level covariates to explain variation in response processes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C147DCB3-95A2-D86F-C184-E06E783A3E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sz="1800" i="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It eliminates the need to estimate item difficulty and discrimination parameters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5EDEAEE0-1128-F164-6BE1-621683489BB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sz="1800" i="0" kern="120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It assumes all test-takers follow identical response processes for each item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888ADAD-A6A5-3B7B-87C2-B43753CE06E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z="1800" b="0" kern="1200" dirty="0">
                <a:solidFill>
                  <a:srgbClr val="FFFF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How does an explanatory </a:t>
            </a:r>
            <a:r>
              <a:rPr lang="en-US" sz="1800" b="0" kern="1200" dirty="0" err="1">
                <a:solidFill>
                  <a:srgbClr val="FFFF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IRTree</a:t>
            </a:r>
            <a:r>
              <a:rPr lang="en-US" sz="1800" b="0" kern="1200" dirty="0">
                <a:solidFill>
                  <a:srgbClr val="FFFF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model differ from a descriptive IRT model?</a:t>
            </a:r>
            <a:endParaRPr lang="en-US" dirty="0"/>
          </a:p>
        </p:txBody>
      </p:sp>
      <p:sp>
        <p:nvSpPr>
          <p:cNvPr id="45" name="Title 44">
            <a:extLst>
              <a:ext uri="{FF2B5EF4-FFF2-40B4-BE49-F238E27FC236}">
                <a16:creationId xmlns:a16="http://schemas.microsoft.com/office/drawing/2014/main" id="{03B0322C-9593-EB7D-9D2C-DE45EE837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</a:t>
            </a:r>
          </a:p>
        </p:txBody>
      </p:sp>
      <p:sp>
        <p:nvSpPr>
          <p:cNvPr id="24" name="A Button">
            <a:extLst>
              <a:ext uri="{FF2B5EF4-FFF2-40B4-BE49-F238E27FC236}">
                <a16:creationId xmlns:a16="http://schemas.microsoft.com/office/drawing/2014/main" id="{E41A33D0-821F-74A8-6E0B-5E40527A396D}"/>
              </a:ext>
            </a:extLst>
          </p:cNvPr>
          <p:cNvSpPr/>
          <p:nvPr/>
        </p:nvSpPr>
        <p:spPr>
          <a:xfrm>
            <a:off x="1463284" y="2710719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5" name="B Button">
            <a:extLst>
              <a:ext uri="{FF2B5EF4-FFF2-40B4-BE49-F238E27FC236}">
                <a16:creationId xmlns:a16="http://schemas.microsoft.com/office/drawing/2014/main" id="{00D8AF33-8E71-0580-7C0C-05A3BBC8A5C9}"/>
              </a:ext>
            </a:extLst>
          </p:cNvPr>
          <p:cNvSpPr/>
          <p:nvPr/>
        </p:nvSpPr>
        <p:spPr>
          <a:xfrm>
            <a:off x="1463284" y="3619625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26" name="C Button">
            <a:extLst>
              <a:ext uri="{FF2B5EF4-FFF2-40B4-BE49-F238E27FC236}">
                <a16:creationId xmlns:a16="http://schemas.microsoft.com/office/drawing/2014/main" id="{BA60AD2C-471C-2D73-DB37-0C25915E3825}"/>
              </a:ext>
            </a:extLst>
          </p:cNvPr>
          <p:cNvSpPr/>
          <p:nvPr/>
        </p:nvSpPr>
        <p:spPr>
          <a:xfrm>
            <a:off x="1463284" y="4472596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27" name="D Button">
            <a:extLst>
              <a:ext uri="{FF2B5EF4-FFF2-40B4-BE49-F238E27FC236}">
                <a16:creationId xmlns:a16="http://schemas.microsoft.com/office/drawing/2014/main" id="{5D20D47E-5405-4826-C269-BCD2F6F205DE}"/>
              </a:ext>
            </a:extLst>
          </p:cNvPr>
          <p:cNvSpPr/>
          <p:nvPr/>
        </p:nvSpPr>
        <p:spPr>
          <a:xfrm>
            <a:off x="1463284" y="5397163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D</a:t>
            </a:r>
          </a:p>
        </p:txBody>
      </p:sp>
      <p:sp>
        <p:nvSpPr>
          <p:cNvPr id="28" name="Cross 27">
            <a:extLst>
              <a:ext uri="{FF2B5EF4-FFF2-40B4-BE49-F238E27FC236}">
                <a16:creationId xmlns:a16="http://schemas.microsoft.com/office/drawing/2014/main" id="{A83947C5-E5FF-7A78-03F7-F9BD15782070}"/>
              </a:ext>
            </a:extLst>
          </p:cNvPr>
          <p:cNvSpPr/>
          <p:nvPr/>
        </p:nvSpPr>
        <p:spPr>
          <a:xfrm rot="18947527">
            <a:off x="1417776" y="3541926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Cross 28">
            <a:extLst>
              <a:ext uri="{FF2B5EF4-FFF2-40B4-BE49-F238E27FC236}">
                <a16:creationId xmlns:a16="http://schemas.microsoft.com/office/drawing/2014/main" id="{BE2A28C4-AD3C-50D2-5F39-979ED7F5A774}"/>
              </a:ext>
            </a:extLst>
          </p:cNvPr>
          <p:cNvSpPr/>
          <p:nvPr/>
        </p:nvSpPr>
        <p:spPr>
          <a:xfrm rot="18947527">
            <a:off x="1436985" y="4383797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Cross 29">
            <a:extLst>
              <a:ext uri="{FF2B5EF4-FFF2-40B4-BE49-F238E27FC236}">
                <a16:creationId xmlns:a16="http://schemas.microsoft.com/office/drawing/2014/main" id="{991E5F63-D5DE-3DEB-FD22-58C630C71C50}"/>
              </a:ext>
            </a:extLst>
          </p:cNvPr>
          <p:cNvSpPr/>
          <p:nvPr/>
        </p:nvSpPr>
        <p:spPr>
          <a:xfrm rot="18947527">
            <a:off x="1412548" y="2643428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Graphic 30" descr="Checkmark with solid fill">
            <a:extLst>
              <a:ext uri="{FF2B5EF4-FFF2-40B4-BE49-F238E27FC236}">
                <a16:creationId xmlns:a16="http://schemas.microsoft.com/office/drawing/2014/main" id="{FC7EFB7F-E096-8FE8-65A5-D3DFFA7E35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12046" y="5304147"/>
            <a:ext cx="598518" cy="598518"/>
          </a:xfrm>
          <a:prstGeom prst="rect">
            <a:avLst/>
          </a:prstGeom>
        </p:spPr>
      </p:pic>
      <p:sp>
        <p:nvSpPr>
          <p:cNvPr id="32" name="Partial Circle 31">
            <a:extLst>
              <a:ext uri="{FF2B5EF4-FFF2-40B4-BE49-F238E27FC236}">
                <a16:creationId xmlns:a16="http://schemas.microsoft.com/office/drawing/2014/main" id="{F62A2A99-E28C-D969-E56F-3B745367E54D}"/>
              </a:ext>
            </a:extLst>
          </p:cNvPr>
          <p:cNvSpPr/>
          <p:nvPr/>
        </p:nvSpPr>
        <p:spPr>
          <a:xfrm>
            <a:off x="8066786" y="-2652671"/>
            <a:ext cx="8241337" cy="5325153"/>
          </a:xfrm>
          <a:prstGeom prst="pie">
            <a:avLst>
              <a:gd name="adj1" fmla="val 5416704"/>
              <a:gd name="adj2" fmla="val 10804925"/>
            </a:avLst>
          </a:prstGeom>
          <a:solidFill>
            <a:srgbClr val="5E162A"/>
          </a:solidFill>
          <a:ln>
            <a:solidFill>
              <a:srgbClr val="076E6D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7324209E-162B-C953-911C-2D65990CCD71}"/>
              </a:ext>
            </a:extLst>
          </p:cNvPr>
          <p:cNvSpPr txBox="1"/>
          <p:nvPr/>
        </p:nvSpPr>
        <p:spPr>
          <a:xfrm>
            <a:off x="8855246" y="246441"/>
            <a:ext cx="3424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Knowledge Check</a:t>
            </a:r>
          </a:p>
        </p:txBody>
      </p:sp>
      <p:sp>
        <p:nvSpPr>
          <p:cNvPr id="34" name="Next Question Arrow">
            <a:hlinkClick r:id="rId5" action="ppaction://hlinksldjump"/>
            <a:extLst>
              <a:ext uri="{FF2B5EF4-FFF2-40B4-BE49-F238E27FC236}">
                <a16:creationId xmlns:a16="http://schemas.microsoft.com/office/drawing/2014/main" id="{18A4E251-606D-ADE8-6427-9AEEB7D760DE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  <p:sp>
        <p:nvSpPr>
          <p:cNvPr id="35" name="Next Question Arrow">
            <a:hlinkClick r:id="rId6" action="ppaction://hlinksldjump"/>
            <a:extLst>
              <a:ext uri="{FF2B5EF4-FFF2-40B4-BE49-F238E27FC236}">
                <a16:creationId xmlns:a16="http://schemas.microsoft.com/office/drawing/2014/main" id="{3ADEEF38-A04C-D2A3-6F6D-86CD35D18362}"/>
              </a:ext>
            </a:extLst>
          </p:cNvPr>
          <p:cNvSpPr/>
          <p:nvPr/>
        </p:nvSpPr>
        <p:spPr>
          <a:xfrm>
            <a:off x="9961709" y="6283885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2363677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5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5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5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5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5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5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5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5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21" grpId="0" build="p" animBg="1"/>
      <p:bldP spid="20" grpId="0" build="p" animBg="1"/>
      <p:bldP spid="19" grpId="0" build="p" animBg="1"/>
      <p:bldP spid="18" grpId="0" build="p" animBg="1"/>
      <p:bldP spid="28" grpId="0" animBg="1"/>
      <p:bldP spid="29" grpId="0" animBg="1"/>
      <p:bldP spid="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0F6FA-DEE7-172C-1D05-BFD881CD6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You have reached the end of this learning check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49D18-8AAB-CEBE-1B50-BAC385E67F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Please click anywhere to exit!</a:t>
            </a: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5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4D3ECB5C-ADF3-BB3D-8419-DFAF8425E38A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</p:spTree>
    <p:extLst>
      <p:ext uri="{BB962C8B-B14F-4D97-AF65-F5344CB8AC3E}">
        <p14:creationId xmlns:p14="http://schemas.microsoft.com/office/powerpoint/2010/main" val="1967798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502</Words>
  <Application>Microsoft Office PowerPoint</Application>
  <PresentationFormat>Widescreen</PresentationFormat>
  <Paragraphs>71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Open Sans</vt:lpstr>
      <vt:lpstr>Open Sans Semibold</vt:lpstr>
      <vt:lpstr>Office Theme</vt:lpstr>
      <vt:lpstr>Section 4: Learning Check</vt:lpstr>
      <vt:lpstr>1</vt:lpstr>
      <vt:lpstr>2</vt:lpstr>
      <vt:lpstr>3</vt:lpstr>
      <vt:lpstr>4</vt:lpstr>
      <vt:lpstr>You have reached the end of this learning check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Leventhal, Brian C - leventbc</dc:creator>
  <cp:lastModifiedBy>Stella Kim</cp:lastModifiedBy>
  <cp:revision>6</cp:revision>
  <dcterms:created xsi:type="dcterms:W3CDTF">2022-01-08T11:29:31Z</dcterms:created>
  <dcterms:modified xsi:type="dcterms:W3CDTF">2025-02-13T20:26:44Z</dcterms:modified>
</cp:coreProperties>
</file>