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39" r:id="rId3"/>
    <p:sldId id="340" r:id="rId4"/>
    <p:sldId id="341" r:id="rId5"/>
    <p:sldId id="33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C7776"/>
    <a:srgbClr val="FAB432"/>
    <a:srgbClr val="73263C"/>
    <a:srgbClr val="CF466E"/>
    <a:srgbClr val="C23F65"/>
    <a:srgbClr val="B6385C"/>
    <a:srgbClr val="702238"/>
    <a:srgbClr val="671C31"/>
    <a:srgbClr val="076E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EDBD57-4D68-41EF-B95F-434E1A777F6E}" v="46" dt="2023-02-16T18:28:20.414"/>
    <p1510:client id="{E8A55C47-2999-48E4-AA63-B222222C2FAF}" v="975" dt="2023-02-17T00:36:46.8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81" autoAdjust="0"/>
  </p:normalViewPr>
  <p:slideViewPr>
    <p:cSldViewPr snapToGrid="0" showGuides="1">
      <p:cViewPr varScale="1">
        <p:scale>
          <a:sx n="54" d="100"/>
          <a:sy n="54" d="100"/>
        </p:scale>
        <p:origin x="400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1" d="100"/>
          <a:sy n="121" d="100"/>
        </p:scale>
        <p:origin x="245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D0E6C-5147-492D-9E60-E6299BE8651C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E9C75-C037-4BB4-AA1C-F81A8AF68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98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01BBF77-3A95-4442-9A2B-24529228E5C7}"/>
              </a:ext>
            </a:extLst>
          </p:cNvPr>
          <p:cNvSpPr/>
          <p:nvPr userDrawn="1"/>
        </p:nvSpPr>
        <p:spPr>
          <a:xfrm>
            <a:off x="382386" y="501649"/>
            <a:ext cx="7198822" cy="5616517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848" y="648393"/>
            <a:ext cx="6966065" cy="538664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5EDC00-EFCA-449D-8374-248FD9A96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0466" y="1413164"/>
            <a:ext cx="4062152" cy="340267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BC4D0-D59F-4165-B444-18444740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299" y="6356350"/>
            <a:ext cx="872836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A1694-7F7F-427A-999D-310B3C834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4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C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351903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35190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4405521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4405521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43A248C-E430-4BA1-A06E-577291C80A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8617" y="1336796"/>
            <a:ext cx="482139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3761438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D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5292007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Correct Explanation </a:t>
            </a:r>
          </a:p>
        </p:txBody>
      </p:sp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438529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351903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35190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438529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6CAEB63-4F6F-B0B3-F4F1-BECE6DDC83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385" y="1336796"/>
            <a:ext cx="477249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17119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C9E78C2-E188-4607-B47F-1B2F9512F5FF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82BFEE-2FA0-4ED3-BD87-0AF8FD23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A7592-2DEE-49EB-BFE6-98857DC8A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C60E3-FE40-452B-B96C-9011CB256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F359A-4AD2-44E0-B01C-D1BFA93A1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3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68655D-B4D6-40E1-9941-9C12C659BAB0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A3AB2-1836-41AA-B62F-0AEFBBDC0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FF7C8-2CA2-4B7D-89F8-2D478CDCB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8131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93543-0AA1-4595-894E-40E76104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CE3A4-AA57-4509-872D-63362638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A9248C3-EF4E-4C33-B58F-1C3F67659DE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51714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9F7216-3633-4E7B-8249-99B6CED381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668" y="-1003242"/>
            <a:ext cx="30670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7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14999AA-638C-441D-BFFC-C89C640BA7B2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E467B1-C4F9-4458-B5A6-226106D1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E3644-C7F9-4370-BDED-F550103A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D548BB-9753-4E72-AD12-17A23CA27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7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5E162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arallelogram 6">
            <a:extLst>
              <a:ext uri="{FF2B5EF4-FFF2-40B4-BE49-F238E27FC236}">
                <a16:creationId xmlns:a16="http://schemas.microsoft.com/office/drawing/2014/main" id="{41466F65-768A-48C7-AC81-A6C6030F625A}"/>
              </a:ext>
            </a:extLst>
          </p:cNvPr>
          <p:cNvSpPr/>
          <p:nvPr userDrawn="1"/>
        </p:nvSpPr>
        <p:spPr>
          <a:xfrm rot="5400000">
            <a:off x="4659673" y="-3943456"/>
            <a:ext cx="2675596" cy="10962004"/>
          </a:xfrm>
          <a:custGeom>
            <a:avLst/>
            <a:gdLst>
              <a:gd name="connsiteX0" fmla="*/ 0 w 10094011"/>
              <a:gd name="connsiteY0" fmla="*/ 1319746 h 1319746"/>
              <a:gd name="connsiteX1" fmla="*/ 556550 w 10094011"/>
              <a:gd name="connsiteY1" fmla="*/ 0 h 1319746"/>
              <a:gd name="connsiteX2" fmla="*/ 10094011 w 10094011"/>
              <a:gd name="connsiteY2" fmla="*/ 0 h 1319746"/>
              <a:gd name="connsiteX3" fmla="*/ 9537461 w 10094011"/>
              <a:gd name="connsiteY3" fmla="*/ 1319746 h 1319746"/>
              <a:gd name="connsiteX4" fmla="*/ 0 w 10094011"/>
              <a:gd name="connsiteY4" fmla="*/ 1319746 h 1319746"/>
              <a:gd name="connsiteX0" fmla="*/ 4017 w 10098028"/>
              <a:gd name="connsiteY0" fmla="*/ 1335649 h 1335649"/>
              <a:gd name="connsiteX1" fmla="*/ 0 w 10098028"/>
              <a:gd name="connsiteY1" fmla="*/ 0 h 1335649"/>
              <a:gd name="connsiteX2" fmla="*/ 10098028 w 10098028"/>
              <a:gd name="connsiteY2" fmla="*/ 15903 h 1335649"/>
              <a:gd name="connsiteX3" fmla="*/ 9541478 w 10098028"/>
              <a:gd name="connsiteY3" fmla="*/ 1335649 h 1335649"/>
              <a:gd name="connsiteX4" fmla="*/ 4017 w 10098028"/>
              <a:gd name="connsiteY4" fmla="*/ 1335649 h 1335649"/>
              <a:gd name="connsiteX0" fmla="*/ 0 w 10094011"/>
              <a:gd name="connsiteY0" fmla="*/ 1335649 h 1335649"/>
              <a:gd name="connsiteX1" fmla="*/ 2484 w 10094011"/>
              <a:gd name="connsiteY1" fmla="*/ 0 h 1335649"/>
              <a:gd name="connsiteX2" fmla="*/ 10094011 w 10094011"/>
              <a:gd name="connsiteY2" fmla="*/ 15903 h 1335649"/>
              <a:gd name="connsiteX3" fmla="*/ 9537461 w 10094011"/>
              <a:gd name="connsiteY3" fmla="*/ 1335649 h 1335649"/>
              <a:gd name="connsiteX4" fmla="*/ 0 w 10094011"/>
              <a:gd name="connsiteY4" fmla="*/ 1335649 h 1335649"/>
              <a:gd name="connsiteX0" fmla="*/ 0 w 10094011"/>
              <a:gd name="connsiteY0" fmla="*/ 1335649 h 1338628"/>
              <a:gd name="connsiteX1" fmla="*/ 2484 w 10094011"/>
              <a:gd name="connsiteY1" fmla="*/ 0 h 1338628"/>
              <a:gd name="connsiteX2" fmla="*/ 10094011 w 10094011"/>
              <a:gd name="connsiteY2" fmla="*/ 15903 h 1338628"/>
              <a:gd name="connsiteX3" fmla="*/ 8760072 w 10094011"/>
              <a:gd name="connsiteY3" fmla="*/ 1338628 h 1338628"/>
              <a:gd name="connsiteX4" fmla="*/ 0 w 10094011"/>
              <a:gd name="connsiteY4" fmla="*/ 1335649 h 1338628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180738"/>
              <a:gd name="connsiteY0" fmla="*/ 1335649 h 1340239"/>
              <a:gd name="connsiteX1" fmla="*/ 2484 w 10180738"/>
              <a:gd name="connsiteY1" fmla="*/ 0 h 1340239"/>
              <a:gd name="connsiteX2" fmla="*/ 10180738 w 10180738"/>
              <a:gd name="connsiteY2" fmla="*/ 6113 h 1340239"/>
              <a:gd name="connsiteX3" fmla="*/ 6063255 w 10180738"/>
              <a:gd name="connsiteY3" fmla="*/ 1340239 h 1340239"/>
              <a:gd name="connsiteX4" fmla="*/ 0 w 10180738"/>
              <a:gd name="connsiteY4" fmla="*/ 1335649 h 1340239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63255 w 10180738"/>
              <a:gd name="connsiteY3" fmla="*/ 1340239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288052"/>
              <a:gd name="connsiteY0" fmla="*/ 1353360 h 1353360"/>
              <a:gd name="connsiteX1" fmla="*/ 2484 w 10288052"/>
              <a:gd name="connsiteY1" fmla="*/ 7616 h 1353360"/>
              <a:gd name="connsiteX2" fmla="*/ 10288052 w 10288052"/>
              <a:gd name="connsiteY2" fmla="*/ 0 h 1353360"/>
              <a:gd name="connsiteX3" fmla="*/ 6000655 w 10288052"/>
              <a:gd name="connsiteY3" fmla="*/ 1353104 h 1353360"/>
              <a:gd name="connsiteX4" fmla="*/ 0 w 10288052"/>
              <a:gd name="connsiteY4" fmla="*/ 1353360 h 1353360"/>
              <a:gd name="connsiteX0" fmla="*/ 0 w 10323822"/>
              <a:gd name="connsiteY0" fmla="*/ 1345744 h 1345744"/>
              <a:gd name="connsiteX1" fmla="*/ 2484 w 10323822"/>
              <a:gd name="connsiteY1" fmla="*/ 0 h 1345744"/>
              <a:gd name="connsiteX2" fmla="*/ 10323822 w 10323822"/>
              <a:gd name="connsiteY2" fmla="*/ 460 h 1345744"/>
              <a:gd name="connsiteX3" fmla="*/ 6000655 w 10323822"/>
              <a:gd name="connsiteY3" fmla="*/ 1345488 h 1345744"/>
              <a:gd name="connsiteX4" fmla="*/ 0 w 10323822"/>
              <a:gd name="connsiteY4" fmla="*/ 1345744 h 1345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23822" h="1345744">
                <a:moveTo>
                  <a:pt x="0" y="1345744"/>
                </a:moveTo>
                <a:lnTo>
                  <a:pt x="2484" y="0"/>
                </a:lnTo>
                <a:lnTo>
                  <a:pt x="10323822" y="460"/>
                </a:lnTo>
                <a:lnTo>
                  <a:pt x="6000655" y="1345488"/>
                </a:lnTo>
                <a:lnTo>
                  <a:pt x="0" y="1345744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0C7776"/>
            </a:solidFill>
            <a:prstDash val="solid"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2395" y="382568"/>
            <a:ext cx="10429008" cy="1332830"/>
          </a:xfrm>
          <a:noFill/>
        </p:spPr>
        <p:txBody>
          <a:bodyPr anchor="ctr"/>
          <a:lstStyle>
            <a:lvl1pPr algn="r">
              <a:defRPr sz="4000">
                <a:solidFill>
                  <a:srgbClr val="6E2E40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189470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A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4364019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436401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2614564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3516250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350724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2605563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37" name="Title 36">
            <a:extLst>
              <a:ext uri="{FF2B5EF4-FFF2-40B4-BE49-F238E27FC236}">
                <a16:creationId xmlns:a16="http://schemas.microsoft.com/office/drawing/2014/main" id="{CFBE335B-B4A1-ABC5-219F-1FC5B02630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8593" y="1336796"/>
            <a:ext cx="628834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6363172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B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4364019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436401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3471327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347132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FC9BF1F-78A6-DFA0-1DB5-5DD85948E7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271" y="1336796"/>
            <a:ext cx="511478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12053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E16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DC5B9-0F23-4093-9730-D54ED808A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3843" y="6356350"/>
            <a:ext cx="87228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AB43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2297AB-E074-4BBF-ADB9-96BBF73AE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28" y="205323"/>
            <a:ext cx="11494320" cy="611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5CBF5-AA50-4F11-8FFE-22E92F834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382" y="1105188"/>
            <a:ext cx="11649491" cy="5073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F3FDC-AA4C-4360-8747-9BDD5AF660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537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AB432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7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AB432"/>
          </a:solidFill>
          <a:latin typeface="Open Sans Semibold" panose="020B0706030804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47CE4F-CA2E-40E2-8A42-6DD4522E5F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Section 3: Learning Check</a:t>
            </a:r>
          </a:p>
        </p:txBody>
      </p:sp>
      <p:sp>
        <p:nvSpPr>
          <p:cNvPr id="6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EF09C0B7-74A5-CCF1-73C8-D53031732F42}"/>
              </a:ext>
            </a:extLst>
          </p:cNvPr>
          <p:cNvSpPr/>
          <p:nvPr/>
        </p:nvSpPr>
        <p:spPr>
          <a:xfrm>
            <a:off x="10250712" y="6344653"/>
            <a:ext cx="1921381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Question 1</a:t>
            </a:r>
          </a:p>
        </p:txBody>
      </p:sp>
      <p:sp>
        <p:nvSpPr>
          <p:cNvPr id="7" name="Question Box">
            <a:extLst>
              <a:ext uri="{FF2B5EF4-FFF2-40B4-BE49-F238E27FC236}">
                <a16:creationId xmlns:a16="http://schemas.microsoft.com/office/drawing/2014/main" id="{45B48011-96A6-F719-CC48-1D71C491596E}"/>
              </a:ext>
            </a:extLst>
          </p:cNvPr>
          <p:cNvSpPr/>
          <p:nvPr/>
        </p:nvSpPr>
        <p:spPr>
          <a:xfrm>
            <a:off x="370322" y="2306372"/>
            <a:ext cx="4547907" cy="1152269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put into Slide Show Mode to begin interactive Quiz</a:t>
            </a:r>
          </a:p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(Slide Show 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 From Beginning)</a:t>
            </a:r>
            <a:endParaRPr lang="en-US" sz="20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Question Box">
            <a:extLst>
              <a:ext uri="{FF2B5EF4-FFF2-40B4-BE49-F238E27FC236}">
                <a16:creationId xmlns:a16="http://schemas.microsoft.com/office/drawing/2014/main" id="{EA7D9ACD-99C9-63DB-C4DC-14CA0DF43E43}"/>
              </a:ext>
            </a:extLst>
          </p:cNvPr>
          <p:cNvSpPr/>
          <p:nvPr/>
        </p:nvSpPr>
        <p:spPr>
          <a:xfrm>
            <a:off x="370322" y="3561158"/>
            <a:ext cx="11348202" cy="2787587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Click on responses to select answer.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Once selected, you can click on the same box to show original text.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navigation arrows to advance to next question</a:t>
            </a:r>
          </a:p>
          <a:p>
            <a:endParaRPr lang="en-US" sz="28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61E1C49-0450-56C2-DD6A-718AD7CA1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2958" y="2468168"/>
            <a:ext cx="64770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2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Question Box">
            <a:extLst>
              <a:ext uri="{FF2B5EF4-FFF2-40B4-BE49-F238E27FC236}">
                <a16:creationId xmlns:a16="http://schemas.microsoft.com/office/drawing/2014/main" id="{2F2C808B-3129-C80A-7DEF-D66C0E7103B6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Question Number">
            <a:extLst>
              <a:ext uri="{FF2B5EF4-FFF2-40B4-BE49-F238E27FC236}">
                <a16:creationId xmlns:a16="http://schemas.microsoft.com/office/drawing/2014/main" id="{F68B0EB7-1325-49DB-671D-F81CB7DE6463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B5FBE72-F4CB-4155-A29A-F7435919379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incorrect. We need to convert the original item responses to pseudo-item responses in order to fit an </a:t>
            </a:r>
            <a:r>
              <a:rPr lang="en-US" sz="1800" i="0" kern="1200" baseline="0" dirty="0" err="1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IRTree</a:t>
            </a:r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model.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504D8E31-675C-AC63-B376-95ECE4FA560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They eliminate the need for data preprocessing.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97BC99-CC6E-D1F9-17F2-9D98EDBEC0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i="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</a:t>
            </a:r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got it!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B60FB4C-2D47-4130-D3F9-7D7117828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incorrect. We need a mapping matrix to convert the original item responses to pseudo-item responses.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DC03F9F-BDFE-B665-F3B2-6104A44048A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They can estimate test-taker ability without requiring a mapping matrix.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FBFB911-9A74-0532-B6E2-F570B39769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1800" i="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They model latent decision processes underlying test-taking behaviors.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85C9A62-7C9B-5FA2-F1C7-A5E194C7A5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is a unique benefit of using </a:t>
            </a:r>
            <a:r>
              <a:rPr lang="en-US" sz="1800" b="0" kern="1200" dirty="0" err="1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IRTree</a:t>
            </a:r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models in the analysis of test-taking behaviors?</a:t>
            </a:r>
            <a:endParaRPr lang="en-US" dirty="0"/>
          </a:p>
        </p:txBody>
      </p:sp>
      <p:sp>
        <p:nvSpPr>
          <p:cNvPr id="42" name="Title 41">
            <a:extLst>
              <a:ext uri="{FF2B5EF4-FFF2-40B4-BE49-F238E27FC236}">
                <a16:creationId xmlns:a16="http://schemas.microsoft.com/office/drawing/2014/main" id="{1C8BDC04-8DE4-DACA-0E95-4B5B84816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21" name="A Button">
            <a:extLst>
              <a:ext uri="{FF2B5EF4-FFF2-40B4-BE49-F238E27FC236}">
                <a16:creationId xmlns:a16="http://schemas.microsoft.com/office/drawing/2014/main" id="{2D598F97-F653-E4DC-6AB7-8689C62324A8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2" name="B Button">
            <a:extLst>
              <a:ext uri="{FF2B5EF4-FFF2-40B4-BE49-F238E27FC236}">
                <a16:creationId xmlns:a16="http://schemas.microsoft.com/office/drawing/2014/main" id="{509777BA-15BF-24F3-10C4-3B085261D3A9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3" name="C Button">
            <a:extLst>
              <a:ext uri="{FF2B5EF4-FFF2-40B4-BE49-F238E27FC236}">
                <a16:creationId xmlns:a16="http://schemas.microsoft.com/office/drawing/2014/main" id="{3813A25A-89ED-25F3-AE56-29C10DB518D3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5" name="Cross 24">
            <a:extLst>
              <a:ext uri="{FF2B5EF4-FFF2-40B4-BE49-F238E27FC236}">
                <a16:creationId xmlns:a16="http://schemas.microsoft.com/office/drawing/2014/main" id="{D69A1CDD-98AD-9F23-5C3E-26C92EFA50B2}"/>
              </a:ext>
            </a:extLst>
          </p:cNvPr>
          <p:cNvSpPr/>
          <p:nvPr/>
        </p:nvSpPr>
        <p:spPr>
          <a:xfrm rot="18947527">
            <a:off x="1417776" y="354192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ross 25">
            <a:extLst>
              <a:ext uri="{FF2B5EF4-FFF2-40B4-BE49-F238E27FC236}">
                <a16:creationId xmlns:a16="http://schemas.microsoft.com/office/drawing/2014/main" id="{DB38175E-11CC-0BD0-BF51-4C3B75B4DF46}"/>
              </a:ext>
            </a:extLst>
          </p:cNvPr>
          <p:cNvSpPr/>
          <p:nvPr/>
        </p:nvSpPr>
        <p:spPr>
          <a:xfrm rot="18947527">
            <a:off x="1436985" y="4383797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Graphic 27" descr="Checkmark with solid fill">
            <a:extLst>
              <a:ext uri="{FF2B5EF4-FFF2-40B4-BE49-F238E27FC236}">
                <a16:creationId xmlns:a16="http://schemas.microsoft.com/office/drawing/2014/main" id="{6BF26453-1E2E-4B7E-BD6D-E6864F3559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3050" y="2614564"/>
            <a:ext cx="598518" cy="598518"/>
          </a:xfrm>
          <a:prstGeom prst="rect">
            <a:avLst/>
          </a:prstGeom>
        </p:spPr>
      </p:pic>
      <p:sp>
        <p:nvSpPr>
          <p:cNvPr id="29" name="Partial Circle 28">
            <a:extLst>
              <a:ext uri="{FF2B5EF4-FFF2-40B4-BE49-F238E27FC236}">
                <a16:creationId xmlns:a16="http://schemas.microsoft.com/office/drawing/2014/main" id="{2D709F38-EB76-649C-E2E6-487B52834290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94147B2B-06BD-D6F4-FD9C-DF3E86242D4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2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4787EFC7-A9ED-01A9-D847-8B56E1EC322A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389185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7" grpId="0" build="p" animBg="1"/>
      <p:bldP spid="16" grpId="0" build="p" animBg="1"/>
      <p:bldP spid="15" grpId="0" build="p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6E4F76E5-1A93-56EB-D5E0-AAE9D2CAD1C5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B67595AE-D71F-245F-8088-CC83AEE9D3B5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E883483-0E17-02B9-98C1-645AF1AA5B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/>
          </a:bodyPr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incorrect. The reviewing behavior is either unidentifiable or has no impact on correctness. Please see Jeon et al. (2017) for more details.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B363359-8A6E-8B3B-66F2-EE7AED0115B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probability of reviewing an answer after reflection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556F217-31DC-266C-8AD2-86EF61719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800" i="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Correct. In the tree structure provided as an example (Section 3 Slide 8), the probability of changing the initial correct answer to a wrong answer is modeled at Node 3.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C0D4079-7861-3920-1D3B-4822C90EE8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rtl="0" eaLnBrk="1" latinLnBrk="0" hangingPunct="1"/>
            <a:r>
              <a:rPr lang="en-US" sz="1800" i="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incorrect.</a:t>
            </a:r>
            <a:endParaRPr lang="en-US" dirty="0">
              <a:effectLst/>
            </a:endParaRP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6956135-6FCA-E243-F6EB-DB0767624A4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number of changes made after the initial response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27B368-7E5C-E427-325A-5A431338A6E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1800" i="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probability of changing the initial correct response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63FFC9A-4A64-28A7-44E1-149FC9964B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Which of the following aspects of answer change behavior can be modeled using an </a:t>
            </a:r>
            <a:r>
              <a:rPr lang="en-US" sz="1800" b="0" kern="1200" dirty="0" err="1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IRTree</a:t>
            </a:r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model shown in Slide 6 in Section 3?</a:t>
            </a:r>
          </a:p>
        </p:txBody>
      </p:sp>
      <p:sp>
        <p:nvSpPr>
          <p:cNvPr id="56" name="Title 55">
            <a:extLst>
              <a:ext uri="{FF2B5EF4-FFF2-40B4-BE49-F238E27FC236}">
                <a16:creationId xmlns:a16="http://schemas.microsoft.com/office/drawing/2014/main" id="{4A9955C3-8B9E-2E01-DF51-F5E504AD8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24" name="A Button">
            <a:extLst>
              <a:ext uri="{FF2B5EF4-FFF2-40B4-BE49-F238E27FC236}">
                <a16:creationId xmlns:a16="http://schemas.microsoft.com/office/drawing/2014/main" id="{76F6FE6A-AFC7-98C8-E30D-7AB720C18050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5" name="B Button">
            <a:extLst>
              <a:ext uri="{FF2B5EF4-FFF2-40B4-BE49-F238E27FC236}">
                <a16:creationId xmlns:a16="http://schemas.microsoft.com/office/drawing/2014/main" id="{426169D3-CA87-903E-2240-C61F5D3AFDFE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6" name="C Button">
            <a:extLst>
              <a:ext uri="{FF2B5EF4-FFF2-40B4-BE49-F238E27FC236}">
                <a16:creationId xmlns:a16="http://schemas.microsoft.com/office/drawing/2014/main" id="{5BF8D094-9FF4-5FB4-DA27-7862B71FF887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8" name="Cross 27">
            <a:extLst>
              <a:ext uri="{FF2B5EF4-FFF2-40B4-BE49-F238E27FC236}">
                <a16:creationId xmlns:a16="http://schemas.microsoft.com/office/drawing/2014/main" id="{B74BD833-9A92-C07D-1106-299B5D802975}"/>
              </a:ext>
            </a:extLst>
          </p:cNvPr>
          <p:cNvSpPr/>
          <p:nvPr/>
        </p:nvSpPr>
        <p:spPr>
          <a:xfrm rot="18947527">
            <a:off x="1435337" y="2669788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ross 28">
            <a:extLst>
              <a:ext uri="{FF2B5EF4-FFF2-40B4-BE49-F238E27FC236}">
                <a16:creationId xmlns:a16="http://schemas.microsoft.com/office/drawing/2014/main" id="{956FD871-10BB-929B-3D4F-0278823CE03B}"/>
              </a:ext>
            </a:extLst>
          </p:cNvPr>
          <p:cNvSpPr/>
          <p:nvPr/>
        </p:nvSpPr>
        <p:spPr>
          <a:xfrm rot="18947527">
            <a:off x="1436985" y="4383797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Graphic 30" descr="Checkmark with solid fill">
            <a:extLst>
              <a:ext uri="{FF2B5EF4-FFF2-40B4-BE49-F238E27FC236}">
                <a16:creationId xmlns:a16="http://schemas.microsoft.com/office/drawing/2014/main" id="{ACA89CF5-1B2B-FFD5-D575-4E5F25622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9920" y="3525400"/>
            <a:ext cx="598518" cy="598518"/>
          </a:xfrm>
          <a:prstGeom prst="rect">
            <a:avLst/>
          </a:prstGeom>
        </p:spPr>
      </p:pic>
      <p:sp>
        <p:nvSpPr>
          <p:cNvPr id="32" name="Partial Circle 31">
            <a:extLst>
              <a:ext uri="{FF2B5EF4-FFF2-40B4-BE49-F238E27FC236}">
                <a16:creationId xmlns:a16="http://schemas.microsoft.com/office/drawing/2014/main" id="{51FF6F00-B320-C0F2-0C85-D78F5641B0F2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3ABBFBB2-A4FC-1159-177E-3CC4120E3E4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4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82842601-7FCD-9A1D-67DD-B7941D3EB8FE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5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03A2FB1B-058D-7603-426A-8ADB67494736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19036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0" grpId="0" build="p" animBg="1"/>
      <p:bldP spid="19" grpId="0" build="p" animBg="1"/>
      <p:bldP spid="18" grpId="0" build="p" animBg="1"/>
      <p:bldP spid="28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9D3C65C9-0467-2CC6-C6E0-B1BAD5433781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AAD79461-2A82-3513-4540-34FA9AEB9FBF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4" name="Question Box">
            <a:extLst>
              <a:ext uri="{FF2B5EF4-FFF2-40B4-BE49-F238E27FC236}">
                <a16:creationId xmlns:a16="http://schemas.microsoft.com/office/drawing/2014/main" id="{5A898F96-4D8D-7DF2-D53F-E91021723F7B}"/>
              </a:ext>
            </a:extLst>
          </p:cNvPr>
          <p:cNvSpPr/>
          <p:nvPr/>
        </p:nvSpPr>
        <p:spPr>
          <a:xfrm>
            <a:off x="741301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Question Number">
            <a:extLst>
              <a:ext uri="{FF2B5EF4-FFF2-40B4-BE49-F238E27FC236}">
                <a16:creationId xmlns:a16="http://schemas.microsoft.com/office/drawing/2014/main" id="{45434998-EB0D-A7D9-ED59-115AF15C3066}"/>
              </a:ext>
            </a:extLst>
          </p:cNvPr>
          <p:cNvSpPr/>
          <p:nvPr/>
        </p:nvSpPr>
        <p:spPr>
          <a:xfrm>
            <a:off x="284101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CED8E08-2973-203C-1C06-9A9C7FEC533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While item reviewing and answer changes often occur simultaneously in practice, this is not a critical assumption for </a:t>
            </a:r>
            <a:r>
              <a:rPr lang="en-US" sz="1800" i="0" kern="1200" baseline="0" dirty="0" err="1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IRTree</a:t>
            </a:r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models. </a:t>
            </a:r>
            <a:r>
              <a:rPr lang="en-US" sz="1800" i="0" kern="1200" baseline="0" dirty="0" err="1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IRTree</a:t>
            </a:r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models emphasize modeling latent decision process leading to different response outcomes, rather than the timing or simultaneity of reviewing and changing.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748C5BF-97B6-92E4-28E9-D51E3A4CFF3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Item reviewing and answer changes can occur simultaneously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6EF6B85-C08F-6FD5-2731-1F47BD8DFB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i="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Correct.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775A7CD-F8DE-2BC8-D2A1-71614FA661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incorrect because not all answer changes lead to improved performance; some changes may lead to incorrect answers.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089B5A2-50C1-D2DA-BD30-E725A2D323E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All answer changes are beneficial to test performance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0BA2B27-CD10-BE6C-74BB-D08CA9AAA3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1800" i="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Test-taker responses can be classified into distinct latent processes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5273187-F5CC-D567-6E28-5C9C6B3803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Which of the following is the most critical assumption for modeling test-taking behaviors using </a:t>
            </a:r>
            <a:r>
              <a:rPr lang="en-US" sz="1800" b="0" kern="1200" dirty="0" err="1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IRTree</a:t>
            </a:r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models?</a:t>
            </a:r>
            <a:endParaRPr lang="en-US" dirty="0"/>
          </a:p>
        </p:txBody>
      </p:sp>
      <p:sp>
        <p:nvSpPr>
          <p:cNvPr id="57" name="Title 56">
            <a:extLst>
              <a:ext uri="{FF2B5EF4-FFF2-40B4-BE49-F238E27FC236}">
                <a16:creationId xmlns:a16="http://schemas.microsoft.com/office/drawing/2014/main" id="{DBBF2F44-1794-64EF-0708-E42301095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26" name="A Button">
            <a:extLst>
              <a:ext uri="{FF2B5EF4-FFF2-40B4-BE49-F238E27FC236}">
                <a16:creationId xmlns:a16="http://schemas.microsoft.com/office/drawing/2014/main" id="{2D765732-EF41-6D16-22AE-0FFE28C1876A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7" name="B Button">
            <a:extLst>
              <a:ext uri="{FF2B5EF4-FFF2-40B4-BE49-F238E27FC236}">
                <a16:creationId xmlns:a16="http://schemas.microsoft.com/office/drawing/2014/main" id="{A5EC7756-0D01-0D1D-E900-F415D0D76E38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8" name="C Button">
            <a:extLst>
              <a:ext uri="{FF2B5EF4-FFF2-40B4-BE49-F238E27FC236}">
                <a16:creationId xmlns:a16="http://schemas.microsoft.com/office/drawing/2014/main" id="{0F4D0643-B26F-F941-C6A3-490C3B8C1D0B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14A5921F-10FE-EF54-6098-B95D24A84417}"/>
              </a:ext>
            </a:extLst>
          </p:cNvPr>
          <p:cNvSpPr/>
          <p:nvPr/>
        </p:nvSpPr>
        <p:spPr>
          <a:xfrm rot="18947527">
            <a:off x="1396489" y="269756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ross 30">
            <a:extLst>
              <a:ext uri="{FF2B5EF4-FFF2-40B4-BE49-F238E27FC236}">
                <a16:creationId xmlns:a16="http://schemas.microsoft.com/office/drawing/2014/main" id="{E9011992-BBD3-FE36-C753-4CA46B0C6A34}"/>
              </a:ext>
            </a:extLst>
          </p:cNvPr>
          <p:cNvSpPr/>
          <p:nvPr/>
        </p:nvSpPr>
        <p:spPr>
          <a:xfrm rot="18947527">
            <a:off x="1417564" y="3556463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Graphic 32" descr="Checkmark with solid fill">
            <a:extLst>
              <a:ext uri="{FF2B5EF4-FFF2-40B4-BE49-F238E27FC236}">
                <a16:creationId xmlns:a16="http://schemas.microsoft.com/office/drawing/2014/main" id="{0BB13D0F-1508-F93A-F535-55BAD7DBD6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1550" y="4392654"/>
            <a:ext cx="598518" cy="598518"/>
          </a:xfrm>
          <a:prstGeom prst="rect">
            <a:avLst/>
          </a:prstGeom>
        </p:spPr>
      </p:pic>
      <p:sp>
        <p:nvSpPr>
          <p:cNvPr id="34" name="Partial Circle 33">
            <a:extLst>
              <a:ext uri="{FF2B5EF4-FFF2-40B4-BE49-F238E27FC236}">
                <a16:creationId xmlns:a16="http://schemas.microsoft.com/office/drawing/2014/main" id="{855C91AF-01D0-AC3E-5518-6A7294251E2B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81FE9FFE-2812-2A1E-2AD6-CB239A4E5847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6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DE8CA52C-425F-BF73-07F1-8DA1AAA4F721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7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5390BB8A-8BB2-0B40-1467-6CDF0E4405A9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397671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0" grpId="0" build="p" animBg="1"/>
      <p:bldP spid="19" grpId="0" build="p" animBg="1"/>
      <p:bldP spid="18" grpId="0" build="p" animBg="1"/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0F6FA-DEE7-172C-1D05-BFD881CD6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You have reached the end of this learning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49D18-8AAB-CEBE-1B50-BAC385E67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Please click anywhere to exit!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4D3ECB5C-ADF3-BB3D-8419-DFAF8425E38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196779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418</Words>
  <Application>Microsoft Office PowerPoint</Application>
  <PresentationFormat>Widescreen</PresentationFormat>
  <Paragraphs>53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Open Sans</vt:lpstr>
      <vt:lpstr>Open Sans Semibold</vt:lpstr>
      <vt:lpstr>Office Theme</vt:lpstr>
      <vt:lpstr>Section 3: Learning Check</vt:lpstr>
      <vt:lpstr>1</vt:lpstr>
      <vt:lpstr>2</vt:lpstr>
      <vt:lpstr>3</vt:lpstr>
      <vt:lpstr>You have reached the end of this learning check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Leventhal, Brian C - leventbc</dc:creator>
  <cp:lastModifiedBy>Stella Kim</cp:lastModifiedBy>
  <cp:revision>4</cp:revision>
  <dcterms:created xsi:type="dcterms:W3CDTF">2022-01-08T11:29:31Z</dcterms:created>
  <dcterms:modified xsi:type="dcterms:W3CDTF">2025-02-13T20:24:27Z</dcterms:modified>
</cp:coreProperties>
</file>