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9" r:id="rId3"/>
    <p:sldId id="343" r:id="rId4"/>
    <p:sldId id="344" r:id="rId5"/>
    <p:sldId id="340" r:id="rId6"/>
    <p:sldId id="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C7776"/>
    <a:srgbClr val="FAB432"/>
    <a:srgbClr val="73263C"/>
    <a:srgbClr val="CF466E"/>
    <a:srgbClr val="C23F65"/>
    <a:srgbClr val="B6385C"/>
    <a:srgbClr val="702238"/>
    <a:srgbClr val="671C31"/>
    <a:srgbClr val="076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9" autoAdjust="0"/>
    <p:restoredTop sz="95710" autoAdjust="0"/>
  </p:normalViewPr>
  <p:slideViewPr>
    <p:cSldViewPr snapToGrid="0" showGuides="1">
      <p:cViewPr varScale="1">
        <p:scale>
          <a:sx n="59" d="100"/>
          <a:sy n="59" d="100"/>
        </p:scale>
        <p:origin x="86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C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4405521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405521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43A248C-E430-4BA1-A06E-577291C80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8617" y="1336796"/>
            <a:ext cx="48213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761438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D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529200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 Explanation </a:t>
            </a:r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438529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3519035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35190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438529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6CAEB63-4F6F-B0B3-F4F1-BECE6DDC83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385" y="1336796"/>
            <a:ext cx="477249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17119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A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2614564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3516250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350724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2605563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37" name="Title 36">
            <a:extLst>
              <a:ext uri="{FF2B5EF4-FFF2-40B4-BE49-F238E27FC236}">
                <a16:creationId xmlns:a16="http://schemas.microsoft.com/office/drawing/2014/main" id="{CFBE335B-B4A1-ABC5-219F-1FC5B02630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8593" y="1336796"/>
            <a:ext cx="628834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36317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oice B Correc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884DC109-89BF-1B8B-8F9D-E7D1A83667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74778" y="5292007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 Explanation </a:t>
            </a:r>
          </a:p>
        </p:txBody>
      </p:sp>
      <p:sp>
        <p:nvSpPr>
          <p:cNvPr id="36" name="Text Placeholder 24">
            <a:extLst>
              <a:ext uri="{FF2B5EF4-FFF2-40B4-BE49-F238E27FC236}">
                <a16:creationId xmlns:a16="http://schemas.microsoft.com/office/drawing/2014/main" id="{83616C37-9BBA-D188-E0D9-4F1EED64EC4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74778" y="529200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 Incorrect</a:t>
            </a:r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7A87C8E0-DF2A-E8FB-BBE1-A4A3698C83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4778" y="4364019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 Explanation 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273C4EAF-3E09-5CD7-05DB-0E2966D6B9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74778" y="4364019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 Incorrect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996B049-8193-0180-9E99-D8DB1FF52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778" y="3471327"/>
            <a:ext cx="7342632" cy="667512"/>
          </a:xfrm>
          <a:solidFill>
            <a:srgbClr val="92D05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Correct Explanation 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679EB17-05A2-2B16-A2D5-D085A50BA1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4778" y="2583992"/>
            <a:ext cx="7342632" cy="667512"/>
          </a:xfrm>
          <a:solidFill>
            <a:srgbClr val="FF0000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 Explanation 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0329F152-30D8-366A-37E1-7F195F7958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4778" y="2578635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Incorrect</a:t>
            </a:r>
          </a:p>
        </p:txBody>
      </p:sp>
      <p:sp>
        <p:nvSpPr>
          <p:cNvPr id="33" name="Text Placeholder 24">
            <a:extLst>
              <a:ext uri="{FF2B5EF4-FFF2-40B4-BE49-F238E27FC236}">
                <a16:creationId xmlns:a16="http://schemas.microsoft.com/office/drawing/2014/main" id="{D399EDFD-E234-282E-A677-00932F68FA2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74778" y="3471327"/>
            <a:ext cx="7342632" cy="667512"/>
          </a:xfrm>
          <a:solidFill>
            <a:schemeClr val="bg1"/>
          </a:solidFill>
          <a:ln w="28575">
            <a:solidFill>
              <a:srgbClr val="0C7776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 Correct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FE2D86-61C1-EFAF-A4A2-53C8A68CA02F}"/>
              </a:ext>
            </a:extLst>
          </p:cNvPr>
          <p:cNvCxnSpPr>
            <a:cxnSpLocks/>
          </p:cNvCxnSpPr>
          <p:nvPr userDrawn="1"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CEA16A7-61F0-B05F-AE4D-CB718A2CAE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98501" y="1254594"/>
            <a:ext cx="6846950" cy="775819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Question Text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C9BF1F-78A6-DFA0-1DB5-5DD85948E7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271" y="1336796"/>
            <a:ext cx="511478" cy="61141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1205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1: Overview of </a:t>
            </a:r>
            <a:r>
              <a:rPr lang="en-US" dirty="0" err="1"/>
              <a:t>IRTree</a:t>
            </a:r>
            <a:r>
              <a:rPr lang="en-US" dirty="0"/>
              <a:t> Models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Question Box">
            <a:extLst>
              <a:ext uri="{FF2B5EF4-FFF2-40B4-BE49-F238E27FC236}">
                <a16:creationId xmlns:a16="http://schemas.microsoft.com/office/drawing/2014/main" id="{2F2C808B-3129-C80A-7DEF-D66C0E7103B6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Question Number">
            <a:extLst>
              <a:ext uri="{FF2B5EF4-FFF2-40B4-BE49-F238E27FC236}">
                <a16:creationId xmlns:a16="http://schemas.microsoft.com/office/drawing/2014/main" id="{F68B0EB7-1325-49DB-671D-F81CB7DE6463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E900022-F40F-41CF-4A85-8FBB9BDCC2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 incorrect Explanation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55C80FC-4851-CF9C-8D86-4F144EBA70D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same IRT model must be specified for every node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B5FBE72-F4CB-4155-A29A-F743591937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 Incorrect Explanation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504D8E31-675C-AC63-B376-95ECE4FA56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pseudo-item response must be binary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97BC99-CC6E-D1F9-17F2-9D98EDBEC0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You got it!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B60FB4C-2D47-4130-D3F9-7D71178284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 Incorrect Explanation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DC03F9F-BDFE-B665-F3B2-6104A440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Internal decision outcomes from a tree structure are referred to as “leaves”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FBFB911-9A74-0532-B6E2-F570B39769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74778" y="2620556"/>
            <a:ext cx="7342632" cy="6675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tree structure is used to describe a hypothesized internal decision process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85C9A62-7C9B-5FA2-F1C7-A5E194C7A5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Which of the following statements about </a:t>
            </a:r>
            <a:r>
              <a:rPr lang="en-US" dirty="0" err="1"/>
              <a:t>IRTree</a:t>
            </a:r>
            <a:r>
              <a:rPr lang="en-US" dirty="0"/>
              <a:t> models is </a:t>
            </a:r>
            <a:r>
              <a:rPr lang="en-US" i="1" dirty="0"/>
              <a:t>correct</a:t>
            </a:r>
            <a:r>
              <a:rPr lang="en-US" dirty="0"/>
              <a:t>?</a:t>
            </a: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1C8BDC04-8DE4-DACA-0E95-4B5B84816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21" name="A Button">
            <a:extLst>
              <a:ext uri="{FF2B5EF4-FFF2-40B4-BE49-F238E27FC236}">
                <a16:creationId xmlns:a16="http://schemas.microsoft.com/office/drawing/2014/main" id="{2D598F97-F653-E4DC-6AB7-8689C62324A8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2" name="B Button">
            <a:extLst>
              <a:ext uri="{FF2B5EF4-FFF2-40B4-BE49-F238E27FC236}">
                <a16:creationId xmlns:a16="http://schemas.microsoft.com/office/drawing/2014/main" id="{509777BA-15BF-24F3-10C4-3B085261D3A9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3" name="C Button">
            <a:extLst>
              <a:ext uri="{FF2B5EF4-FFF2-40B4-BE49-F238E27FC236}">
                <a16:creationId xmlns:a16="http://schemas.microsoft.com/office/drawing/2014/main" id="{3813A25A-89ED-25F3-AE56-29C10DB518D3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4" name="D Button">
            <a:extLst>
              <a:ext uri="{FF2B5EF4-FFF2-40B4-BE49-F238E27FC236}">
                <a16:creationId xmlns:a16="http://schemas.microsoft.com/office/drawing/2014/main" id="{52EE68C6-56D0-A76A-4CCD-6CEAC986A7C8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5" name="Cross 24">
            <a:extLst>
              <a:ext uri="{FF2B5EF4-FFF2-40B4-BE49-F238E27FC236}">
                <a16:creationId xmlns:a16="http://schemas.microsoft.com/office/drawing/2014/main" id="{D69A1CDD-98AD-9F23-5C3E-26C92EFA50B2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ross 25">
            <a:extLst>
              <a:ext uri="{FF2B5EF4-FFF2-40B4-BE49-F238E27FC236}">
                <a16:creationId xmlns:a16="http://schemas.microsoft.com/office/drawing/2014/main" id="{DB38175E-11CC-0BD0-BF51-4C3B75B4DF46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ross 26">
            <a:extLst>
              <a:ext uri="{FF2B5EF4-FFF2-40B4-BE49-F238E27FC236}">
                <a16:creationId xmlns:a16="http://schemas.microsoft.com/office/drawing/2014/main" id="{05730714-EB19-B8AA-433C-A5C3FF424FDA}"/>
              </a:ext>
            </a:extLst>
          </p:cNvPr>
          <p:cNvSpPr/>
          <p:nvPr/>
        </p:nvSpPr>
        <p:spPr>
          <a:xfrm rot="18947527">
            <a:off x="1424859" y="5280725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Graphic 27" descr="Checkmark with solid fill">
            <a:extLst>
              <a:ext uri="{FF2B5EF4-FFF2-40B4-BE49-F238E27FC236}">
                <a16:creationId xmlns:a16="http://schemas.microsoft.com/office/drawing/2014/main" id="{6BF26453-1E2E-4B7E-BD6D-E6864F355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3050" y="2614564"/>
            <a:ext cx="598518" cy="598518"/>
          </a:xfrm>
          <a:prstGeom prst="rect">
            <a:avLst/>
          </a:prstGeom>
        </p:spPr>
      </p:pic>
      <p:sp>
        <p:nvSpPr>
          <p:cNvPr id="29" name="Partial Circle 28">
            <a:extLst>
              <a:ext uri="{FF2B5EF4-FFF2-40B4-BE49-F238E27FC236}">
                <a16:creationId xmlns:a16="http://schemas.microsoft.com/office/drawing/2014/main" id="{2D709F38-EB76-649C-E2E6-487B52834290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94147B2B-06BD-D6F4-FD9C-DF3E86242D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2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4787EFC7-A9ED-01A9-D847-8B56E1EC322A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8918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build="p" animBg="1"/>
      <p:bldP spid="17" grpId="0" build="p" animBg="1"/>
      <p:bldP spid="16" grpId="0" build="p" animBg="1"/>
      <p:bldP spid="15" grpId="0" build="p" animBg="1"/>
      <p:bldP spid="25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BACA3-AD36-669C-5E9D-993A52E44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8C148F3D-5265-7823-1AF9-32447C4757F3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FB4626E-BC75-247F-94ED-9D08196B4495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122C189-3E4B-0CEA-9E9B-786CFF2158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 Correct Explanation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792158-E261-6F90-6FF8-8AD5D01DB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 Incorrect Explanation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2E4AD83-DB11-2262-4928-BC240858C53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set of latent decision processes leading to a terminal response.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B4A7E42-7C4D-C83A-FFA7-4B91722D1E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 Incorrect Explanation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1EA0019-28C1-B5D4-AABC-F53184B49D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sequence of observable test questions.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845ABF7-6606-35B9-01E6-46D18B4781C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>
                <a:solidFill>
                  <a:schemeClr val="bg1"/>
                </a:solidFill>
              </a:rPr>
              <a:t>Incorrect Explanation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E2F8A3E-68C4-9ADA-7BF2-1971A37D9D8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hierarchical clustering of test-takers based on ability levels.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D5946B3-2293-848A-ED9B-1F982BB68FE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branching structure of survey questions.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7804BF4-292D-848D-F5FB-CDF2C58DE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does the "tree" in </a:t>
            </a:r>
            <a:r>
              <a:rPr lang="en-US" dirty="0" err="1"/>
              <a:t>IRTree</a:t>
            </a:r>
            <a:r>
              <a:rPr lang="en-US" dirty="0"/>
              <a:t> models represent?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9BFED78A-B1FA-8628-0344-C0FD320E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AA298CBD-D5F2-E67D-851B-1BA1C6D25AE3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7B830B49-B2BC-564F-FD48-BFA8C06A7DC5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E62A7F21-2350-5B5A-8E37-8F8BE1AACC99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390FFD0D-BE26-92CE-06FC-F9D250FDC838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81B61ED0-D8FD-1A83-BAEC-BFA20A1DFAA0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81355CAB-3635-252C-79CF-8ECDC9DA05B5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22E765F8-3AAC-0ABD-D212-719CF12574A9}"/>
              </a:ext>
            </a:extLst>
          </p:cNvPr>
          <p:cNvSpPr/>
          <p:nvPr/>
        </p:nvSpPr>
        <p:spPr>
          <a:xfrm rot="18947527">
            <a:off x="1412548" y="264342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AEBB308-E294-D117-DA88-375EA200BB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046" y="5304147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95BCFA4E-6EBF-4E07-BD31-FD73EFAA30CF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08291118-0068-F18B-67C1-E1E5DC63152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0F2CE444-E235-54A1-61B9-EDF8388F085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22867EC0-38B0-F2A3-75CE-C1BBE63C3183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232638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837D2-E439-E0D7-43FE-7178DA78B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7361D8F9-1AA0-9FFE-6312-708A4D560465}"/>
              </a:ext>
            </a:extLst>
          </p:cNvPr>
          <p:cNvSpPr/>
          <p:nvPr/>
        </p:nvSpPr>
        <p:spPr>
          <a:xfrm>
            <a:off x="741301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DEAFAFD6-45FE-2C69-9EE2-FC766A96EDE9}"/>
              </a:ext>
            </a:extLst>
          </p:cNvPr>
          <p:cNvSpPr/>
          <p:nvPr/>
        </p:nvSpPr>
        <p:spPr>
          <a:xfrm>
            <a:off x="284101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7D43A71-6C39-51F6-514F-4689A79A2D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 Correct Explanation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6348379-C342-BF21-AF45-34D4185402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 Incorrect Explanation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EFF5A01-1804-A305-623C-A8039CFF1F5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product of probabilities of pseudo-item responses across nodes.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79189D4-66BD-FB60-82ED-2FD69919B14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 Incorrect Explanation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41FD168-576D-B9D5-F90A-9A460BDE1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weighted sum of probabilities based on node importance.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A1F7960-0080-4289-087C-D111D4B687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>
                <a:solidFill>
                  <a:schemeClr val="bg1"/>
                </a:solidFill>
              </a:rPr>
              <a:t>Incorrect Explanation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0A38608-64B4-6B8A-C116-7985E2274C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average probabilities of pseudo-item responses across nodes.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6CA873D-1FD3-C5B0-859E-C27971132D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sum of probabilities of pseudo-item responses across nodes.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02567D1-7DEA-DA9A-C6CD-D42BB85DA4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probability of a terminal outcome can be computed as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2BBB6D17-F603-0132-D393-5583068E1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267FB12B-5CEB-43E2-DAE7-E64CA4D88E72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DDB90CBB-97D4-CCD0-DECC-74B4E0FCFD05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CD7D7289-554B-CE14-07FD-91BD1F5B388F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13115B78-34B8-1B77-B2CA-B35E67590B63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19D2E1D7-5EE0-4495-E3F2-A9C00DE2395C}"/>
              </a:ext>
            </a:extLst>
          </p:cNvPr>
          <p:cNvSpPr/>
          <p:nvPr/>
        </p:nvSpPr>
        <p:spPr>
          <a:xfrm rot="18947527">
            <a:off x="1417776" y="3541926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FA45B025-A2E9-455F-402F-34D7A8A43486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EA2F14AA-9A99-74E2-1E26-FD4C2DAD73D1}"/>
              </a:ext>
            </a:extLst>
          </p:cNvPr>
          <p:cNvSpPr/>
          <p:nvPr/>
        </p:nvSpPr>
        <p:spPr>
          <a:xfrm rot="18947527">
            <a:off x="1412548" y="264342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2E9BFCA3-43FE-8B6B-0D96-B6179FE51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046" y="5304147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899B4CD1-425D-E558-DFE7-7B8DFD8D9001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04DEEB47-2BB8-5F41-E74A-DBD96840F307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7A8D961D-58EA-53DE-2463-0FD66A9A305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EFA1C97B-553A-2154-18B1-6A8AA839D172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410451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Question Box">
            <a:extLst>
              <a:ext uri="{FF2B5EF4-FFF2-40B4-BE49-F238E27FC236}">
                <a16:creationId xmlns:a16="http://schemas.microsoft.com/office/drawing/2014/main" id="{6E4F76E5-1A93-56EB-D5E0-AAE9D2CAD1C5}"/>
              </a:ext>
            </a:extLst>
          </p:cNvPr>
          <p:cNvSpPr/>
          <p:nvPr/>
        </p:nvSpPr>
        <p:spPr>
          <a:xfrm>
            <a:off x="741300" y="1230541"/>
            <a:ext cx="7303776" cy="799342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3" name="Question Number">
            <a:extLst>
              <a:ext uri="{FF2B5EF4-FFF2-40B4-BE49-F238E27FC236}">
                <a16:creationId xmlns:a16="http://schemas.microsoft.com/office/drawing/2014/main" id="{B67595AE-D71F-245F-8088-CC83AEE9D3B5}"/>
              </a:ext>
            </a:extLst>
          </p:cNvPr>
          <p:cNvSpPr/>
          <p:nvPr/>
        </p:nvSpPr>
        <p:spPr>
          <a:xfrm>
            <a:off x="284100" y="1173013"/>
            <a:ext cx="914400" cy="914400"/>
          </a:xfrm>
          <a:prstGeom prst="ellipse">
            <a:avLst/>
          </a:prstGeom>
          <a:solidFill>
            <a:srgbClr val="5E162A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29723D-4C0D-B83B-4240-5F4AE3187E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 is equivalent to the estimation of a multidimensional IRT model with missing data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BA422C2-99EA-1746-7E3E-B6BC481CB6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074778" y="5292010"/>
            <a:ext cx="7342632" cy="6675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unidimensional IRT model with missing data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E883483-0E17-02B9-98C1-645AF1AA5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 is equivalent to the estimation of a multidimensional IRT model with missing data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B363359-8A6E-8B3B-66F2-EE7AED0115B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074778" y="4364020"/>
            <a:ext cx="7342632" cy="6675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unidimensional IRT model without missing data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56F217-31DC-266C-8AD2-86EF617193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 correct Explanation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C0D4079-7861-3920-1D3B-4822C90EE8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 is equivalent to the estimation of a multidimensional IRT model with missing data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6956135-6FCA-E243-F6EB-DB0767624A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74778" y="2580969"/>
            <a:ext cx="7342632" cy="66751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multidimensional IRT model without missing data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527B368-7E5C-E427-325A-5A431338A6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 multidimensional IRT model with missing data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3FFC9A-4A64-28A7-44E1-149FC9964B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estimation of an </a:t>
            </a:r>
            <a:r>
              <a:rPr lang="en-US" dirty="0" err="1"/>
              <a:t>IRTree</a:t>
            </a:r>
            <a:r>
              <a:rPr lang="en-US" dirty="0"/>
              <a:t> model is essentially equivalent to the estimation of </a:t>
            </a:r>
          </a:p>
        </p:txBody>
      </p:sp>
      <p:sp>
        <p:nvSpPr>
          <p:cNvPr id="56" name="Title 55">
            <a:extLst>
              <a:ext uri="{FF2B5EF4-FFF2-40B4-BE49-F238E27FC236}">
                <a16:creationId xmlns:a16="http://schemas.microsoft.com/office/drawing/2014/main" id="{4A9955C3-8B9E-2E01-DF51-F5E504AD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24" name="A Button">
            <a:extLst>
              <a:ext uri="{FF2B5EF4-FFF2-40B4-BE49-F238E27FC236}">
                <a16:creationId xmlns:a16="http://schemas.microsoft.com/office/drawing/2014/main" id="{76F6FE6A-AFC7-98C8-E30D-7AB720C18050}"/>
              </a:ext>
            </a:extLst>
          </p:cNvPr>
          <p:cNvSpPr/>
          <p:nvPr/>
        </p:nvSpPr>
        <p:spPr>
          <a:xfrm>
            <a:off x="1463284" y="2710719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25" name="B Button">
            <a:extLst>
              <a:ext uri="{FF2B5EF4-FFF2-40B4-BE49-F238E27FC236}">
                <a16:creationId xmlns:a16="http://schemas.microsoft.com/office/drawing/2014/main" id="{426169D3-CA87-903E-2240-C61F5D3AFDFE}"/>
              </a:ext>
            </a:extLst>
          </p:cNvPr>
          <p:cNvSpPr/>
          <p:nvPr/>
        </p:nvSpPr>
        <p:spPr>
          <a:xfrm>
            <a:off x="1463284" y="3619625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6" name="C Button">
            <a:extLst>
              <a:ext uri="{FF2B5EF4-FFF2-40B4-BE49-F238E27FC236}">
                <a16:creationId xmlns:a16="http://schemas.microsoft.com/office/drawing/2014/main" id="{5BF8D094-9FF4-5FB4-DA27-7862B71FF887}"/>
              </a:ext>
            </a:extLst>
          </p:cNvPr>
          <p:cNvSpPr/>
          <p:nvPr/>
        </p:nvSpPr>
        <p:spPr>
          <a:xfrm>
            <a:off x="1463284" y="4472596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7" name="D Button">
            <a:extLst>
              <a:ext uri="{FF2B5EF4-FFF2-40B4-BE49-F238E27FC236}">
                <a16:creationId xmlns:a16="http://schemas.microsoft.com/office/drawing/2014/main" id="{82CC0F06-3762-6359-6D59-24F0694C5221}"/>
              </a:ext>
            </a:extLst>
          </p:cNvPr>
          <p:cNvSpPr/>
          <p:nvPr/>
        </p:nvSpPr>
        <p:spPr>
          <a:xfrm>
            <a:off x="1463284" y="5397163"/>
            <a:ext cx="457200" cy="457200"/>
          </a:xfrm>
          <a:prstGeom prst="ellipse">
            <a:avLst/>
          </a:prstGeom>
          <a:solidFill>
            <a:srgbClr val="73263C"/>
          </a:solidFill>
          <a:ln w="28575">
            <a:solidFill>
              <a:srgbClr val="0C7776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8" name="Cross 27">
            <a:extLst>
              <a:ext uri="{FF2B5EF4-FFF2-40B4-BE49-F238E27FC236}">
                <a16:creationId xmlns:a16="http://schemas.microsoft.com/office/drawing/2014/main" id="{B74BD833-9A92-C07D-1106-299B5D802975}"/>
              </a:ext>
            </a:extLst>
          </p:cNvPr>
          <p:cNvSpPr/>
          <p:nvPr/>
        </p:nvSpPr>
        <p:spPr>
          <a:xfrm rot="18947527">
            <a:off x="1435337" y="26697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ross 28">
            <a:extLst>
              <a:ext uri="{FF2B5EF4-FFF2-40B4-BE49-F238E27FC236}">
                <a16:creationId xmlns:a16="http://schemas.microsoft.com/office/drawing/2014/main" id="{956FD871-10BB-929B-3D4F-0278823CE03B}"/>
              </a:ext>
            </a:extLst>
          </p:cNvPr>
          <p:cNvSpPr/>
          <p:nvPr/>
        </p:nvSpPr>
        <p:spPr>
          <a:xfrm rot="18947527">
            <a:off x="1436985" y="4383797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82854BD2-9AA8-E50F-4894-BAAC3BB73AFB}"/>
              </a:ext>
            </a:extLst>
          </p:cNvPr>
          <p:cNvSpPr/>
          <p:nvPr/>
        </p:nvSpPr>
        <p:spPr>
          <a:xfrm rot="18947527">
            <a:off x="1424859" y="5297288"/>
            <a:ext cx="548640" cy="548640"/>
          </a:xfrm>
          <a:prstGeom prst="plus">
            <a:avLst>
              <a:gd name="adj" fmla="val 36852"/>
            </a:avLst>
          </a:prstGeom>
          <a:solidFill>
            <a:srgbClr val="FF0000"/>
          </a:solidFill>
          <a:ln>
            <a:solidFill>
              <a:srgbClr val="FAB4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Checkmark with solid fill">
            <a:extLst>
              <a:ext uri="{FF2B5EF4-FFF2-40B4-BE49-F238E27FC236}">
                <a16:creationId xmlns:a16="http://schemas.microsoft.com/office/drawing/2014/main" id="{ACA89CF5-1B2B-FFD5-D575-4E5F25622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99920" y="3525400"/>
            <a:ext cx="598518" cy="598518"/>
          </a:xfrm>
          <a:prstGeom prst="rect">
            <a:avLst/>
          </a:prstGeom>
        </p:spPr>
      </p:pic>
      <p:sp>
        <p:nvSpPr>
          <p:cNvPr id="32" name="Partial Circle 31">
            <a:extLst>
              <a:ext uri="{FF2B5EF4-FFF2-40B4-BE49-F238E27FC236}">
                <a16:creationId xmlns:a16="http://schemas.microsoft.com/office/drawing/2014/main" id="{51FF6F00-B320-C0F2-0C85-D78F5641B0F2}"/>
              </a:ext>
            </a:extLst>
          </p:cNvPr>
          <p:cNvSpPr/>
          <p:nvPr/>
        </p:nvSpPr>
        <p:spPr>
          <a:xfrm>
            <a:off x="8066786" y="-2652671"/>
            <a:ext cx="8241337" cy="5325153"/>
          </a:xfrm>
          <a:prstGeom prst="pie">
            <a:avLst>
              <a:gd name="adj1" fmla="val 5416704"/>
              <a:gd name="adj2" fmla="val 10804925"/>
            </a:avLst>
          </a:prstGeom>
          <a:solidFill>
            <a:srgbClr val="5E162A"/>
          </a:solidFill>
          <a:ln>
            <a:solidFill>
              <a:srgbClr val="076E6D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FAB432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ABBFBB2-A4FC-1159-177E-3CC4120E3E41}"/>
              </a:ext>
            </a:extLst>
          </p:cNvPr>
          <p:cNvSpPr txBox="1"/>
          <p:nvPr/>
        </p:nvSpPr>
        <p:spPr>
          <a:xfrm>
            <a:off x="8855246" y="246441"/>
            <a:ext cx="342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Knowledge Check</a:t>
            </a:r>
          </a:p>
        </p:txBody>
      </p:sp>
      <p:sp>
        <p:nvSpPr>
          <p:cNvPr id="34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82842601-7FCD-9A1D-67DD-B7941D3EB8FE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  <p:sp>
        <p:nvSpPr>
          <p:cNvPr id="35" name="Next Question Arrow">
            <a:hlinkClick r:id="rId5" action="ppaction://hlinksldjump"/>
            <a:extLst>
              <a:ext uri="{FF2B5EF4-FFF2-40B4-BE49-F238E27FC236}">
                <a16:creationId xmlns:a16="http://schemas.microsoft.com/office/drawing/2014/main" id="{03A2FB1B-058D-7603-426A-8ADB67494736}"/>
              </a:ext>
            </a:extLst>
          </p:cNvPr>
          <p:cNvSpPr/>
          <p:nvPr/>
        </p:nvSpPr>
        <p:spPr>
          <a:xfrm>
            <a:off x="9961709" y="6283885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19036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5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5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5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5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1" grpId="0" build="p" animBg="1"/>
      <p:bldP spid="20" grpId="0" build="p" animBg="1"/>
      <p:bldP spid="19" grpId="0" build="p" animBg="1"/>
      <p:bldP spid="18" grpId="0" build="p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388</Words>
  <Application>Microsoft Office PowerPoint</Application>
  <PresentationFormat>Widescreen</PresentationFormat>
  <Paragraphs>79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Open Sans</vt:lpstr>
      <vt:lpstr>Open Sans Semibold</vt:lpstr>
      <vt:lpstr>Office Theme</vt:lpstr>
      <vt:lpstr>Section 1: Overview of IRTree Models</vt:lpstr>
      <vt:lpstr>1</vt:lpstr>
      <vt:lpstr>2</vt:lpstr>
      <vt:lpstr>3</vt:lpstr>
      <vt:lpstr>4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Stella Kim</cp:lastModifiedBy>
  <cp:revision>4</cp:revision>
  <dcterms:created xsi:type="dcterms:W3CDTF">2022-01-08T11:29:31Z</dcterms:created>
  <dcterms:modified xsi:type="dcterms:W3CDTF">2025-02-13T20:20:34Z</dcterms:modified>
</cp:coreProperties>
</file>