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2" r:id="rId2"/>
  </p:sldMasterIdLst>
  <p:notesMasterIdLst>
    <p:notesMasterId r:id="rId22"/>
  </p:notesMasterIdLst>
  <p:sldIdLst>
    <p:sldId id="256" r:id="rId3"/>
    <p:sldId id="345" r:id="rId4"/>
    <p:sldId id="339" r:id="rId5"/>
    <p:sldId id="341" r:id="rId6"/>
    <p:sldId id="349" r:id="rId7"/>
    <p:sldId id="342" r:id="rId8"/>
    <p:sldId id="343" r:id="rId9"/>
    <p:sldId id="340" r:id="rId10"/>
    <p:sldId id="346" r:id="rId11"/>
    <p:sldId id="347" r:id="rId12"/>
    <p:sldId id="348" r:id="rId13"/>
    <p:sldId id="350" r:id="rId14"/>
    <p:sldId id="351" r:id="rId15"/>
    <p:sldId id="352" r:id="rId16"/>
    <p:sldId id="353" r:id="rId17"/>
    <p:sldId id="354" r:id="rId18"/>
    <p:sldId id="355" r:id="rId19"/>
    <p:sldId id="356" r:id="rId20"/>
    <p:sldId id="338"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C7776"/>
    <a:srgbClr val="FAB432"/>
    <a:srgbClr val="73263C"/>
    <a:srgbClr val="CF466E"/>
    <a:srgbClr val="C23F65"/>
    <a:srgbClr val="B6385C"/>
    <a:srgbClr val="702238"/>
    <a:srgbClr val="671C31"/>
    <a:srgbClr val="076E6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529" autoAdjust="0"/>
    <p:restoredTop sz="95710" autoAdjust="0"/>
  </p:normalViewPr>
  <p:slideViewPr>
    <p:cSldViewPr snapToGrid="0" showGuides="1">
      <p:cViewPr>
        <p:scale>
          <a:sx n="100" d="100"/>
          <a:sy n="100" d="100"/>
        </p:scale>
        <p:origin x="846" y="216"/>
      </p:cViewPr>
      <p:guideLst>
        <p:guide orient="horz" pos="2160"/>
        <p:guide pos="3840"/>
      </p:guideLst>
    </p:cSldViewPr>
  </p:slideViewPr>
  <p:outlineViewPr>
    <p:cViewPr>
      <p:scale>
        <a:sx n="33" d="100"/>
        <a:sy n="33" d="100"/>
      </p:scale>
      <p:origin x="0" y="-7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121" d="100"/>
          <a:sy n="121" d="100"/>
        </p:scale>
        <p:origin x="2454"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5D0E6C-5147-492D-9E60-E6299BE8651C}" type="datetimeFigureOut">
              <a:rPr lang="en-US" smtClean="0"/>
              <a:t>8/11/2025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AE9C75-C037-4BB4-AA1C-F81A8AF68C13}" type="slidenum">
              <a:rPr lang="en-US" smtClean="0"/>
              <a:t>‹#›</a:t>
            </a:fld>
            <a:endParaRPr lang="en-US"/>
          </a:p>
        </p:txBody>
      </p:sp>
    </p:spTree>
    <p:extLst>
      <p:ext uri="{BB962C8B-B14F-4D97-AF65-F5344CB8AC3E}">
        <p14:creationId xmlns:p14="http://schemas.microsoft.com/office/powerpoint/2010/main" val="12674984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01BBF77-3A95-4442-9A2B-24529228E5C7}"/>
              </a:ext>
            </a:extLst>
          </p:cNvPr>
          <p:cNvSpPr/>
          <p:nvPr userDrawn="1"/>
        </p:nvSpPr>
        <p:spPr>
          <a:xfrm>
            <a:off x="382386" y="501649"/>
            <a:ext cx="7198822" cy="5616517"/>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E9BDB89-A471-4178-BB17-EF4636CE2590}"/>
              </a:ext>
            </a:extLst>
          </p:cNvPr>
          <p:cNvSpPr>
            <a:spLocks noGrp="1"/>
          </p:cNvSpPr>
          <p:nvPr>
            <p:ph type="ctrTitle"/>
          </p:nvPr>
        </p:nvSpPr>
        <p:spPr>
          <a:xfrm>
            <a:off x="509848" y="648393"/>
            <a:ext cx="6966065" cy="5386647"/>
          </a:xfrm>
        </p:spPr>
        <p:txBody>
          <a:bodyPr anchor="ctr"/>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165EDC00-EFCA-449D-8374-248FD9A96774}"/>
              </a:ext>
            </a:extLst>
          </p:cNvPr>
          <p:cNvSpPr>
            <a:spLocks noGrp="1"/>
          </p:cNvSpPr>
          <p:nvPr>
            <p:ph type="subTitle" idx="1"/>
          </p:nvPr>
        </p:nvSpPr>
        <p:spPr>
          <a:xfrm>
            <a:off x="7880466" y="1413164"/>
            <a:ext cx="4062152" cy="3402676"/>
          </a:xfrm>
        </p:spPr>
        <p:txBody>
          <a:bodyPr anchor="ct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5" name="Footer Placeholder 4">
            <a:extLst>
              <a:ext uri="{FF2B5EF4-FFF2-40B4-BE49-F238E27FC236}">
                <a16:creationId xmlns:a16="http://schemas.microsoft.com/office/drawing/2014/main" id="{DA6BC4D0-D59F-4165-B444-184447402125}"/>
              </a:ext>
            </a:extLst>
          </p:cNvPr>
          <p:cNvSpPr>
            <a:spLocks noGrp="1"/>
          </p:cNvSpPr>
          <p:nvPr>
            <p:ph type="ftr" sz="quarter" idx="11"/>
          </p:nvPr>
        </p:nvSpPr>
        <p:spPr>
          <a:xfrm>
            <a:off x="238299" y="6356350"/>
            <a:ext cx="8728362" cy="365125"/>
          </a:xfrm>
        </p:spPr>
        <p:txBody>
          <a:bodyPr/>
          <a:lstStyle/>
          <a:p>
            <a:endParaRPr lang="en-US" dirty="0"/>
          </a:p>
        </p:txBody>
      </p:sp>
      <p:sp>
        <p:nvSpPr>
          <p:cNvPr id="6" name="Slide Number Placeholder 5">
            <a:extLst>
              <a:ext uri="{FF2B5EF4-FFF2-40B4-BE49-F238E27FC236}">
                <a16:creationId xmlns:a16="http://schemas.microsoft.com/office/drawing/2014/main" id="{F31A1694-7F7F-427A-999D-310B3C8343A2}"/>
              </a:ext>
            </a:extLst>
          </p:cNvPr>
          <p:cNvSpPr>
            <a:spLocks noGrp="1"/>
          </p:cNvSpPr>
          <p:nvPr>
            <p:ph type="sldNum" sz="quarter" idx="12"/>
          </p:nvPr>
        </p:nvSpPr>
        <p:spPr/>
        <p:txBody>
          <a:bodyPr/>
          <a:lstStyle/>
          <a:p>
            <a:fld id="{61ED1F0D-C38E-42DC-9614-8A91EF0A056E}" type="slidenum">
              <a:rPr lang="en-US" smtClean="0"/>
              <a:t>‹#›</a:t>
            </a:fld>
            <a:endParaRPr lang="en-US"/>
          </a:p>
        </p:txBody>
      </p:sp>
    </p:spTree>
    <p:extLst>
      <p:ext uri="{BB962C8B-B14F-4D97-AF65-F5344CB8AC3E}">
        <p14:creationId xmlns:p14="http://schemas.microsoft.com/office/powerpoint/2010/main" val="1453248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hoice D Correct">
    <p:bg>
      <p:bgRef idx="1001">
        <a:schemeClr val="bg1"/>
      </p:bgRef>
    </p:bg>
    <p:spTree>
      <p:nvGrpSpPr>
        <p:cNvPr id="1" name=""/>
        <p:cNvGrpSpPr/>
        <p:nvPr/>
      </p:nvGrpSpPr>
      <p:grpSpPr>
        <a:xfrm>
          <a:off x="0" y="0"/>
          <a:ext cx="0" cy="0"/>
          <a:chOff x="0" y="0"/>
          <a:chExt cx="0" cy="0"/>
        </a:xfrm>
      </p:grpSpPr>
      <p:sp>
        <p:nvSpPr>
          <p:cNvPr id="25" name="Text Placeholder 24">
            <a:extLst>
              <a:ext uri="{FF2B5EF4-FFF2-40B4-BE49-F238E27FC236}">
                <a16:creationId xmlns:a16="http://schemas.microsoft.com/office/drawing/2014/main" id="{8996B049-8193-0180-9E99-D8DB1FF52E14}"/>
              </a:ext>
            </a:extLst>
          </p:cNvPr>
          <p:cNvSpPr>
            <a:spLocks noGrp="1"/>
          </p:cNvSpPr>
          <p:nvPr>
            <p:ph type="body" sz="quarter" idx="10" hasCustomPrompt="1"/>
          </p:nvPr>
        </p:nvSpPr>
        <p:spPr>
          <a:xfrm>
            <a:off x="2074778" y="5292007"/>
            <a:ext cx="7342632" cy="667512"/>
          </a:xfrm>
          <a:solidFill>
            <a:srgbClr val="92D050"/>
          </a:solidFill>
          <a:ln w="28575">
            <a:solidFill>
              <a:srgbClr val="0C7776"/>
            </a:solidFill>
          </a:ln>
        </p:spPr>
        <p:txBody>
          <a:bodyPr>
            <a:normAutofit/>
          </a:bodyPr>
          <a:lstStyle>
            <a:lvl1pPr marL="0" indent="0" algn="ctr">
              <a:buNone/>
              <a:defRPr sz="180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 Correct Explanation </a:t>
            </a:r>
          </a:p>
        </p:txBody>
      </p:sp>
      <p:sp>
        <p:nvSpPr>
          <p:cNvPr id="28" name="Text Placeholder 24">
            <a:extLst>
              <a:ext uri="{FF2B5EF4-FFF2-40B4-BE49-F238E27FC236}">
                <a16:creationId xmlns:a16="http://schemas.microsoft.com/office/drawing/2014/main" id="{884DC109-89BF-1B8B-8F9D-E7D1A8366794}"/>
              </a:ext>
            </a:extLst>
          </p:cNvPr>
          <p:cNvSpPr>
            <a:spLocks noGrp="1"/>
          </p:cNvSpPr>
          <p:nvPr>
            <p:ph type="body" sz="quarter" idx="13" hasCustomPrompt="1"/>
          </p:nvPr>
        </p:nvSpPr>
        <p:spPr>
          <a:xfrm>
            <a:off x="2074778" y="4385295"/>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Incorrect Explanation </a:t>
            </a:r>
          </a:p>
        </p:txBody>
      </p:sp>
      <p:sp>
        <p:nvSpPr>
          <p:cNvPr id="36" name="Text Placeholder 24">
            <a:extLst>
              <a:ext uri="{FF2B5EF4-FFF2-40B4-BE49-F238E27FC236}">
                <a16:creationId xmlns:a16="http://schemas.microsoft.com/office/drawing/2014/main" id="{83616C37-9BBA-D188-E0D9-4F1EED64EC48}"/>
              </a:ext>
            </a:extLst>
          </p:cNvPr>
          <p:cNvSpPr>
            <a:spLocks noGrp="1"/>
          </p:cNvSpPr>
          <p:nvPr>
            <p:ph type="body" sz="quarter" idx="19" hasCustomPrompt="1"/>
          </p:nvPr>
        </p:nvSpPr>
        <p:spPr>
          <a:xfrm>
            <a:off x="2074778" y="5292007"/>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 Correct</a:t>
            </a:r>
          </a:p>
        </p:txBody>
      </p:sp>
      <p:sp>
        <p:nvSpPr>
          <p:cNvPr id="27" name="Text Placeholder 24">
            <a:extLst>
              <a:ext uri="{FF2B5EF4-FFF2-40B4-BE49-F238E27FC236}">
                <a16:creationId xmlns:a16="http://schemas.microsoft.com/office/drawing/2014/main" id="{7A87C8E0-DF2A-E8FB-BBE1-A4A3698C83F9}"/>
              </a:ext>
            </a:extLst>
          </p:cNvPr>
          <p:cNvSpPr>
            <a:spLocks noGrp="1"/>
          </p:cNvSpPr>
          <p:nvPr>
            <p:ph type="body" sz="quarter" idx="12" hasCustomPrompt="1"/>
          </p:nvPr>
        </p:nvSpPr>
        <p:spPr>
          <a:xfrm>
            <a:off x="2074778" y="3519035"/>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Incorrect Explanation </a:t>
            </a:r>
          </a:p>
        </p:txBody>
      </p:sp>
      <p:sp>
        <p:nvSpPr>
          <p:cNvPr id="35" name="Text Placeholder 24">
            <a:extLst>
              <a:ext uri="{FF2B5EF4-FFF2-40B4-BE49-F238E27FC236}">
                <a16:creationId xmlns:a16="http://schemas.microsoft.com/office/drawing/2014/main" id="{273C4EAF-3E09-5CD7-05DB-0E2966D6B93D}"/>
              </a:ext>
            </a:extLst>
          </p:cNvPr>
          <p:cNvSpPr>
            <a:spLocks noGrp="1"/>
          </p:cNvSpPr>
          <p:nvPr>
            <p:ph type="body" sz="quarter" idx="18" hasCustomPrompt="1"/>
          </p:nvPr>
        </p:nvSpPr>
        <p:spPr>
          <a:xfrm>
            <a:off x="2074778" y="3519035"/>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B Incorrect</a:t>
            </a:r>
          </a:p>
        </p:txBody>
      </p:sp>
      <p:sp>
        <p:nvSpPr>
          <p:cNvPr id="26" name="Text Placeholder 24">
            <a:extLst>
              <a:ext uri="{FF2B5EF4-FFF2-40B4-BE49-F238E27FC236}">
                <a16:creationId xmlns:a16="http://schemas.microsoft.com/office/drawing/2014/main" id="{C679EB17-05A2-2B16-A2D5-D085A50BA19C}"/>
              </a:ext>
            </a:extLst>
          </p:cNvPr>
          <p:cNvSpPr>
            <a:spLocks noGrp="1"/>
          </p:cNvSpPr>
          <p:nvPr>
            <p:ph type="body" sz="quarter" idx="11" hasCustomPrompt="1"/>
          </p:nvPr>
        </p:nvSpPr>
        <p:spPr>
          <a:xfrm>
            <a:off x="2074778" y="2583992"/>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Incorrect Explanation </a:t>
            </a:r>
          </a:p>
        </p:txBody>
      </p:sp>
      <p:sp>
        <p:nvSpPr>
          <p:cNvPr id="34" name="Text Placeholder 24">
            <a:extLst>
              <a:ext uri="{FF2B5EF4-FFF2-40B4-BE49-F238E27FC236}">
                <a16:creationId xmlns:a16="http://schemas.microsoft.com/office/drawing/2014/main" id="{0329F152-30D8-366A-37E1-7F195F79583F}"/>
              </a:ext>
            </a:extLst>
          </p:cNvPr>
          <p:cNvSpPr>
            <a:spLocks noGrp="1"/>
          </p:cNvSpPr>
          <p:nvPr>
            <p:ph type="body" sz="quarter" idx="17" hasCustomPrompt="1"/>
          </p:nvPr>
        </p:nvSpPr>
        <p:spPr>
          <a:xfrm>
            <a:off x="2074778" y="2578635"/>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Incorrect</a:t>
            </a:r>
          </a:p>
        </p:txBody>
      </p:sp>
      <p:sp>
        <p:nvSpPr>
          <p:cNvPr id="33" name="Text Placeholder 24">
            <a:extLst>
              <a:ext uri="{FF2B5EF4-FFF2-40B4-BE49-F238E27FC236}">
                <a16:creationId xmlns:a16="http://schemas.microsoft.com/office/drawing/2014/main" id="{D399EDFD-E234-282E-A677-00932F68FA25}"/>
              </a:ext>
            </a:extLst>
          </p:cNvPr>
          <p:cNvSpPr>
            <a:spLocks noGrp="1"/>
          </p:cNvSpPr>
          <p:nvPr>
            <p:ph type="body" sz="quarter" idx="16" hasCustomPrompt="1"/>
          </p:nvPr>
        </p:nvSpPr>
        <p:spPr>
          <a:xfrm>
            <a:off x="2074778" y="4385295"/>
            <a:ext cx="7342632" cy="667512"/>
          </a:xfrm>
          <a:solidFill>
            <a:schemeClr val="bg1"/>
          </a:solidFill>
          <a:ln w="28575">
            <a:solidFill>
              <a:srgbClr val="0C7776"/>
            </a:solidFill>
          </a:ln>
        </p:spPr>
        <p:txBody>
          <a:bodyPr>
            <a:normAutofit/>
          </a:bodyPr>
          <a:lstStyle>
            <a:lvl1pPr marL="0" indent="0" algn="ctr">
              <a:buNone/>
              <a:defRPr sz="180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Incorrect</a:t>
            </a:r>
          </a:p>
        </p:txBody>
      </p:sp>
      <p:cxnSp>
        <p:nvCxnSpPr>
          <p:cNvPr id="21" name="Straight Connector 20">
            <a:extLst>
              <a:ext uri="{FF2B5EF4-FFF2-40B4-BE49-F238E27FC236}">
                <a16:creationId xmlns:a16="http://schemas.microsoft.com/office/drawing/2014/main" id="{17FE2D86-61C1-EFAF-A4A2-53C8A68CA02F}"/>
              </a:ext>
            </a:extLst>
          </p:cNvPr>
          <p:cNvCxnSpPr>
            <a:cxnSpLocks/>
          </p:cNvCxnSpPr>
          <p:nvPr userDrawn="1"/>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sp>
        <p:nvSpPr>
          <p:cNvPr id="30" name="Text Placeholder 29">
            <a:extLst>
              <a:ext uri="{FF2B5EF4-FFF2-40B4-BE49-F238E27FC236}">
                <a16:creationId xmlns:a16="http://schemas.microsoft.com/office/drawing/2014/main" id="{DCEA16A7-61F0-B05F-AE4D-CB718A2CAEF0}"/>
              </a:ext>
            </a:extLst>
          </p:cNvPr>
          <p:cNvSpPr>
            <a:spLocks noGrp="1"/>
          </p:cNvSpPr>
          <p:nvPr>
            <p:ph type="body" sz="quarter" idx="14" hasCustomPrompt="1"/>
          </p:nvPr>
        </p:nvSpPr>
        <p:spPr>
          <a:xfrm>
            <a:off x="1198501" y="1254594"/>
            <a:ext cx="6846950" cy="775819"/>
          </a:xfrm>
        </p:spPr>
        <p:txBody>
          <a:bodyPr>
            <a:normAutofit/>
          </a:bodyPr>
          <a:lstStyle>
            <a:lvl1pPr marL="0" indent="0" algn="ctr">
              <a:buNone/>
              <a:defRPr sz="1800" b="0">
                <a:solidFill>
                  <a:srgbClr val="FFFFFF"/>
                </a:solidFill>
              </a:defRPr>
            </a:lvl1pPr>
          </a:lstStyle>
          <a:p>
            <a:pPr lvl="0"/>
            <a:r>
              <a:rPr lang="en-US" dirty="0"/>
              <a:t>Question Text</a:t>
            </a:r>
          </a:p>
        </p:txBody>
      </p:sp>
      <p:sp>
        <p:nvSpPr>
          <p:cNvPr id="4" name="Title 3">
            <a:extLst>
              <a:ext uri="{FF2B5EF4-FFF2-40B4-BE49-F238E27FC236}">
                <a16:creationId xmlns:a16="http://schemas.microsoft.com/office/drawing/2014/main" id="{76CAEB63-4F6F-B0B3-F4F1-BECE6DDC836B}"/>
              </a:ext>
            </a:extLst>
          </p:cNvPr>
          <p:cNvSpPr>
            <a:spLocks noGrp="1"/>
          </p:cNvSpPr>
          <p:nvPr>
            <p:ph type="title" hasCustomPrompt="1"/>
          </p:nvPr>
        </p:nvSpPr>
        <p:spPr>
          <a:xfrm>
            <a:off x="524385" y="1336796"/>
            <a:ext cx="477249" cy="611414"/>
          </a:xfrm>
        </p:spPr>
        <p:txBody>
          <a:bodyPr/>
          <a:lstStyle>
            <a:lvl1pPr>
              <a:defRPr/>
            </a:lvl1pPr>
          </a:lstStyle>
          <a:p>
            <a:r>
              <a:rPr lang="en-US" dirty="0"/>
              <a:t>#</a:t>
            </a:r>
          </a:p>
        </p:txBody>
      </p:sp>
    </p:spTree>
    <p:extLst>
      <p:ext uri="{BB962C8B-B14F-4D97-AF65-F5344CB8AC3E}">
        <p14:creationId xmlns:p14="http://schemas.microsoft.com/office/powerpoint/2010/main" val="217119107"/>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01BBF77-3A95-4442-9A2B-24529228E5C7}"/>
              </a:ext>
            </a:extLst>
          </p:cNvPr>
          <p:cNvSpPr/>
          <p:nvPr userDrawn="1"/>
        </p:nvSpPr>
        <p:spPr>
          <a:xfrm>
            <a:off x="382386" y="501649"/>
            <a:ext cx="7198822" cy="5616517"/>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E9BDB89-A471-4178-BB17-EF4636CE2590}"/>
              </a:ext>
            </a:extLst>
          </p:cNvPr>
          <p:cNvSpPr>
            <a:spLocks noGrp="1"/>
          </p:cNvSpPr>
          <p:nvPr>
            <p:ph type="ctrTitle"/>
          </p:nvPr>
        </p:nvSpPr>
        <p:spPr>
          <a:xfrm>
            <a:off x="509848" y="648393"/>
            <a:ext cx="6966065" cy="5386647"/>
          </a:xfrm>
        </p:spPr>
        <p:txBody>
          <a:bodyPr anchor="ctr"/>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165EDC00-EFCA-449D-8374-248FD9A96774}"/>
              </a:ext>
            </a:extLst>
          </p:cNvPr>
          <p:cNvSpPr>
            <a:spLocks noGrp="1"/>
          </p:cNvSpPr>
          <p:nvPr>
            <p:ph type="subTitle" idx="1"/>
          </p:nvPr>
        </p:nvSpPr>
        <p:spPr>
          <a:xfrm>
            <a:off x="7880466" y="1413164"/>
            <a:ext cx="4062152" cy="3402676"/>
          </a:xfrm>
        </p:spPr>
        <p:txBody>
          <a:bodyPr anchor="ct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5" name="Footer Placeholder 4">
            <a:extLst>
              <a:ext uri="{FF2B5EF4-FFF2-40B4-BE49-F238E27FC236}">
                <a16:creationId xmlns:a16="http://schemas.microsoft.com/office/drawing/2014/main" id="{DA6BC4D0-D59F-4165-B444-184447402125}"/>
              </a:ext>
            </a:extLst>
          </p:cNvPr>
          <p:cNvSpPr>
            <a:spLocks noGrp="1"/>
          </p:cNvSpPr>
          <p:nvPr>
            <p:ph type="ftr" sz="quarter" idx="11"/>
          </p:nvPr>
        </p:nvSpPr>
        <p:spPr>
          <a:xfrm>
            <a:off x="238299" y="6356350"/>
            <a:ext cx="8728362" cy="365125"/>
          </a:xfrm>
        </p:spPr>
        <p:txBody>
          <a:bodyPr/>
          <a:lstStyle/>
          <a:p>
            <a:endParaRPr lang="en-US" dirty="0"/>
          </a:p>
        </p:txBody>
      </p:sp>
      <p:sp>
        <p:nvSpPr>
          <p:cNvPr id="6" name="Slide Number Placeholder 5">
            <a:extLst>
              <a:ext uri="{FF2B5EF4-FFF2-40B4-BE49-F238E27FC236}">
                <a16:creationId xmlns:a16="http://schemas.microsoft.com/office/drawing/2014/main" id="{F31A1694-7F7F-427A-999D-310B3C8343A2}"/>
              </a:ext>
            </a:extLst>
          </p:cNvPr>
          <p:cNvSpPr>
            <a:spLocks noGrp="1"/>
          </p:cNvSpPr>
          <p:nvPr>
            <p:ph type="sldNum" sz="quarter" idx="12"/>
          </p:nvPr>
        </p:nvSpPr>
        <p:spPr/>
        <p:txBody>
          <a:bodyPr/>
          <a:lstStyle/>
          <a:p>
            <a:fld id="{61ED1F0D-C38E-42DC-9614-8A91EF0A056E}" type="slidenum">
              <a:rPr lang="en-US" smtClean="0"/>
              <a:t>‹#›</a:t>
            </a:fld>
            <a:endParaRPr lang="en-US"/>
          </a:p>
        </p:txBody>
      </p:sp>
    </p:spTree>
    <p:extLst>
      <p:ext uri="{BB962C8B-B14F-4D97-AF65-F5344CB8AC3E}">
        <p14:creationId xmlns:p14="http://schemas.microsoft.com/office/powerpoint/2010/main" val="41016888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C9E78C2-E188-4607-B47F-1B2F9512F5FF}"/>
              </a:ext>
            </a:extLst>
          </p:cNvPr>
          <p:cNvSpPr/>
          <p:nvPr userDrawn="1"/>
        </p:nvSpPr>
        <p:spPr>
          <a:xfrm>
            <a:off x="249383" y="109248"/>
            <a:ext cx="11649490" cy="803564"/>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2BFEE-2FA0-4ED3-BD87-0AF8FD235747}"/>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C34A7592-2DEE-49EB-BFE6-98857DC8AB23}"/>
              </a:ext>
            </a:extLst>
          </p:cNvPr>
          <p:cNvSpPr>
            <a:spLocks noGrp="1"/>
          </p:cNvSpPr>
          <p:nvPr>
            <p:ph idx="1"/>
          </p:nvPr>
        </p:nvSpPr>
        <p:spPr/>
        <p:txBody>
          <a:bodyPr/>
          <a:lstStyle>
            <a:lvl1pPr>
              <a:defRPr>
                <a:solidFill>
                  <a:srgbClr val="5E162A"/>
                </a:solidFill>
              </a:defRPr>
            </a:lvl1pPr>
            <a:lvl2pPr>
              <a:defRPr>
                <a:solidFill>
                  <a:srgbClr val="5E162A"/>
                </a:solidFill>
              </a:defRPr>
            </a:lvl2pPr>
            <a:lvl3pPr>
              <a:defRPr>
                <a:solidFill>
                  <a:srgbClr val="5E162A"/>
                </a:solidFill>
              </a:defRPr>
            </a:lvl3pPr>
            <a:lvl4pPr>
              <a:defRPr>
                <a:solidFill>
                  <a:srgbClr val="5E162A"/>
                </a:solidFill>
              </a:defRPr>
            </a:lvl4pPr>
            <a:lvl5pPr>
              <a:defRPr>
                <a:solidFill>
                  <a:srgbClr val="5E162A"/>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861C60E3-FE40-452B-B96C-9011CB25632A}"/>
              </a:ext>
            </a:extLst>
          </p:cNvPr>
          <p:cNvSpPr>
            <a:spLocks noGrp="1"/>
          </p:cNvSpPr>
          <p:nvPr>
            <p:ph type="ftr" sz="quarter" idx="11"/>
          </p:nvPr>
        </p:nvSpPr>
        <p:spPr>
          <a:xfrm>
            <a:off x="243843" y="6356349"/>
            <a:ext cx="8722818" cy="365760"/>
          </a:xfrm>
        </p:spPr>
        <p:txBody>
          <a:bodyPr/>
          <a:lstStyle>
            <a:lvl1pPr>
              <a:defRPr>
                <a:solidFill>
                  <a:srgbClr val="5E162A"/>
                </a:solidFill>
              </a:defRPr>
            </a:lvl1pPr>
          </a:lstStyle>
          <a:p>
            <a:endParaRPr lang="en-US" dirty="0"/>
          </a:p>
        </p:txBody>
      </p:sp>
      <p:sp>
        <p:nvSpPr>
          <p:cNvPr id="6" name="Slide Number Placeholder 5">
            <a:extLst>
              <a:ext uri="{FF2B5EF4-FFF2-40B4-BE49-F238E27FC236}">
                <a16:creationId xmlns:a16="http://schemas.microsoft.com/office/drawing/2014/main" id="{2BFF359A-4AD2-44E0-B01C-D1BFA93A1EF0}"/>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a:p>
        </p:txBody>
      </p:sp>
    </p:spTree>
    <p:extLst>
      <p:ext uri="{BB962C8B-B14F-4D97-AF65-F5344CB8AC3E}">
        <p14:creationId xmlns:p14="http://schemas.microsoft.com/office/powerpoint/2010/main" val="22113820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Content">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668655D-B4D6-40E1-9941-9C12C659BAB0}"/>
              </a:ext>
            </a:extLst>
          </p:cNvPr>
          <p:cNvSpPr/>
          <p:nvPr userDrawn="1"/>
        </p:nvSpPr>
        <p:spPr>
          <a:xfrm>
            <a:off x="249383" y="109248"/>
            <a:ext cx="11649490" cy="803564"/>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8CA3AB2-1836-41AA-B62F-0AEFBBDC01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2BFF7C8-2CA2-4B7D-89F8-2D478CDCBBEA}"/>
              </a:ext>
            </a:extLst>
          </p:cNvPr>
          <p:cNvSpPr>
            <a:spLocks noGrp="1"/>
          </p:cNvSpPr>
          <p:nvPr>
            <p:ph sz="half" idx="1"/>
          </p:nvPr>
        </p:nvSpPr>
        <p:spPr>
          <a:xfrm>
            <a:off x="188131" y="1033420"/>
            <a:ext cx="5852157" cy="5226853"/>
          </a:xfrm>
        </p:spPr>
        <p:txBody>
          <a:bodyPr/>
          <a:lstStyle>
            <a:lvl1pPr>
              <a:defRPr>
                <a:solidFill>
                  <a:srgbClr val="5E162A"/>
                </a:solidFill>
              </a:defRPr>
            </a:lvl1pPr>
            <a:lvl2pPr>
              <a:defRPr>
                <a:solidFill>
                  <a:srgbClr val="5E162A"/>
                </a:solidFill>
              </a:defRPr>
            </a:lvl2pPr>
            <a:lvl3pPr>
              <a:defRPr>
                <a:solidFill>
                  <a:srgbClr val="5E162A"/>
                </a:solidFill>
              </a:defRPr>
            </a:lvl3pPr>
            <a:lvl4pPr>
              <a:defRPr>
                <a:solidFill>
                  <a:srgbClr val="5E162A"/>
                </a:solidFill>
              </a:defRPr>
            </a:lvl4pPr>
            <a:lvl5pPr>
              <a:defRPr>
                <a:solidFill>
                  <a:srgbClr val="5E162A"/>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EB993543-0AA1-4595-894E-40E76104D111}"/>
              </a:ext>
            </a:extLst>
          </p:cNvPr>
          <p:cNvSpPr>
            <a:spLocks noGrp="1"/>
          </p:cNvSpPr>
          <p:nvPr>
            <p:ph type="ftr" sz="quarter" idx="11"/>
          </p:nvPr>
        </p:nvSpPr>
        <p:spPr>
          <a:xfrm>
            <a:off x="243843" y="6356349"/>
            <a:ext cx="8722818" cy="365760"/>
          </a:xfrm>
        </p:spPr>
        <p:txBody>
          <a:bodyPr/>
          <a:lstStyle>
            <a:lvl1pPr>
              <a:defRPr>
                <a:solidFill>
                  <a:srgbClr val="5E162A"/>
                </a:solidFill>
              </a:defRPr>
            </a:lvl1pPr>
          </a:lstStyle>
          <a:p>
            <a:endParaRPr lang="en-US" dirty="0"/>
          </a:p>
        </p:txBody>
      </p:sp>
      <p:sp>
        <p:nvSpPr>
          <p:cNvPr id="7" name="Slide Number Placeholder 6">
            <a:extLst>
              <a:ext uri="{FF2B5EF4-FFF2-40B4-BE49-F238E27FC236}">
                <a16:creationId xmlns:a16="http://schemas.microsoft.com/office/drawing/2014/main" id="{FA3CE3A4-AA57-4509-872D-63362638A358}"/>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dirty="0"/>
          </a:p>
        </p:txBody>
      </p:sp>
      <p:sp>
        <p:nvSpPr>
          <p:cNvPr id="9" name="Content Placeholder 2">
            <a:extLst>
              <a:ext uri="{FF2B5EF4-FFF2-40B4-BE49-F238E27FC236}">
                <a16:creationId xmlns:a16="http://schemas.microsoft.com/office/drawing/2014/main" id="{0A9248C3-EF4E-4C33-B58F-1C3F67659DEC}"/>
              </a:ext>
            </a:extLst>
          </p:cNvPr>
          <p:cNvSpPr>
            <a:spLocks noGrp="1"/>
          </p:cNvSpPr>
          <p:nvPr>
            <p:ph sz="half" idx="13"/>
          </p:nvPr>
        </p:nvSpPr>
        <p:spPr>
          <a:xfrm>
            <a:off x="6151714" y="1033420"/>
            <a:ext cx="5852157" cy="5226853"/>
          </a:xfrm>
        </p:spPr>
        <p:txBody>
          <a:bodyPr/>
          <a:lstStyle>
            <a:lvl1pPr>
              <a:defRPr>
                <a:solidFill>
                  <a:srgbClr val="5E162A"/>
                </a:solidFill>
              </a:defRPr>
            </a:lvl1pPr>
            <a:lvl2pPr>
              <a:defRPr>
                <a:solidFill>
                  <a:srgbClr val="5E162A"/>
                </a:solidFill>
              </a:defRPr>
            </a:lvl2pPr>
            <a:lvl3pPr>
              <a:defRPr>
                <a:solidFill>
                  <a:srgbClr val="5E162A"/>
                </a:solidFill>
              </a:defRPr>
            </a:lvl3pPr>
            <a:lvl4pPr>
              <a:defRPr>
                <a:solidFill>
                  <a:srgbClr val="5E162A"/>
                </a:solidFill>
              </a:defRPr>
            </a:lvl4pPr>
            <a:lvl5pPr>
              <a:defRPr>
                <a:solidFill>
                  <a:srgbClr val="5E162A"/>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0" name="Picture 9">
            <a:extLst>
              <a:ext uri="{FF2B5EF4-FFF2-40B4-BE49-F238E27FC236}">
                <a16:creationId xmlns:a16="http://schemas.microsoft.com/office/drawing/2014/main" id="{9C9F7216-3633-4E7B-8249-99B6CED38160}"/>
              </a:ext>
            </a:extLst>
          </p:cNvPr>
          <p:cNvPicPr>
            <a:picLocks noChangeAspect="1"/>
          </p:cNvPicPr>
          <p:nvPr userDrawn="1"/>
        </p:nvPicPr>
        <p:blipFill>
          <a:blip r:embed="rId2"/>
          <a:stretch>
            <a:fillRect/>
          </a:stretch>
        </p:blipFill>
        <p:spPr>
          <a:xfrm>
            <a:off x="10297668" y="-1003242"/>
            <a:ext cx="3067050" cy="2114550"/>
          </a:xfrm>
          <a:prstGeom prst="rect">
            <a:avLst/>
          </a:prstGeom>
        </p:spPr>
      </p:pic>
    </p:spTree>
    <p:extLst>
      <p:ext uri="{BB962C8B-B14F-4D97-AF65-F5344CB8AC3E}">
        <p14:creationId xmlns:p14="http://schemas.microsoft.com/office/powerpoint/2010/main" val="17937195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B14999AA-638C-441D-BFFC-C89C640BA7B2}"/>
              </a:ext>
            </a:extLst>
          </p:cNvPr>
          <p:cNvSpPr/>
          <p:nvPr userDrawn="1"/>
        </p:nvSpPr>
        <p:spPr>
          <a:xfrm>
            <a:off x="249383" y="109248"/>
            <a:ext cx="11649490" cy="803564"/>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3E467B1-C4F9-4458-B5A6-226106D1F449}"/>
              </a:ext>
            </a:extLst>
          </p:cNvPr>
          <p:cNvSpPr>
            <a:spLocks noGrp="1"/>
          </p:cNvSpPr>
          <p:nvPr>
            <p:ph type="title"/>
          </p:nvPr>
        </p:nvSpPr>
        <p:spPr/>
        <p:txBody>
          <a:bodyPr/>
          <a:lstStyle/>
          <a:p>
            <a:r>
              <a:rPr lang="en-US"/>
              <a:t>Click to edit Master title style</a:t>
            </a:r>
          </a:p>
        </p:txBody>
      </p:sp>
      <p:sp>
        <p:nvSpPr>
          <p:cNvPr id="4" name="Footer Placeholder 3">
            <a:extLst>
              <a:ext uri="{FF2B5EF4-FFF2-40B4-BE49-F238E27FC236}">
                <a16:creationId xmlns:a16="http://schemas.microsoft.com/office/drawing/2014/main" id="{3AEE3644-C7F9-4370-BDED-F550103AB39F}"/>
              </a:ext>
            </a:extLst>
          </p:cNvPr>
          <p:cNvSpPr>
            <a:spLocks noGrp="1"/>
          </p:cNvSpPr>
          <p:nvPr>
            <p:ph type="ftr" sz="quarter" idx="11"/>
          </p:nvPr>
        </p:nvSpPr>
        <p:spPr>
          <a:xfrm>
            <a:off x="243843" y="6356351"/>
            <a:ext cx="8722818" cy="365760"/>
          </a:xfrm>
        </p:spPr>
        <p:txBody>
          <a:bodyPr/>
          <a:lstStyle>
            <a:lvl1pPr>
              <a:defRPr>
                <a:solidFill>
                  <a:srgbClr val="5E162A"/>
                </a:solidFill>
              </a:defRPr>
            </a:lvl1pPr>
          </a:lstStyle>
          <a:p>
            <a:endParaRPr lang="en-US" dirty="0"/>
          </a:p>
        </p:txBody>
      </p:sp>
      <p:sp>
        <p:nvSpPr>
          <p:cNvPr id="5" name="Slide Number Placeholder 4">
            <a:extLst>
              <a:ext uri="{FF2B5EF4-FFF2-40B4-BE49-F238E27FC236}">
                <a16:creationId xmlns:a16="http://schemas.microsoft.com/office/drawing/2014/main" id="{8CD548BB-9753-4E72-AD12-17A23CA27C02}"/>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a:p>
        </p:txBody>
      </p:sp>
    </p:spTree>
    <p:extLst>
      <p:ext uri="{BB962C8B-B14F-4D97-AF65-F5344CB8AC3E}">
        <p14:creationId xmlns:p14="http://schemas.microsoft.com/office/powerpoint/2010/main" val="29248783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EA4BF7E3-DCD5-4821-9891-63D781205198}"/>
              </a:ext>
            </a:extLst>
          </p:cNvPr>
          <p:cNvSpPr>
            <a:spLocks noGrp="1"/>
          </p:cNvSpPr>
          <p:nvPr>
            <p:ph type="ftr" sz="quarter" idx="11"/>
          </p:nvPr>
        </p:nvSpPr>
        <p:spPr>
          <a:xfrm>
            <a:off x="243843" y="6356351"/>
            <a:ext cx="8722818" cy="365760"/>
          </a:xfrm>
        </p:spPr>
        <p:txBody>
          <a:bodyPr/>
          <a:lstStyle/>
          <a:p>
            <a:endParaRPr lang="en-US" dirty="0"/>
          </a:p>
        </p:txBody>
      </p:sp>
      <p:sp>
        <p:nvSpPr>
          <p:cNvPr id="4" name="Slide Number Placeholder 3">
            <a:extLst>
              <a:ext uri="{FF2B5EF4-FFF2-40B4-BE49-F238E27FC236}">
                <a16:creationId xmlns:a16="http://schemas.microsoft.com/office/drawing/2014/main" id="{233FC092-3150-4A16-BE6F-88FBA94F7EDA}"/>
              </a:ext>
            </a:extLst>
          </p:cNvPr>
          <p:cNvSpPr>
            <a:spLocks noGrp="1"/>
          </p:cNvSpPr>
          <p:nvPr>
            <p:ph type="sldNum" sz="quarter" idx="12"/>
          </p:nvPr>
        </p:nvSpPr>
        <p:spPr/>
        <p:txBody>
          <a:bodyPr/>
          <a:lstStyle/>
          <a:p>
            <a:fld id="{61ED1F0D-C38E-42DC-9614-8A91EF0A056E}" type="slidenum">
              <a:rPr lang="en-US" smtClean="0"/>
              <a:t>‹#›</a:t>
            </a:fld>
            <a:endParaRPr lang="en-US"/>
          </a:p>
        </p:txBody>
      </p:sp>
    </p:spTree>
    <p:extLst>
      <p:ext uri="{BB962C8B-B14F-4D97-AF65-F5344CB8AC3E}">
        <p14:creationId xmlns:p14="http://schemas.microsoft.com/office/powerpoint/2010/main" val="9498357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1_Blank">
    <p:bg>
      <p:bgPr>
        <a:solidFill>
          <a:schemeClr val="bg1"/>
        </a:solidFill>
        <a:effectLst/>
      </p:bgPr>
    </p:bg>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EA4BF7E3-DCD5-4821-9891-63D781205198}"/>
              </a:ext>
            </a:extLst>
          </p:cNvPr>
          <p:cNvSpPr>
            <a:spLocks noGrp="1"/>
          </p:cNvSpPr>
          <p:nvPr>
            <p:ph type="ftr" sz="quarter" idx="11"/>
          </p:nvPr>
        </p:nvSpPr>
        <p:spPr>
          <a:xfrm>
            <a:off x="243843" y="6356351"/>
            <a:ext cx="8722818" cy="365760"/>
          </a:xfrm>
        </p:spPr>
        <p:txBody>
          <a:bodyPr/>
          <a:lstStyle>
            <a:lvl1pPr>
              <a:defRPr>
                <a:solidFill>
                  <a:srgbClr val="5E162A"/>
                </a:solidFill>
              </a:defRPr>
            </a:lvl1pPr>
          </a:lstStyle>
          <a:p>
            <a:endParaRPr lang="en-US" dirty="0"/>
          </a:p>
        </p:txBody>
      </p:sp>
      <p:sp>
        <p:nvSpPr>
          <p:cNvPr id="4" name="Slide Number Placeholder 3">
            <a:extLst>
              <a:ext uri="{FF2B5EF4-FFF2-40B4-BE49-F238E27FC236}">
                <a16:creationId xmlns:a16="http://schemas.microsoft.com/office/drawing/2014/main" id="{233FC092-3150-4A16-BE6F-88FBA94F7EDA}"/>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a:p>
        </p:txBody>
      </p:sp>
    </p:spTree>
    <p:extLst>
      <p:ext uri="{BB962C8B-B14F-4D97-AF65-F5344CB8AC3E}">
        <p14:creationId xmlns:p14="http://schemas.microsoft.com/office/powerpoint/2010/main" val="4181067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Section Header">
    <p:bg>
      <p:bgPr>
        <a:gradFill>
          <a:gsLst>
            <a:gs pos="0">
              <a:schemeClr val="accent1">
                <a:lumMod val="5000"/>
                <a:lumOff val="95000"/>
              </a:schemeClr>
            </a:gs>
            <a:gs pos="100000">
              <a:srgbClr val="5E162A"/>
            </a:gs>
          </a:gsLst>
          <a:lin ang="5400000" scaled="1"/>
        </a:gradFill>
        <a:effectLst/>
      </p:bgPr>
    </p:bg>
    <p:spTree>
      <p:nvGrpSpPr>
        <p:cNvPr id="1" name=""/>
        <p:cNvGrpSpPr/>
        <p:nvPr/>
      </p:nvGrpSpPr>
      <p:grpSpPr>
        <a:xfrm>
          <a:off x="0" y="0"/>
          <a:ext cx="0" cy="0"/>
          <a:chOff x="0" y="0"/>
          <a:chExt cx="0" cy="0"/>
        </a:xfrm>
      </p:grpSpPr>
      <p:sp>
        <p:nvSpPr>
          <p:cNvPr id="23" name="Parallelogram 6">
            <a:extLst>
              <a:ext uri="{FF2B5EF4-FFF2-40B4-BE49-F238E27FC236}">
                <a16:creationId xmlns:a16="http://schemas.microsoft.com/office/drawing/2014/main" id="{41466F65-768A-48C7-AC81-A6C6030F625A}"/>
              </a:ext>
            </a:extLst>
          </p:cNvPr>
          <p:cNvSpPr/>
          <p:nvPr userDrawn="1"/>
        </p:nvSpPr>
        <p:spPr>
          <a:xfrm rot="5400000">
            <a:off x="4659673" y="-3943456"/>
            <a:ext cx="2675596" cy="10962004"/>
          </a:xfrm>
          <a:custGeom>
            <a:avLst/>
            <a:gdLst>
              <a:gd name="connsiteX0" fmla="*/ 0 w 10094011"/>
              <a:gd name="connsiteY0" fmla="*/ 1319746 h 1319746"/>
              <a:gd name="connsiteX1" fmla="*/ 556550 w 10094011"/>
              <a:gd name="connsiteY1" fmla="*/ 0 h 1319746"/>
              <a:gd name="connsiteX2" fmla="*/ 10094011 w 10094011"/>
              <a:gd name="connsiteY2" fmla="*/ 0 h 1319746"/>
              <a:gd name="connsiteX3" fmla="*/ 9537461 w 10094011"/>
              <a:gd name="connsiteY3" fmla="*/ 1319746 h 1319746"/>
              <a:gd name="connsiteX4" fmla="*/ 0 w 10094011"/>
              <a:gd name="connsiteY4" fmla="*/ 1319746 h 1319746"/>
              <a:gd name="connsiteX0" fmla="*/ 4017 w 10098028"/>
              <a:gd name="connsiteY0" fmla="*/ 1335649 h 1335649"/>
              <a:gd name="connsiteX1" fmla="*/ 0 w 10098028"/>
              <a:gd name="connsiteY1" fmla="*/ 0 h 1335649"/>
              <a:gd name="connsiteX2" fmla="*/ 10098028 w 10098028"/>
              <a:gd name="connsiteY2" fmla="*/ 15903 h 1335649"/>
              <a:gd name="connsiteX3" fmla="*/ 9541478 w 10098028"/>
              <a:gd name="connsiteY3" fmla="*/ 1335649 h 1335649"/>
              <a:gd name="connsiteX4" fmla="*/ 4017 w 10098028"/>
              <a:gd name="connsiteY4" fmla="*/ 1335649 h 1335649"/>
              <a:gd name="connsiteX0" fmla="*/ 0 w 10094011"/>
              <a:gd name="connsiteY0" fmla="*/ 1335649 h 1335649"/>
              <a:gd name="connsiteX1" fmla="*/ 2484 w 10094011"/>
              <a:gd name="connsiteY1" fmla="*/ 0 h 1335649"/>
              <a:gd name="connsiteX2" fmla="*/ 10094011 w 10094011"/>
              <a:gd name="connsiteY2" fmla="*/ 15903 h 1335649"/>
              <a:gd name="connsiteX3" fmla="*/ 9537461 w 10094011"/>
              <a:gd name="connsiteY3" fmla="*/ 1335649 h 1335649"/>
              <a:gd name="connsiteX4" fmla="*/ 0 w 10094011"/>
              <a:gd name="connsiteY4" fmla="*/ 1335649 h 1335649"/>
              <a:gd name="connsiteX0" fmla="*/ 0 w 10094011"/>
              <a:gd name="connsiteY0" fmla="*/ 1335649 h 1338628"/>
              <a:gd name="connsiteX1" fmla="*/ 2484 w 10094011"/>
              <a:gd name="connsiteY1" fmla="*/ 0 h 1338628"/>
              <a:gd name="connsiteX2" fmla="*/ 10094011 w 10094011"/>
              <a:gd name="connsiteY2" fmla="*/ 15903 h 1338628"/>
              <a:gd name="connsiteX3" fmla="*/ 8760072 w 10094011"/>
              <a:gd name="connsiteY3" fmla="*/ 1338628 h 1338628"/>
              <a:gd name="connsiteX4" fmla="*/ 0 w 10094011"/>
              <a:gd name="connsiteY4" fmla="*/ 1335649 h 1338628"/>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180738"/>
              <a:gd name="connsiteY0" fmla="*/ 1335649 h 1340239"/>
              <a:gd name="connsiteX1" fmla="*/ 2484 w 10180738"/>
              <a:gd name="connsiteY1" fmla="*/ 0 h 1340239"/>
              <a:gd name="connsiteX2" fmla="*/ 10180738 w 10180738"/>
              <a:gd name="connsiteY2" fmla="*/ 6113 h 1340239"/>
              <a:gd name="connsiteX3" fmla="*/ 6063255 w 10180738"/>
              <a:gd name="connsiteY3" fmla="*/ 1340239 h 1340239"/>
              <a:gd name="connsiteX4" fmla="*/ 0 w 10180738"/>
              <a:gd name="connsiteY4" fmla="*/ 1335649 h 1340239"/>
              <a:gd name="connsiteX0" fmla="*/ 0 w 10180738"/>
              <a:gd name="connsiteY0" fmla="*/ 1345744 h 1345744"/>
              <a:gd name="connsiteX1" fmla="*/ 2484 w 10180738"/>
              <a:gd name="connsiteY1" fmla="*/ 0 h 1345744"/>
              <a:gd name="connsiteX2" fmla="*/ 10180738 w 10180738"/>
              <a:gd name="connsiteY2" fmla="*/ 6113 h 1345744"/>
              <a:gd name="connsiteX3" fmla="*/ 6063255 w 10180738"/>
              <a:gd name="connsiteY3" fmla="*/ 1340239 h 1345744"/>
              <a:gd name="connsiteX4" fmla="*/ 0 w 10180738"/>
              <a:gd name="connsiteY4" fmla="*/ 1345744 h 1345744"/>
              <a:gd name="connsiteX0" fmla="*/ 0 w 10180738"/>
              <a:gd name="connsiteY0" fmla="*/ 1345744 h 1345744"/>
              <a:gd name="connsiteX1" fmla="*/ 2484 w 10180738"/>
              <a:gd name="connsiteY1" fmla="*/ 0 h 1345744"/>
              <a:gd name="connsiteX2" fmla="*/ 10180738 w 10180738"/>
              <a:gd name="connsiteY2" fmla="*/ 6113 h 1345744"/>
              <a:gd name="connsiteX3" fmla="*/ 6000655 w 10180738"/>
              <a:gd name="connsiteY3" fmla="*/ 1345488 h 1345744"/>
              <a:gd name="connsiteX4" fmla="*/ 0 w 10180738"/>
              <a:gd name="connsiteY4" fmla="*/ 1345744 h 1345744"/>
              <a:gd name="connsiteX0" fmla="*/ 0 w 10180738"/>
              <a:gd name="connsiteY0" fmla="*/ 1345744 h 1345744"/>
              <a:gd name="connsiteX1" fmla="*/ 2484 w 10180738"/>
              <a:gd name="connsiteY1" fmla="*/ 0 h 1345744"/>
              <a:gd name="connsiteX2" fmla="*/ 10180738 w 10180738"/>
              <a:gd name="connsiteY2" fmla="*/ 6113 h 1345744"/>
              <a:gd name="connsiteX3" fmla="*/ 6000655 w 10180738"/>
              <a:gd name="connsiteY3" fmla="*/ 1345488 h 1345744"/>
              <a:gd name="connsiteX4" fmla="*/ 0 w 10180738"/>
              <a:gd name="connsiteY4" fmla="*/ 1345744 h 1345744"/>
              <a:gd name="connsiteX0" fmla="*/ 0 w 10288052"/>
              <a:gd name="connsiteY0" fmla="*/ 1353360 h 1353360"/>
              <a:gd name="connsiteX1" fmla="*/ 2484 w 10288052"/>
              <a:gd name="connsiteY1" fmla="*/ 7616 h 1353360"/>
              <a:gd name="connsiteX2" fmla="*/ 10288052 w 10288052"/>
              <a:gd name="connsiteY2" fmla="*/ 0 h 1353360"/>
              <a:gd name="connsiteX3" fmla="*/ 6000655 w 10288052"/>
              <a:gd name="connsiteY3" fmla="*/ 1353104 h 1353360"/>
              <a:gd name="connsiteX4" fmla="*/ 0 w 10288052"/>
              <a:gd name="connsiteY4" fmla="*/ 1353360 h 1353360"/>
              <a:gd name="connsiteX0" fmla="*/ 0 w 10323822"/>
              <a:gd name="connsiteY0" fmla="*/ 1345744 h 1345744"/>
              <a:gd name="connsiteX1" fmla="*/ 2484 w 10323822"/>
              <a:gd name="connsiteY1" fmla="*/ 0 h 1345744"/>
              <a:gd name="connsiteX2" fmla="*/ 10323822 w 10323822"/>
              <a:gd name="connsiteY2" fmla="*/ 460 h 1345744"/>
              <a:gd name="connsiteX3" fmla="*/ 6000655 w 10323822"/>
              <a:gd name="connsiteY3" fmla="*/ 1345488 h 1345744"/>
              <a:gd name="connsiteX4" fmla="*/ 0 w 10323822"/>
              <a:gd name="connsiteY4" fmla="*/ 1345744 h 13457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323822" h="1345744">
                <a:moveTo>
                  <a:pt x="0" y="1345744"/>
                </a:moveTo>
                <a:lnTo>
                  <a:pt x="2484" y="0"/>
                </a:lnTo>
                <a:lnTo>
                  <a:pt x="10323822" y="460"/>
                </a:lnTo>
                <a:lnTo>
                  <a:pt x="6000655" y="1345488"/>
                </a:lnTo>
                <a:lnTo>
                  <a:pt x="0" y="1345744"/>
                </a:lnTo>
                <a:close/>
              </a:path>
            </a:pathLst>
          </a:custGeom>
          <a:solidFill>
            <a:schemeClr val="bg1"/>
          </a:solidFill>
          <a:ln w="76200">
            <a:solidFill>
              <a:srgbClr val="0C7776"/>
            </a:solidFill>
            <a:prstDash val="solid"/>
          </a:ln>
          <a:scene3d>
            <a:camera prst="orthographicFront"/>
            <a:lightRig rig="threePt" dir="t"/>
          </a:scene3d>
          <a:sp3d>
            <a:bevelT prst="relaxedInset"/>
          </a:sp3d>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2" name="Title 1">
            <a:extLst>
              <a:ext uri="{FF2B5EF4-FFF2-40B4-BE49-F238E27FC236}">
                <a16:creationId xmlns:a16="http://schemas.microsoft.com/office/drawing/2014/main" id="{CE9BDB89-A471-4178-BB17-EF4636CE2590}"/>
              </a:ext>
            </a:extLst>
          </p:cNvPr>
          <p:cNvSpPr>
            <a:spLocks noGrp="1"/>
          </p:cNvSpPr>
          <p:nvPr>
            <p:ph type="ctrTitle" hasCustomPrompt="1"/>
          </p:nvPr>
        </p:nvSpPr>
        <p:spPr>
          <a:xfrm>
            <a:off x="782395" y="382568"/>
            <a:ext cx="10429008" cy="1332830"/>
          </a:xfrm>
          <a:noFill/>
        </p:spPr>
        <p:txBody>
          <a:bodyPr anchor="ctr"/>
          <a:lstStyle>
            <a:lvl1pPr algn="r">
              <a:defRPr sz="4000">
                <a:solidFill>
                  <a:srgbClr val="6E2E40"/>
                </a:solidFill>
              </a:defRPr>
            </a:lvl1pPr>
          </a:lstStyle>
          <a:p>
            <a:r>
              <a:rPr lang="en-US" dirty="0"/>
              <a:t>Click to Edit Section Title</a:t>
            </a:r>
          </a:p>
        </p:txBody>
      </p:sp>
    </p:spTree>
    <p:extLst>
      <p:ext uri="{BB962C8B-B14F-4D97-AF65-F5344CB8AC3E}">
        <p14:creationId xmlns:p14="http://schemas.microsoft.com/office/powerpoint/2010/main" val="207458183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hoice A Correct">
    <p:bg>
      <p:bgRef idx="1001">
        <a:schemeClr val="bg1"/>
      </p:bgRef>
    </p:bg>
    <p:spTree>
      <p:nvGrpSpPr>
        <p:cNvPr id="1" name=""/>
        <p:cNvGrpSpPr/>
        <p:nvPr/>
      </p:nvGrpSpPr>
      <p:grpSpPr>
        <a:xfrm>
          <a:off x="0" y="0"/>
          <a:ext cx="0" cy="0"/>
          <a:chOff x="0" y="0"/>
          <a:chExt cx="0" cy="0"/>
        </a:xfrm>
      </p:grpSpPr>
      <p:sp>
        <p:nvSpPr>
          <p:cNvPr id="28" name="Text Placeholder 24">
            <a:extLst>
              <a:ext uri="{FF2B5EF4-FFF2-40B4-BE49-F238E27FC236}">
                <a16:creationId xmlns:a16="http://schemas.microsoft.com/office/drawing/2014/main" id="{884DC109-89BF-1B8B-8F9D-E7D1A8366794}"/>
              </a:ext>
            </a:extLst>
          </p:cNvPr>
          <p:cNvSpPr>
            <a:spLocks noGrp="1"/>
          </p:cNvSpPr>
          <p:nvPr>
            <p:ph type="body" sz="quarter" idx="13" hasCustomPrompt="1"/>
          </p:nvPr>
        </p:nvSpPr>
        <p:spPr>
          <a:xfrm>
            <a:off x="2074778" y="5292007"/>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 Incorrect Explanation </a:t>
            </a:r>
          </a:p>
        </p:txBody>
      </p:sp>
      <p:sp>
        <p:nvSpPr>
          <p:cNvPr id="36" name="Text Placeholder 24">
            <a:extLst>
              <a:ext uri="{FF2B5EF4-FFF2-40B4-BE49-F238E27FC236}">
                <a16:creationId xmlns:a16="http://schemas.microsoft.com/office/drawing/2014/main" id="{83616C37-9BBA-D188-E0D9-4F1EED64EC48}"/>
              </a:ext>
            </a:extLst>
          </p:cNvPr>
          <p:cNvSpPr>
            <a:spLocks noGrp="1"/>
          </p:cNvSpPr>
          <p:nvPr>
            <p:ph type="body" sz="quarter" idx="19" hasCustomPrompt="1"/>
          </p:nvPr>
        </p:nvSpPr>
        <p:spPr>
          <a:xfrm>
            <a:off x="2074778" y="5292007"/>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 Incorrect</a:t>
            </a:r>
          </a:p>
        </p:txBody>
      </p:sp>
      <p:sp>
        <p:nvSpPr>
          <p:cNvPr id="27" name="Text Placeholder 24">
            <a:extLst>
              <a:ext uri="{FF2B5EF4-FFF2-40B4-BE49-F238E27FC236}">
                <a16:creationId xmlns:a16="http://schemas.microsoft.com/office/drawing/2014/main" id="{7A87C8E0-DF2A-E8FB-BBE1-A4A3698C83F9}"/>
              </a:ext>
            </a:extLst>
          </p:cNvPr>
          <p:cNvSpPr>
            <a:spLocks noGrp="1"/>
          </p:cNvSpPr>
          <p:nvPr>
            <p:ph type="body" sz="quarter" idx="12" hasCustomPrompt="1"/>
          </p:nvPr>
        </p:nvSpPr>
        <p:spPr>
          <a:xfrm>
            <a:off x="2074778" y="4364019"/>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Incorrect Explanation </a:t>
            </a:r>
          </a:p>
        </p:txBody>
      </p:sp>
      <p:sp>
        <p:nvSpPr>
          <p:cNvPr id="35" name="Text Placeholder 24">
            <a:extLst>
              <a:ext uri="{FF2B5EF4-FFF2-40B4-BE49-F238E27FC236}">
                <a16:creationId xmlns:a16="http://schemas.microsoft.com/office/drawing/2014/main" id="{273C4EAF-3E09-5CD7-05DB-0E2966D6B93D}"/>
              </a:ext>
            </a:extLst>
          </p:cNvPr>
          <p:cNvSpPr>
            <a:spLocks noGrp="1"/>
          </p:cNvSpPr>
          <p:nvPr>
            <p:ph type="body" sz="quarter" idx="18" hasCustomPrompt="1"/>
          </p:nvPr>
        </p:nvSpPr>
        <p:spPr>
          <a:xfrm>
            <a:off x="2074778" y="4364019"/>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Incorrect</a:t>
            </a:r>
          </a:p>
        </p:txBody>
      </p:sp>
      <p:sp>
        <p:nvSpPr>
          <p:cNvPr id="25" name="Text Placeholder 24">
            <a:extLst>
              <a:ext uri="{FF2B5EF4-FFF2-40B4-BE49-F238E27FC236}">
                <a16:creationId xmlns:a16="http://schemas.microsoft.com/office/drawing/2014/main" id="{8996B049-8193-0180-9E99-D8DB1FF52E14}"/>
              </a:ext>
            </a:extLst>
          </p:cNvPr>
          <p:cNvSpPr>
            <a:spLocks noGrp="1"/>
          </p:cNvSpPr>
          <p:nvPr>
            <p:ph type="body" sz="quarter" idx="10" hasCustomPrompt="1"/>
          </p:nvPr>
        </p:nvSpPr>
        <p:spPr>
          <a:xfrm>
            <a:off x="2074778" y="2614564"/>
            <a:ext cx="7342632" cy="667512"/>
          </a:xfrm>
          <a:solidFill>
            <a:srgbClr val="92D050"/>
          </a:solidFill>
          <a:ln w="28575">
            <a:solidFill>
              <a:srgbClr val="0C7776"/>
            </a:solidFill>
          </a:ln>
        </p:spPr>
        <p:txBody>
          <a:bodyPr>
            <a:normAutofit/>
          </a:bodyPr>
          <a:lstStyle>
            <a:lvl1pPr marL="0" indent="0" algn="ctr">
              <a:buNone/>
              <a:defRPr sz="180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Correct Explanation </a:t>
            </a:r>
          </a:p>
        </p:txBody>
      </p:sp>
      <p:sp>
        <p:nvSpPr>
          <p:cNvPr id="26" name="Text Placeholder 24">
            <a:extLst>
              <a:ext uri="{FF2B5EF4-FFF2-40B4-BE49-F238E27FC236}">
                <a16:creationId xmlns:a16="http://schemas.microsoft.com/office/drawing/2014/main" id="{C679EB17-05A2-2B16-A2D5-D085A50BA19C}"/>
              </a:ext>
            </a:extLst>
          </p:cNvPr>
          <p:cNvSpPr>
            <a:spLocks noGrp="1"/>
          </p:cNvSpPr>
          <p:nvPr>
            <p:ph type="body" sz="quarter" idx="11" hasCustomPrompt="1"/>
          </p:nvPr>
        </p:nvSpPr>
        <p:spPr>
          <a:xfrm>
            <a:off x="2074778" y="3516250"/>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B Incorrect Explanation </a:t>
            </a:r>
          </a:p>
        </p:txBody>
      </p:sp>
      <p:sp>
        <p:nvSpPr>
          <p:cNvPr id="34" name="Text Placeholder 24">
            <a:extLst>
              <a:ext uri="{FF2B5EF4-FFF2-40B4-BE49-F238E27FC236}">
                <a16:creationId xmlns:a16="http://schemas.microsoft.com/office/drawing/2014/main" id="{0329F152-30D8-366A-37E1-7F195F79583F}"/>
              </a:ext>
            </a:extLst>
          </p:cNvPr>
          <p:cNvSpPr>
            <a:spLocks noGrp="1"/>
          </p:cNvSpPr>
          <p:nvPr>
            <p:ph type="body" sz="quarter" idx="17" hasCustomPrompt="1"/>
          </p:nvPr>
        </p:nvSpPr>
        <p:spPr>
          <a:xfrm>
            <a:off x="2074778" y="3507249"/>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B Incorrect</a:t>
            </a:r>
          </a:p>
        </p:txBody>
      </p:sp>
      <p:sp>
        <p:nvSpPr>
          <p:cNvPr id="33" name="Text Placeholder 24">
            <a:extLst>
              <a:ext uri="{FF2B5EF4-FFF2-40B4-BE49-F238E27FC236}">
                <a16:creationId xmlns:a16="http://schemas.microsoft.com/office/drawing/2014/main" id="{D399EDFD-E234-282E-A677-00932F68FA25}"/>
              </a:ext>
            </a:extLst>
          </p:cNvPr>
          <p:cNvSpPr>
            <a:spLocks noGrp="1"/>
          </p:cNvSpPr>
          <p:nvPr>
            <p:ph type="body" sz="quarter" idx="16" hasCustomPrompt="1"/>
          </p:nvPr>
        </p:nvSpPr>
        <p:spPr>
          <a:xfrm>
            <a:off x="2074778" y="2605563"/>
            <a:ext cx="7342632" cy="667512"/>
          </a:xfrm>
          <a:solidFill>
            <a:schemeClr val="bg1"/>
          </a:solidFill>
          <a:ln w="28575">
            <a:solidFill>
              <a:srgbClr val="0C7776"/>
            </a:solidFill>
          </a:ln>
        </p:spPr>
        <p:txBody>
          <a:bodyPr>
            <a:normAutofit/>
          </a:bodyPr>
          <a:lstStyle>
            <a:lvl1pPr marL="0" indent="0" algn="ctr">
              <a:buNone/>
              <a:defRPr sz="180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Correct</a:t>
            </a:r>
          </a:p>
        </p:txBody>
      </p:sp>
      <p:cxnSp>
        <p:nvCxnSpPr>
          <p:cNvPr id="21" name="Straight Connector 20">
            <a:extLst>
              <a:ext uri="{FF2B5EF4-FFF2-40B4-BE49-F238E27FC236}">
                <a16:creationId xmlns:a16="http://schemas.microsoft.com/office/drawing/2014/main" id="{17FE2D86-61C1-EFAF-A4A2-53C8A68CA02F}"/>
              </a:ext>
            </a:extLst>
          </p:cNvPr>
          <p:cNvCxnSpPr>
            <a:cxnSpLocks/>
          </p:cNvCxnSpPr>
          <p:nvPr userDrawn="1"/>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sp>
        <p:nvSpPr>
          <p:cNvPr id="30" name="Text Placeholder 29">
            <a:extLst>
              <a:ext uri="{FF2B5EF4-FFF2-40B4-BE49-F238E27FC236}">
                <a16:creationId xmlns:a16="http://schemas.microsoft.com/office/drawing/2014/main" id="{DCEA16A7-61F0-B05F-AE4D-CB718A2CAEF0}"/>
              </a:ext>
            </a:extLst>
          </p:cNvPr>
          <p:cNvSpPr>
            <a:spLocks noGrp="1"/>
          </p:cNvSpPr>
          <p:nvPr>
            <p:ph type="body" sz="quarter" idx="14" hasCustomPrompt="1"/>
          </p:nvPr>
        </p:nvSpPr>
        <p:spPr>
          <a:xfrm>
            <a:off x="1198501" y="1254594"/>
            <a:ext cx="6846950" cy="775819"/>
          </a:xfrm>
        </p:spPr>
        <p:txBody>
          <a:bodyPr>
            <a:normAutofit/>
          </a:bodyPr>
          <a:lstStyle>
            <a:lvl1pPr marL="0" indent="0" algn="ctr">
              <a:buNone/>
              <a:defRPr sz="1800" b="0">
                <a:solidFill>
                  <a:srgbClr val="FFFFFF"/>
                </a:solidFill>
              </a:defRPr>
            </a:lvl1pPr>
          </a:lstStyle>
          <a:p>
            <a:pPr lvl="0"/>
            <a:r>
              <a:rPr lang="en-US" dirty="0"/>
              <a:t>Question Text</a:t>
            </a:r>
          </a:p>
        </p:txBody>
      </p:sp>
      <p:sp>
        <p:nvSpPr>
          <p:cNvPr id="37" name="Title 36">
            <a:extLst>
              <a:ext uri="{FF2B5EF4-FFF2-40B4-BE49-F238E27FC236}">
                <a16:creationId xmlns:a16="http://schemas.microsoft.com/office/drawing/2014/main" id="{CFBE335B-B4A1-ABC5-219F-1FC5B02630FF}"/>
              </a:ext>
            </a:extLst>
          </p:cNvPr>
          <p:cNvSpPr>
            <a:spLocks noGrp="1"/>
          </p:cNvSpPr>
          <p:nvPr>
            <p:ph type="title" hasCustomPrompt="1"/>
          </p:nvPr>
        </p:nvSpPr>
        <p:spPr>
          <a:xfrm>
            <a:off x="448593" y="1336796"/>
            <a:ext cx="628834" cy="611414"/>
          </a:xfrm>
        </p:spPr>
        <p:txBody>
          <a:bodyPr/>
          <a:lstStyle>
            <a:lvl1pPr>
              <a:defRPr/>
            </a:lvl1pPr>
          </a:lstStyle>
          <a:p>
            <a:r>
              <a:rPr lang="en-US" dirty="0"/>
              <a:t>#</a:t>
            </a:r>
          </a:p>
        </p:txBody>
      </p:sp>
    </p:spTree>
    <p:extLst>
      <p:ext uri="{BB962C8B-B14F-4D97-AF65-F5344CB8AC3E}">
        <p14:creationId xmlns:p14="http://schemas.microsoft.com/office/powerpoint/2010/main" val="807685734"/>
      </p:ext>
    </p:extLst>
  </p:cSld>
  <p:clrMapOvr>
    <a:overrideClrMapping bg1="lt1" tx1="dk1" bg2="lt2" tx2="dk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hoice B Correct">
    <p:bg>
      <p:bgRef idx="1001">
        <a:schemeClr val="bg1"/>
      </p:bgRef>
    </p:bg>
    <p:spTree>
      <p:nvGrpSpPr>
        <p:cNvPr id="1" name=""/>
        <p:cNvGrpSpPr/>
        <p:nvPr/>
      </p:nvGrpSpPr>
      <p:grpSpPr>
        <a:xfrm>
          <a:off x="0" y="0"/>
          <a:ext cx="0" cy="0"/>
          <a:chOff x="0" y="0"/>
          <a:chExt cx="0" cy="0"/>
        </a:xfrm>
      </p:grpSpPr>
      <p:sp>
        <p:nvSpPr>
          <p:cNvPr id="28" name="Text Placeholder 24">
            <a:extLst>
              <a:ext uri="{FF2B5EF4-FFF2-40B4-BE49-F238E27FC236}">
                <a16:creationId xmlns:a16="http://schemas.microsoft.com/office/drawing/2014/main" id="{884DC109-89BF-1B8B-8F9D-E7D1A8366794}"/>
              </a:ext>
            </a:extLst>
          </p:cNvPr>
          <p:cNvSpPr>
            <a:spLocks noGrp="1"/>
          </p:cNvSpPr>
          <p:nvPr>
            <p:ph type="body" sz="quarter" idx="13" hasCustomPrompt="1"/>
          </p:nvPr>
        </p:nvSpPr>
        <p:spPr>
          <a:xfrm>
            <a:off x="2074778" y="5292007"/>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 Incorrect Explanation </a:t>
            </a:r>
          </a:p>
        </p:txBody>
      </p:sp>
      <p:sp>
        <p:nvSpPr>
          <p:cNvPr id="36" name="Text Placeholder 24">
            <a:extLst>
              <a:ext uri="{FF2B5EF4-FFF2-40B4-BE49-F238E27FC236}">
                <a16:creationId xmlns:a16="http://schemas.microsoft.com/office/drawing/2014/main" id="{83616C37-9BBA-D188-E0D9-4F1EED64EC48}"/>
              </a:ext>
            </a:extLst>
          </p:cNvPr>
          <p:cNvSpPr>
            <a:spLocks noGrp="1"/>
          </p:cNvSpPr>
          <p:nvPr>
            <p:ph type="body" sz="quarter" idx="19" hasCustomPrompt="1"/>
          </p:nvPr>
        </p:nvSpPr>
        <p:spPr>
          <a:xfrm>
            <a:off x="2074778" y="5292007"/>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 Incorrect</a:t>
            </a:r>
          </a:p>
        </p:txBody>
      </p:sp>
      <p:sp>
        <p:nvSpPr>
          <p:cNvPr id="27" name="Text Placeholder 24">
            <a:extLst>
              <a:ext uri="{FF2B5EF4-FFF2-40B4-BE49-F238E27FC236}">
                <a16:creationId xmlns:a16="http://schemas.microsoft.com/office/drawing/2014/main" id="{7A87C8E0-DF2A-E8FB-BBE1-A4A3698C83F9}"/>
              </a:ext>
            </a:extLst>
          </p:cNvPr>
          <p:cNvSpPr>
            <a:spLocks noGrp="1"/>
          </p:cNvSpPr>
          <p:nvPr>
            <p:ph type="body" sz="quarter" idx="12" hasCustomPrompt="1"/>
          </p:nvPr>
        </p:nvSpPr>
        <p:spPr>
          <a:xfrm>
            <a:off x="2074778" y="4364019"/>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Incorrect Explanation </a:t>
            </a:r>
          </a:p>
        </p:txBody>
      </p:sp>
      <p:sp>
        <p:nvSpPr>
          <p:cNvPr id="35" name="Text Placeholder 24">
            <a:extLst>
              <a:ext uri="{FF2B5EF4-FFF2-40B4-BE49-F238E27FC236}">
                <a16:creationId xmlns:a16="http://schemas.microsoft.com/office/drawing/2014/main" id="{273C4EAF-3E09-5CD7-05DB-0E2966D6B93D}"/>
              </a:ext>
            </a:extLst>
          </p:cNvPr>
          <p:cNvSpPr>
            <a:spLocks noGrp="1"/>
          </p:cNvSpPr>
          <p:nvPr>
            <p:ph type="body" sz="quarter" idx="18" hasCustomPrompt="1"/>
          </p:nvPr>
        </p:nvSpPr>
        <p:spPr>
          <a:xfrm>
            <a:off x="2074778" y="4364019"/>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Incorrect</a:t>
            </a:r>
          </a:p>
        </p:txBody>
      </p:sp>
      <p:sp>
        <p:nvSpPr>
          <p:cNvPr id="25" name="Text Placeholder 24">
            <a:extLst>
              <a:ext uri="{FF2B5EF4-FFF2-40B4-BE49-F238E27FC236}">
                <a16:creationId xmlns:a16="http://schemas.microsoft.com/office/drawing/2014/main" id="{8996B049-8193-0180-9E99-D8DB1FF52E14}"/>
              </a:ext>
            </a:extLst>
          </p:cNvPr>
          <p:cNvSpPr>
            <a:spLocks noGrp="1"/>
          </p:cNvSpPr>
          <p:nvPr>
            <p:ph type="body" sz="quarter" idx="10" hasCustomPrompt="1"/>
          </p:nvPr>
        </p:nvSpPr>
        <p:spPr>
          <a:xfrm>
            <a:off x="2074778" y="3471327"/>
            <a:ext cx="7342632" cy="667512"/>
          </a:xfrm>
          <a:solidFill>
            <a:srgbClr val="92D050"/>
          </a:solidFill>
          <a:ln w="28575">
            <a:solidFill>
              <a:srgbClr val="0C7776"/>
            </a:solidFill>
          </a:ln>
        </p:spPr>
        <p:txBody>
          <a:bodyPr>
            <a:normAutofit/>
          </a:bodyPr>
          <a:lstStyle>
            <a:lvl1pPr marL="0" indent="0" algn="ctr">
              <a:buNone/>
              <a:defRPr sz="180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Correct Explanation </a:t>
            </a:r>
          </a:p>
        </p:txBody>
      </p:sp>
      <p:sp>
        <p:nvSpPr>
          <p:cNvPr id="26" name="Text Placeholder 24">
            <a:extLst>
              <a:ext uri="{FF2B5EF4-FFF2-40B4-BE49-F238E27FC236}">
                <a16:creationId xmlns:a16="http://schemas.microsoft.com/office/drawing/2014/main" id="{C679EB17-05A2-2B16-A2D5-D085A50BA19C}"/>
              </a:ext>
            </a:extLst>
          </p:cNvPr>
          <p:cNvSpPr>
            <a:spLocks noGrp="1"/>
          </p:cNvSpPr>
          <p:nvPr>
            <p:ph type="body" sz="quarter" idx="11" hasCustomPrompt="1"/>
          </p:nvPr>
        </p:nvSpPr>
        <p:spPr>
          <a:xfrm>
            <a:off x="2074778" y="2583992"/>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Incorrect Explanation </a:t>
            </a:r>
          </a:p>
        </p:txBody>
      </p:sp>
      <p:sp>
        <p:nvSpPr>
          <p:cNvPr id="34" name="Text Placeholder 24">
            <a:extLst>
              <a:ext uri="{FF2B5EF4-FFF2-40B4-BE49-F238E27FC236}">
                <a16:creationId xmlns:a16="http://schemas.microsoft.com/office/drawing/2014/main" id="{0329F152-30D8-366A-37E1-7F195F79583F}"/>
              </a:ext>
            </a:extLst>
          </p:cNvPr>
          <p:cNvSpPr>
            <a:spLocks noGrp="1"/>
          </p:cNvSpPr>
          <p:nvPr>
            <p:ph type="body" sz="quarter" idx="17" hasCustomPrompt="1"/>
          </p:nvPr>
        </p:nvSpPr>
        <p:spPr>
          <a:xfrm>
            <a:off x="2074778" y="2578635"/>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Incorrect</a:t>
            </a:r>
          </a:p>
        </p:txBody>
      </p:sp>
      <p:sp>
        <p:nvSpPr>
          <p:cNvPr id="33" name="Text Placeholder 24">
            <a:extLst>
              <a:ext uri="{FF2B5EF4-FFF2-40B4-BE49-F238E27FC236}">
                <a16:creationId xmlns:a16="http://schemas.microsoft.com/office/drawing/2014/main" id="{D399EDFD-E234-282E-A677-00932F68FA25}"/>
              </a:ext>
            </a:extLst>
          </p:cNvPr>
          <p:cNvSpPr>
            <a:spLocks noGrp="1"/>
          </p:cNvSpPr>
          <p:nvPr>
            <p:ph type="body" sz="quarter" idx="16" hasCustomPrompt="1"/>
          </p:nvPr>
        </p:nvSpPr>
        <p:spPr>
          <a:xfrm>
            <a:off x="2074778" y="3471327"/>
            <a:ext cx="7342632" cy="667512"/>
          </a:xfrm>
          <a:solidFill>
            <a:schemeClr val="bg1"/>
          </a:solidFill>
          <a:ln w="28575">
            <a:solidFill>
              <a:srgbClr val="0C7776"/>
            </a:solidFill>
          </a:ln>
        </p:spPr>
        <p:txBody>
          <a:bodyPr>
            <a:normAutofit/>
          </a:bodyPr>
          <a:lstStyle>
            <a:lvl1pPr marL="0" indent="0" algn="ctr">
              <a:buNone/>
              <a:defRPr sz="180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B Correct</a:t>
            </a:r>
          </a:p>
        </p:txBody>
      </p:sp>
      <p:cxnSp>
        <p:nvCxnSpPr>
          <p:cNvPr id="21" name="Straight Connector 20">
            <a:extLst>
              <a:ext uri="{FF2B5EF4-FFF2-40B4-BE49-F238E27FC236}">
                <a16:creationId xmlns:a16="http://schemas.microsoft.com/office/drawing/2014/main" id="{17FE2D86-61C1-EFAF-A4A2-53C8A68CA02F}"/>
              </a:ext>
            </a:extLst>
          </p:cNvPr>
          <p:cNvCxnSpPr>
            <a:cxnSpLocks/>
          </p:cNvCxnSpPr>
          <p:nvPr userDrawn="1"/>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sp>
        <p:nvSpPr>
          <p:cNvPr id="30" name="Text Placeholder 29">
            <a:extLst>
              <a:ext uri="{FF2B5EF4-FFF2-40B4-BE49-F238E27FC236}">
                <a16:creationId xmlns:a16="http://schemas.microsoft.com/office/drawing/2014/main" id="{DCEA16A7-61F0-B05F-AE4D-CB718A2CAEF0}"/>
              </a:ext>
            </a:extLst>
          </p:cNvPr>
          <p:cNvSpPr>
            <a:spLocks noGrp="1"/>
          </p:cNvSpPr>
          <p:nvPr>
            <p:ph type="body" sz="quarter" idx="14" hasCustomPrompt="1"/>
          </p:nvPr>
        </p:nvSpPr>
        <p:spPr>
          <a:xfrm>
            <a:off x="1198501" y="1254594"/>
            <a:ext cx="6846950" cy="775819"/>
          </a:xfrm>
        </p:spPr>
        <p:txBody>
          <a:bodyPr>
            <a:normAutofit/>
          </a:bodyPr>
          <a:lstStyle>
            <a:lvl1pPr marL="0" indent="0" algn="ctr">
              <a:buNone/>
              <a:defRPr sz="1800" b="0">
                <a:solidFill>
                  <a:srgbClr val="FFFFFF"/>
                </a:solidFill>
              </a:defRPr>
            </a:lvl1pPr>
          </a:lstStyle>
          <a:p>
            <a:pPr lvl="0"/>
            <a:r>
              <a:rPr lang="en-US" dirty="0"/>
              <a:t>Question Text</a:t>
            </a:r>
          </a:p>
        </p:txBody>
      </p:sp>
      <p:sp>
        <p:nvSpPr>
          <p:cNvPr id="5" name="Title 4">
            <a:extLst>
              <a:ext uri="{FF2B5EF4-FFF2-40B4-BE49-F238E27FC236}">
                <a16:creationId xmlns:a16="http://schemas.microsoft.com/office/drawing/2014/main" id="{7FC9BF1F-78A6-DFA0-1DB5-5DD85948E7D9}"/>
              </a:ext>
            </a:extLst>
          </p:cNvPr>
          <p:cNvSpPr>
            <a:spLocks noGrp="1"/>
          </p:cNvSpPr>
          <p:nvPr>
            <p:ph type="title" hasCustomPrompt="1"/>
          </p:nvPr>
        </p:nvSpPr>
        <p:spPr>
          <a:xfrm>
            <a:off x="507271" y="1336796"/>
            <a:ext cx="511478" cy="611414"/>
          </a:xfrm>
        </p:spPr>
        <p:txBody>
          <a:bodyPr/>
          <a:lstStyle>
            <a:lvl1pPr>
              <a:defRPr/>
            </a:lvl1pPr>
          </a:lstStyle>
          <a:p>
            <a:r>
              <a:rPr lang="en-US" dirty="0"/>
              <a:t>#</a:t>
            </a:r>
          </a:p>
        </p:txBody>
      </p:sp>
    </p:spTree>
    <p:extLst>
      <p:ext uri="{BB962C8B-B14F-4D97-AF65-F5344CB8AC3E}">
        <p14:creationId xmlns:p14="http://schemas.microsoft.com/office/powerpoint/2010/main" val="3789894952"/>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C9E78C2-E188-4607-B47F-1B2F9512F5FF}"/>
              </a:ext>
            </a:extLst>
          </p:cNvPr>
          <p:cNvSpPr/>
          <p:nvPr userDrawn="1"/>
        </p:nvSpPr>
        <p:spPr>
          <a:xfrm>
            <a:off x="249383" y="109248"/>
            <a:ext cx="11649490" cy="803564"/>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2BFEE-2FA0-4ED3-BD87-0AF8FD235747}"/>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C34A7592-2DEE-49EB-BFE6-98857DC8AB23}"/>
              </a:ext>
            </a:extLst>
          </p:cNvPr>
          <p:cNvSpPr>
            <a:spLocks noGrp="1"/>
          </p:cNvSpPr>
          <p:nvPr>
            <p:ph idx="1"/>
          </p:nvPr>
        </p:nvSpPr>
        <p:spPr/>
        <p:txBody>
          <a:bodyPr/>
          <a:lstStyle>
            <a:lvl1pPr>
              <a:defRPr>
                <a:solidFill>
                  <a:srgbClr val="5E162A"/>
                </a:solidFill>
              </a:defRPr>
            </a:lvl1pPr>
            <a:lvl2pPr>
              <a:defRPr>
                <a:solidFill>
                  <a:srgbClr val="5E162A"/>
                </a:solidFill>
              </a:defRPr>
            </a:lvl2pPr>
            <a:lvl3pPr>
              <a:defRPr>
                <a:solidFill>
                  <a:srgbClr val="5E162A"/>
                </a:solidFill>
              </a:defRPr>
            </a:lvl3pPr>
            <a:lvl4pPr>
              <a:defRPr>
                <a:solidFill>
                  <a:srgbClr val="5E162A"/>
                </a:solidFill>
              </a:defRPr>
            </a:lvl4pPr>
            <a:lvl5pPr>
              <a:defRPr>
                <a:solidFill>
                  <a:srgbClr val="5E162A"/>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861C60E3-FE40-452B-B96C-9011CB25632A}"/>
              </a:ext>
            </a:extLst>
          </p:cNvPr>
          <p:cNvSpPr>
            <a:spLocks noGrp="1"/>
          </p:cNvSpPr>
          <p:nvPr>
            <p:ph type="ftr" sz="quarter" idx="11"/>
          </p:nvPr>
        </p:nvSpPr>
        <p:spPr>
          <a:xfrm>
            <a:off x="243843" y="6356349"/>
            <a:ext cx="8722818" cy="365760"/>
          </a:xfrm>
        </p:spPr>
        <p:txBody>
          <a:bodyPr/>
          <a:lstStyle>
            <a:lvl1pPr>
              <a:defRPr>
                <a:solidFill>
                  <a:srgbClr val="5E162A"/>
                </a:solidFill>
              </a:defRPr>
            </a:lvl1pPr>
          </a:lstStyle>
          <a:p>
            <a:endParaRPr lang="en-US" dirty="0"/>
          </a:p>
        </p:txBody>
      </p:sp>
      <p:sp>
        <p:nvSpPr>
          <p:cNvPr id="6" name="Slide Number Placeholder 5">
            <a:extLst>
              <a:ext uri="{FF2B5EF4-FFF2-40B4-BE49-F238E27FC236}">
                <a16:creationId xmlns:a16="http://schemas.microsoft.com/office/drawing/2014/main" id="{2BFF359A-4AD2-44E0-B01C-D1BFA93A1EF0}"/>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a:p>
        </p:txBody>
      </p:sp>
    </p:spTree>
    <p:extLst>
      <p:ext uri="{BB962C8B-B14F-4D97-AF65-F5344CB8AC3E}">
        <p14:creationId xmlns:p14="http://schemas.microsoft.com/office/powerpoint/2010/main" val="286643746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hoice C Correct">
    <p:bg>
      <p:bgRef idx="1001">
        <a:schemeClr val="bg1"/>
      </p:bgRef>
    </p:bg>
    <p:spTree>
      <p:nvGrpSpPr>
        <p:cNvPr id="1" name=""/>
        <p:cNvGrpSpPr/>
        <p:nvPr/>
      </p:nvGrpSpPr>
      <p:grpSpPr>
        <a:xfrm>
          <a:off x="0" y="0"/>
          <a:ext cx="0" cy="0"/>
          <a:chOff x="0" y="0"/>
          <a:chExt cx="0" cy="0"/>
        </a:xfrm>
      </p:grpSpPr>
      <p:sp>
        <p:nvSpPr>
          <p:cNvPr id="28" name="Text Placeholder 24">
            <a:extLst>
              <a:ext uri="{FF2B5EF4-FFF2-40B4-BE49-F238E27FC236}">
                <a16:creationId xmlns:a16="http://schemas.microsoft.com/office/drawing/2014/main" id="{884DC109-89BF-1B8B-8F9D-E7D1A8366794}"/>
              </a:ext>
            </a:extLst>
          </p:cNvPr>
          <p:cNvSpPr>
            <a:spLocks noGrp="1"/>
          </p:cNvSpPr>
          <p:nvPr>
            <p:ph type="body" sz="quarter" idx="13" hasCustomPrompt="1"/>
          </p:nvPr>
        </p:nvSpPr>
        <p:spPr>
          <a:xfrm>
            <a:off x="2074778" y="5292007"/>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 Incorrect Explanation </a:t>
            </a:r>
          </a:p>
        </p:txBody>
      </p:sp>
      <p:sp>
        <p:nvSpPr>
          <p:cNvPr id="36" name="Text Placeholder 24">
            <a:extLst>
              <a:ext uri="{FF2B5EF4-FFF2-40B4-BE49-F238E27FC236}">
                <a16:creationId xmlns:a16="http://schemas.microsoft.com/office/drawing/2014/main" id="{83616C37-9BBA-D188-E0D9-4F1EED64EC48}"/>
              </a:ext>
            </a:extLst>
          </p:cNvPr>
          <p:cNvSpPr>
            <a:spLocks noGrp="1"/>
          </p:cNvSpPr>
          <p:nvPr>
            <p:ph type="body" sz="quarter" idx="19" hasCustomPrompt="1"/>
          </p:nvPr>
        </p:nvSpPr>
        <p:spPr>
          <a:xfrm>
            <a:off x="2074778" y="5292007"/>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 Incorrect</a:t>
            </a:r>
          </a:p>
        </p:txBody>
      </p:sp>
      <p:sp>
        <p:nvSpPr>
          <p:cNvPr id="27" name="Text Placeholder 24">
            <a:extLst>
              <a:ext uri="{FF2B5EF4-FFF2-40B4-BE49-F238E27FC236}">
                <a16:creationId xmlns:a16="http://schemas.microsoft.com/office/drawing/2014/main" id="{7A87C8E0-DF2A-E8FB-BBE1-A4A3698C83F9}"/>
              </a:ext>
            </a:extLst>
          </p:cNvPr>
          <p:cNvSpPr>
            <a:spLocks noGrp="1"/>
          </p:cNvSpPr>
          <p:nvPr>
            <p:ph type="body" sz="quarter" idx="12" hasCustomPrompt="1"/>
          </p:nvPr>
        </p:nvSpPr>
        <p:spPr>
          <a:xfrm>
            <a:off x="2074778" y="3519035"/>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Incorrect Explanation </a:t>
            </a:r>
          </a:p>
        </p:txBody>
      </p:sp>
      <p:sp>
        <p:nvSpPr>
          <p:cNvPr id="35" name="Text Placeholder 24">
            <a:extLst>
              <a:ext uri="{FF2B5EF4-FFF2-40B4-BE49-F238E27FC236}">
                <a16:creationId xmlns:a16="http://schemas.microsoft.com/office/drawing/2014/main" id="{273C4EAF-3E09-5CD7-05DB-0E2966D6B93D}"/>
              </a:ext>
            </a:extLst>
          </p:cNvPr>
          <p:cNvSpPr>
            <a:spLocks noGrp="1"/>
          </p:cNvSpPr>
          <p:nvPr>
            <p:ph type="body" sz="quarter" idx="18" hasCustomPrompt="1"/>
          </p:nvPr>
        </p:nvSpPr>
        <p:spPr>
          <a:xfrm>
            <a:off x="2074778" y="3519035"/>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B Incorrect</a:t>
            </a:r>
          </a:p>
        </p:txBody>
      </p:sp>
      <p:sp>
        <p:nvSpPr>
          <p:cNvPr id="25" name="Text Placeholder 24">
            <a:extLst>
              <a:ext uri="{FF2B5EF4-FFF2-40B4-BE49-F238E27FC236}">
                <a16:creationId xmlns:a16="http://schemas.microsoft.com/office/drawing/2014/main" id="{8996B049-8193-0180-9E99-D8DB1FF52E14}"/>
              </a:ext>
            </a:extLst>
          </p:cNvPr>
          <p:cNvSpPr>
            <a:spLocks noGrp="1"/>
          </p:cNvSpPr>
          <p:nvPr>
            <p:ph type="body" sz="quarter" idx="10" hasCustomPrompt="1"/>
          </p:nvPr>
        </p:nvSpPr>
        <p:spPr>
          <a:xfrm>
            <a:off x="2074778" y="4405521"/>
            <a:ext cx="7342632" cy="667512"/>
          </a:xfrm>
          <a:solidFill>
            <a:srgbClr val="92D050"/>
          </a:solidFill>
          <a:ln w="28575">
            <a:solidFill>
              <a:srgbClr val="0C7776"/>
            </a:solidFill>
          </a:ln>
        </p:spPr>
        <p:txBody>
          <a:bodyPr>
            <a:normAutofit/>
          </a:bodyPr>
          <a:lstStyle>
            <a:lvl1pPr marL="0" indent="0" algn="ctr">
              <a:buNone/>
              <a:defRPr sz="180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Correct Explanation </a:t>
            </a:r>
          </a:p>
        </p:txBody>
      </p:sp>
      <p:sp>
        <p:nvSpPr>
          <p:cNvPr id="26" name="Text Placeholder 24">
            <a:extLst>
              <a:ext uri="{FF2B5EF4-FFF2-40B4-BE49-F238E27FC236}">
                <a16:creationId xmlns:a16="http://schemas.microsoft.com/office/drawing/2014/main" id="{C679EB17-05A2-2B16-A2D5-D085A50BA19C}"/>
              </a:ext>
            </a:extLst>
          </p:cNvPr>
          <p:cNvSpPr>
            <a:spLocks noGrp="1"/>
          </p:cNvSpPr>
          <p:nvPr>
            <p:ph type="body" sz="quarter" idx="11" hasCustomPrompt="1"/>
          </p:nvPr>
        </p:nvSpPr>
        <p:spPr>
          <a:xfrm>
            <a:off x="2074778" y="2583992"/>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Incorrect Explanation </a:t>
            </a:r>
          </a:p>
        </p:txBody>
      </p:sp>
      <p:sp>
        <p:nvSpPr>
          <p:cNvPr id="34" name="Text Placeholder 24">
            <a:extLst>
              <a:ext uri="{FF2B5EF4-FFF2-40B4-BE49-F238E27FC236}">
                <a16:creationId xmlns:a16="http://schemas.microsoft.com/office/drawing/2014/main" id="{0329F152-30D8-366A-37E1-7F195F79583F}"/>
              </a:ext>
            </a:extLst>
          </p:cNvPr>
          <p:cNvSpPr>
            <a:spLocks noGrp="1"/>
          </p:cNvSpPr>
          <p:nvPr>
            <p:ph type="body" sz="quarter" idx="17" hasCustomPrompt="1"/>
          </p:nvPr>
        </p:nvSpPr>
        <p:spPr>
          <a:xfrm>
            <a:off x="2074778" y="2578635"/>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Incorrect</a:t>
            </a:r>
          </a:p>
        </p:txBody>
      </p:sp>
      <p:sp>
        <p:nvSpPr>
          <p:cNvPr id="33" name="Text Placeholder 24">
            <a:extLst>
              <a:ext uri="{FF2B5EF4-FFF2-40B4-BE49-F238E27FC236}">
                <a16:creationId xmlns:a16="http://schemas.microsoft.com/office/drawing/2014/main" id="{D399EDFD-E234-282E-A677-00932F68FA25}"/>
              </a:ext>
            </a:extLst>
          </p:cNvPr>
          <p:cNvSpPr>
            <a:spLocks noGrp="1"/>
          </p:cNvSpPr>
          <p:nvPr>
            <p:ph type="body" sz="quarter" idx="16" hasCustomPrompt="1"/>
          </p:nvPr>
        </p:nvSpPr>
        <p:spPr>
          <a:xfrm>
            <a:off x="2074778" y="4405521"/>
            <a:ext cx="7342632" cy="667512"/>
          </a:xfrm>
          <a:solidFill>
            <a:schemeClr val="bg1"/>
          </a:solidFill>
          <a:ln w="28575">
            <a:solidFill>
              <a:srgbClr val="0C7776"/>
            </a:solidFill>
          </a:ln>
        </p:spPr>
        <p:txBody>
          <a:bodyPr>
            <a:normAutofit/>
          </a:bodyPr>
          <a:lstStyle>
            <a:lvl1pPr marL="0" indent="0" algn="ctr">
              <a:buNone/>
              <a:defRPr sz="180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Correct</a:t>
            </a:r>
          </a:p>
        </p:txBody>
      </p:sp>
      <p:cxnSp>
        <p:nvCxnSpPr>
          <p:cNvPr id="21" name="Straight Connector 20">
            <a:extLst>
              <a:ext uri="{FF2B5EF4-FFF2-40B4-BE49-F238E27FC236}">
                <a16:creationId xmlns:a16="http://schemas.microsoft.com/office/drawing/2014/main" id="{17FE2D86-61C1-EFAF-A4A2-53C8A68CA02F}"/>
              </a:ext>
            </a:extLst>
          </p:cNvPr>
          <p:cNvCxnSpPr>
            <a:cxnSpLocks/>
          </p:cNvCxnSpPr>
          <p:nvPr userDrawn="1"/>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sp>
        <p:nvSpPr>
          <p:cNvPr id="30" name="Text Placeholder 29">
            <a:extLst>
              <a:ext uri="{FF2B5EF4-FFF2-40B4-BE49-F238E27FC236}">
                <a16:creationId xmlns:a16="http://schemas.microsoft.com/office/drawing/2014/main" id="{DCEA16A7-61F0-B05F-AE4D-CB718A2CAEF0}"/>
              </a:ext>
            </a:extLst>
          </p:cNvPr>
          <p:cNvSpPr>
            <a:spLocks noGrp="1"/>
          </p:cNvSpPr>
          <p:nvPr>
            <p:ph type="body" sz="quarter" idx="14" hasCustomPrompt="1"/>
          </p:nvPr>
        </p:nvSpPr>
        <p:spPr>
          <a:xfrm>
            <a:off x="1198501" y="1254594"/>
            <a:ext cx="6846950" cy="775819"/>
          </a:xfrm>
        </p:spPr>
        <p:txBody>
          <a:bodyPr>
            <a:normAutofit/>
          </a:bodyPr>
          <a:lstStyle>
            <a:lvl1pPr marL="0" indent="0" algn="ctr">
              <a:buNone/>
              <a:defRPr sz="1800" b="0">
                <a:solidFill>
                  <a:srgbClr val="FFFFFF"/>
                </a:solidFill>
              </a:defRPr>
            </a:lvl1pPr>
          </a:lstStyle>
          <a:p>
            <a:pPr lvl="0"/>
            <a:r>
              <a:rPr lang="en-US" dirty="0"/>
              <a:t>Question Text</a:t>
            </a:r>
          </a:p>
        </p:txBody>
      </p:sp>
      <p:sp>
        <p:nvSpPr>
          <p:cNvPr id="4" name="Title 3">
            <a:extLst>
              <a:ext uri="{FF2B5EF4-FFF2-40B4-BE49-F238E27FC236}">
                <a16:creationId xmlns:a16="http://schemas.microsoft.com/office/drawing/2014/main" id="{043A248C-E430-4BA1-A06E-577291C80A86}"/>
              </a:ext>
            </a:extLst>
          </p:cNvPr>
          <p:cNvSpPr>
            <a:spLocks noGrp="1"/>
          </p:cNvSpPr>
          <p:nvPr>
            <p:ph type="title" hasCustomPrompt="1"/>
          </p:nvPr>
        </p:nvSpPr>
        <p:spPr>
          <a:xfrm>
            <a:off x="498617" y="1336796"/>
            <a:ext cx="482139" cy="611414"/>
          </a:xfrm>
        </p:spPr>
        <p:txBody>
          <a:bodyPr/>
          <a:lstStyle>
            <a:lvl1pPr>
              <a:defRPr/>
            </a:lvl1pPr>
          </a:lstStyle>
          <a:p>
            <a:r>
              <a:rPr lang="en-US" dirty="0"/>
              <a:t>#</a:t>
            </a:r>
          </a:p>
        </p:txBody>
      </p:sp>
    </p:spTree>
    <p:extLst>
      <p:ext uri="{BB962C8B-B14F-4D97-AF65-F5344CB8AC3E}">
        <p14:creationId xmlns:p14="http://schemas.microsoft.com/office/powerpoint/2010/main" val="1485687476"/>
      </p:ext>
    </p:extLst>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hoice D Correct">
    <p:bg>
      <p:bgRef idx="1001">
        <a:schemeClr val="bg1"/>
      </p:bgRef>
    </p:bg>
    <p:spTree>
      <p:nvGrpSpPr>
        <p:cNvPr id="1" name=""/>
        <p:cNvGrpSpPr/>
        <p:nvPr/>
      </p:nvGrpSpPr>
      <p:grpSpPr>
        <a:xfrm>
          <a:off x="0" y="0"/>
          <a:ext cx="0" cy="0"/>
          <a:chOff x="0" y="0"/>
          <a:chExt cx="0" cy="0"/>
        </a:xfrm>
      </p:grpSpPr>
      <p:sp>
        <p:nvSpPr>
          <p:cNvPr id="25" name="Text Placeholder 24">
            <a:extLst>
              <a:ext uri="{FF2B5EF4-FFF2-40B4-BE49-F238E27FC236}">
                <a16:creationId xmlns:a16="http://schemas.microsoft.com/office/drawing/2014/main" id="{8996B049-8193-0180-9E99-D8DB1FF52E14}"/>
              </a:ext>
            </a:extLst>
          </p:cNvPr>
          <p:cNvSpPr>
            <a:spLocks noGrp="1"/>
          </p:cNvSpPr>
          <p:nvPr>
            <p:ph type="body" sz="quarter" idx="10" hasCustomPrompt="1"/>
          </p:nvPr>
        </p:nvSpPr>
        <p:spPr>
          <a:xfrm>
            <a:off x="2074778" y="5292007"/>
            <a:ext cx="7342632" cy="667512"/>
          </a:xfrm>
          <a:solidFill>
            <a:srgbClr val="92D050"/>
          </a:solidFill>
          <a:ln w="28575">
            <a:solidFill>
              <a:srgbClr val="0C7776"/>
            </a:solidFill>
          </a:ln>
        </p:spPr>
        <p:txBody>
          <a:bodyPr>
            <a:normAutofit/>
          </a:bodyPr>
          <a:lstStyle>
            <a:lvl1pPr marL="0" indent="0" algn="ctr">
              <a:buNone/>
              <a:defRPr sz="180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 Correct Explanation </a:t>
            </a:r>
          </a:p>
        </p:txBody>
      </p:sp>
      <p:sp>
        <p:nvSpPr>
          <p:cNvPr id="28" name="Text Placeholder 24">
            <a:extLst>
              <a:ext uri="{FF2B5EF4-FFF2-40B4-BE49-F238E27FC236}">
                <a16:creationId xmlns:a16="http://schemas.microsoft.com/office/drawing/2014/main" id="{884DC109-89BF-1B8B-8F9D-E7D1A8366794}"/>
              </a:ext>
            </a:extLst>
          </p:cNvPr>
          <p:cNvSpPr>
            <a:spLocks noGrp="1"/>
          </p:cNvSpPr>
          <p:nvPr>
            <p:ph type="body" sz="quarter" idx="13" hasCustomPrompt="1"/>
          </p:nvPr>
        </p:nvSpPr>
        <p:spPr>
          <a:xfrm>
            <a:off x="2074778" y="4385295"/>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Incorrect Explanation </a:t>
            </a:r>
          </a:p>
        </p:txBody>
      </p:sp>
      <p:sp>
        <p:nvSpPr>
          <p:cNvPr id="36" name="Text Placeholder 24">
            <a:extLst>
              <a:ext uri="{FF2B5EF4-FFF2-40B4-BE49-F238E27FC236}">
                <a16:creationId xmlns:a16="http://schemas.microsoft.com/office/drawing/2014/main" id="{83616C37-9BBA-D188-E0D9-4F1EED64EC48}"/>
              </a:ext>
            </a:extLst>
          </p:cNvPr>
          <p:cNvSpPr>
            <a:spLocks noGrp="1"/>
          </p:cNvSpPr>
          <p:nvPr>
            <p:ph type="body" sz="quarter" idx="19" hasCustomPrompt="1"/>
          </p:nvPr>
        </p:nvSpPr>
        <p:spPr>
          <a:xfrm>
            <a:off x="2074778" y="5292007"/>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 Correct</a:t>
            </a:r>
          </a:p>
        </p:txBody>
      </p:sp>
      <p:sp>
        <p:nvSpPr>
          <p:cNvPr id="27" name="Text Placeholder 24">
            <a:extLst>
              <a:ext uri="{FF2B5EF4-FFF2-40B4-BE49-F238E27FC236}">
                <a16:creationId xmlns:a16="http://schemas.microsoft.com/office/drawing/2014/main" id="{7A87C8E0-DF2A-E8FB-BBE1-A4A3698C83F9}"/>
              </a:ext>
            </a:extLst>
          </p:cNvPr>
          <p:cNvSpPr>
            <a:spLocks noGrp="1"/>
          </p:cNvSpPr>
          <p:nvPr>
            <p:ph type="body" sz="quarter" idx="12" hasCustomPrompt="1"/>
          </p:nvPr>
        </p:nvSpPr>
        <p:spPr>
          <a:xfrm>
            <a:off x="2074778" y="3519035"/>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Incorrect Explanation </a:t>
            </a:r>
          </a:p>
        </p:txBody>
      </p:sp>
      <p:sp>
        <p:nvSpPr>
          <p:cNvPr id="35" name="Text Placeholder 24">
            <a:extLst>
              <a:ext uri="{FF2B5EF4-FFF2-40B4-BE49-F238E27FC236}">
                <a16:creationId xmlns:a16="http://schemas.microsoft.com/office/drawing/2014/main" id="{273C4EAF-3E09-5CD7-05DB-0E2966D6B93D}"/>
              </a:ext>
            </a:extLst>
          </p:cNvPr>
          <p:cNvSpPr>
            <a:spLocks noGrp="1"/>
          </p:cNvSpPr>
          <p:nvPr>
            <p:ph type="body" sz="quarter" idx="18" hasCustomPrompt="1"/>
          </p:nvPr>
        </p:nvSpPr>
        <p:spPr>
          <a:xfrm>
            <a:off x="2074778" y="3519035"/>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B Incorrect</a:t>
            </a:r>
          </a:p>
        </p:txBody>
      </p:sp>
      <p:sp>
        <p:nvSpPr>
          <p:cNvPr id="26" name="Text Placeholder 24">
            <a:extLst>
              <a:ext uri="{FF2B5EF4-FFF2-40B4-BE49-F238E27FC236}">
                <a16:creationId xmlns:a16="http://schemas.microsoft.com/office/drawing/2014/main" id="{C679EB17-05A2-2B16-A2D5-D085A50BA19C}"/>
              </a:ext>
            </a:extLst>
          </p:cNvPr>
          <p:cNvSpPr>
            <a:spLocks noGrp="1"/>
          </p:cNvSpPr>
          <p:nvPr>
            <p:ph type="body" sz="quarter" idx="11" hasCustomPrompt="1"/>
          </p:nvPr>
        </p:nvSpPr>
        <p:spPr>
          <a:xfrm>
            <a:off x="2074778" y="2583992"/>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Incorrect Explanation </a:t>
            </a:r>
          </a:p>
        </p:txBody>
      </p:sp>
      <p:sp>
        <p:nvSpPr>
          <p:cNvPr id="34" name="Text Placeholder 24">
            <a:extLst>
              <a:ext uri="{FF2B5EF4-FFF2-40B4-BE49-F238E27FC236}">
                <a16:creationId xmlns:a16="http://schemas.microsoft.com/office/drawing/2014/main" id="{0329F152-30D8-366A-37E1-7F195F79583F}"/>
              </a:ext>
            </a:extLst>
          </p:cNvPr>
          <p:cNvSpPr>
            <a:spLocks noGrp="1"/>
          </p:cNvSpPr>
          <p:nvPr>
            <p:ph type="body" sz="quarter" idx="17" hasCustomPrompt="1"/>
          </p:nvPr>
        </p:nvSpPr>
        <p:spPr>
          <a:xfrm>
            <a:off x="2074778" y="2578635"/>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Incorrect</a:t>
            </a:r>
          </a:p>
        </p:txBody>
      </p:sp>
      <p:sp>
        <p:nvSpPr>
          <p:cNvPr id="33" name="Text Placeholder 24">
            <a:extLst>
              <a:ext uri="{FF2B5EF4-FFF2-40B4-BE49-F238E27FC236}">
                <a16:creationId xmlns:a16="http://schemas.microsoft.com/office/drawing/2014/main" id="{D399EDFD-E234-282E-A677-00932F68FA25}"/>
              </a:ext>
            </a:extLst>
          </p:cNvPr>
          <p:cNvSpPr>
            <a:spLocks noGrp="1"/>
          </p:cNvSpPr>
          <p:nvPr>
            <p:ph type="body" sz="quarter" idx="16" hasCustomPrompt="1"/>
          </p:nvPr>
        </p:nvSpPr>
        <p:spPr>
          <a:xfrm>
            <a:off x="2074778" y="4385295"/>
            <a:ext cx="7342632" cy="667512"/>
          </a:xfrm>
          <a:solidFill>
            <a:schemeClr val="bg1"/>
          </a:solidFill>
          <a:ln w="28575">
            <a:solidFill>
              <a:srgbClr val="0C7776"/>
            </a:solidFill>
          </a:ln>
        </p:spPr>
        <p:txBody>
          <a:bodyPr>
            <a:normAutofit/>
          </a:bodyPr>
          <a:lstStyle>
            <a:lvl1pPr marL="0" indent="0" algn="ctr">
              <a:buNone/>
              <a:defRPr sz="180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Incorrect</a:t>
            </a:r>
          </a:p>
        </p:txBody>
      </p:sp>
      <p:cxnSp>
        <p:nvCxnSpPr>
          <p:cNvPr id="21" name="Straight Connector 20">
            <a:extLst>
              <a:ext uri="{FF2B5EF4-FFF2-40B4-BE49-F238E27FC236}">
                <a16:creationId xmlns:a16="http://schemas.microsoft.com/office/drawing/2014/main" id="{17FE2D86-61C1-EFAF-A4A2-53C8A68CA02F}"/>
              </a:ext>
            </a:extLst>
          </p:cNvPr>
          <p:cNvCxnSpPr>
            <a:cxnSpLocks/>
          </p:cNvCxnSpPr>
          <p:nvPr userDrawn="1"/>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sp>
        <p:nvSpPr>
          <p:cNvPr id="30" name="Text Placeholder 29">
            <a:extLst>
              <a:ext uri="{FF2B5EF4-FFF2-40B4-BE49-F238E27FC236}">
                <a16:creationId xmlns:a16="http://schemas.microsoft.com/office/drawing/2014/main" id="{DCEA16A7-61F0-B05F-AE4D-CB718A2CAEF0}"/>
              </a:ext>
            </a:extLst>
          </p:cNvPr>
          <p:cNvSpPr>
            <a:spLocks noGrp="1"/>
          </p:cNvSpPr>
          <p:nvPr>
            <p:ph type="body" sz="quarter" idx="14" hasCustomPrompt="1"/>
          </p:nvPr>
        </p:nvSpPr>
        <p:spPr>
          <a:xfrm>
            <a:off x="1198501" y="1254594"/>
            <a:ext cx="6846950" cy="775819"/>
          </a:xfrm>
        </p:spPr>
        <p:txBody>
          <a:bodyPr>
            <a:normAutofit/>
          </a:bodyPr>
          <a:lstStyle>
            <a:lvl1pPr marL="0" indent="0" algn="ctr">
              <a:buNone/>
              <a:defRPr sz="1800" b="0">
                <a:solidFill>
                  <a:srgbClr val="FFFFFF"/>
                </a:solidFill>
              </a:defRPr>
            </a:lvl1pPr>
          </a:lstStyle>
          <a:p>
            <a:pPr lvl="0"/>
            <a:r>
              <a:rPr lang="en-US" dirty="0"/>
              <a:t>Question Text</a:t>
            </a:r>
          </a:p>
        </p:txBody>
      </p:sp>
      <p:sp>
        <p:nvSpPr>
          <p:cNvPr id="4" name="Title 3">
            <a:extLst>
              <a:ext uri="{FF2B5EF4-FFF2-40B4-BE49-F238E27FC236}">
                <a16:creationId xmlns:a16="http://schemas.microsoft.com/office/drawing/2014/main" id="{76CAEB63-4F6F-B0B3-F4F1-BECE6DDC836B}"/>
              </a:ext>
            </a:extLst>
          </p:cNvPr>
          <p:cNvSpPr>
            <a:spLocks noGrp="1"/>
          </p:cNvSpPr>
          <p:nvPr>
            <p:ph type="title" hasCustomPrompt="1"/>
          </p:nvPr>
        </p:nvSpPr>
        <p:spPr>
          <a:xfrm>
            <a:off x="524385" y="1336796"/>
            <a:ext cx="477249" cy="611414"/>
          </a:xfrm>
        </p:spPr>
        <p:txBody>
          <a:bodyPr/>
          <a:lstStyle>
            <a:lvl1pPr>
              <a:defRPr/>
            </a:lvl1pPr>
          </a:lstStyle>
          <a:p>
            <a:r>
              <a:rPr lang="en-US" dirty="0"/>
              <a:t>#</a:t>
            </a:r>
          </a:p>
        </p:txBody>
      </p:sp>
    </p:spTree>
    <p:extLst>
      <p:ext uri="{BB962C8B-B14F-4D97-AF65-F5344CB8AC3E}">
        <p14:creationId xmlns:p14="http://schemas.microsoft.com/office/powerpoint/2010/main" val="4078241214"/>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668655D-B4D6-40E1-9941-9C12C659BAB0}"/>
              </a:ext>
            </a:extLst>
          </p:cNvPr>
          <p:cNvSpPr/>
          <p:nvPr userDrawn="1"/>
        </p:nvSpPr>
        <p:spPr>
          <a:xfrm>
            <a:off x="249383" y="109248"/>
            <a:ext cx="11649490" cy="803564"/>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8CA3AB2-1836-41AA-B62F-0AEFBBDC01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2BFF7C8-2CA2-4B7D-89F8-2D478CDCBBEA}"/>
              </a:ext>
            </a:extLst>
          </p:cNvPr>
          <p:cNvSpPr>
            <a:spLocks noGrp="1"/>
          </p:cNvSpPr>
          <p:nvPr>
            <p:ph sz="half" idx="1"/>
          </p:nvPr>
        </p:nvSpPr>
        <p:spPr>
          <a:xfrm>
            <a:off x="188131" y="1033420"/>
            <a:ext cx="5852157" cy="5226853"/>
          </a:xfrm>
        </p:spPr>
        <p:txBody>
          <a:bodyPr/>
          <a:lstStyle>
            <a:lvl1pPr>
              <a:defRPr>
                <a:solidFill>
                  <a:srgbClr val="5E162A"/>
                </a:solidFill>
              </a:defRPr>
            </a:lvl1pPr>
            <a:lvl2pPr>
              <a:defRPr>
                <a:solidFill>
                  <a:srgbClr val="5E162A"/>
                </a:solidFill>
              </a:defRPr>
            </a:lvl2pPr>
            <a:lvl3pPr>
              <a:defRPr>
                <a:solidFill>
                  <a:srgbClr val="5E162A"/>
                </a:solidFill>
              </a:defRPr>
            </a:lvl3pPr>
            <a:lvl4pPr>
              <a:defRPr>
                <a:solidFill>
                  <a:srgbClr val="5E162A"/>
                </a:solidFill>
              </a:defRPr>
            </a:lvl4pPr>
            <a:lvl5pPr>
              <a:defRPr>
                <a:solidFill>
                  <a:srgbClr val="5E162A"/>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EB993543-0AA1-4595-894E-40E76104D111}"/>
              </a:ext>
            </a:extLst>
          </p:cNvPr>
          <p:cNvSpPr>
            <a:spLocks noGrp="1"/>
          </p:cNvSpPr>
          <p:nvPr>
            <p:ph type="ftr" sz="quarter" idx="11"/>
          </p:nvPr>
        </p:nvSpPr>
        <p:spPr>
          <a:xfrm>
            <a:off x="243843" y="6356349"/>
            <a:ext cx="8722818" cy="365760"/>
          </a:xfrm>
        </p:spPr>
        <p:txBody>
          <a:bodyPr/>
          <a:lstStyle>
            <a:lvl1pPr>
              <a:defRPr>
                <a:solidFill>
                  <a:srgbClr val="5E162A"/>
                </a:solidFill>
              </a:defRPr>
            </a:lvl1pPr>
          </a:lstStyle>
          <a:p>
            <a:endParaRPr lang="en-US" dirty="0"/>
          </a:p>
        </p:txBody>
      </p:sp>
      <p:sp>
        <p:nvSpPr>
          <p:cNvPr id="7" name="Slide Number Placeholder 6">
            <a:extLst>
              <a:ext uri="{FF2B5EF4-FFF2-40B4-BE49-F238E27FC236}">
                <a16:creationId xmlns:a16="http://schemas.microsoft.com/office/drawing/2014/main" id="{FA3CE3A4-AA57-4509-872D-63362638A358}"/>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dirty="0"/>
          </a:p>
        </p:txBody>
      </p:sp>
      <p:sp>
        <p:nvSpPr>
          <p:cNvPr id="9" name="Content Placeholder 2">
            <a:extLst>
              <a:ext uri="{FF2B5EF4-FFF2-40B4-BE49-F238E27FC236}">
                <a16:creationId xmlns:a16="http://schemas.microsoft.com/office/drawing/2014/main" id="{0A9248C3-EF4E-4C33-B58F-1C3F67659DEC}"/>
              </a:ext>
            </a:extLst>
          </p:cNvPr>
          <p:cNvSpPr>
            <a:spLocks noGrp="1"/>
          </p:cNvSpPr>
          <p:nvPr>
            <p:ph sz="half" idx="13"/>
          </p:nvPr>
        </p:nvSpPr>
        <p:spPr>
          <a:xfrm>
            <a:off x="6151714" y="1033420"/>
            <a:ext cx="5852157" cy="5226853"/>
          </a:xfrm>
        </p:spPr>
        <p:txBody>
          <a:bodyPr/>
          <a:lstStyle>
            <a:lvl1pPr>
              <a:defRPr>
                <a:solidFill>
                  <a:srgbClr val="5E162A"/>
                </a:solidFill>
              </a:defRPr>
            </a:lvl1pPr>
            <a:lvl2pPr>
              <a:defRPr>
                <a:solidFill>
                  <a:srgbClr val="5E162A"/>
                </a:solidFill>
              </a:defRPr>
            </a:lvl2pPr>
            <a:lvl3pPr>
              <a:defRPr>
                <a:solidFill>
                  <a:srgbClr val="5E162A"/>
                </a:solidFill>
              </a:defRPr>
            </a:lvl3pPr>
            <a:lvl4pPr>
              <a:defRPr>
                <a:solidFill>
                  <a:srgbClr val="5E162A"/>
                </a:solidFill>
              </a:defRPr>
            </a:lvl4pPr>
            <a:lvl5pPr>
              <a:defRPr>
                <a:solidFill>
                  <a:srgbClr val="5E162A"/>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0" name="Picture 9">
            <a:extLst>
              <a:ext uri="{FF2B5EF4-FFF2-40B4-BE49-F238E27FC236}">
                <a16:creationId xmlns:a16="http://schemas.microsoft.com/office/drawing/2014/main" id="{9C9F7216-3633-4E7B-8249-99B6CED38160}"/>
              </a:ext>
            </a:extLst>
          </p:cNvPr>
          <p:cNvPicPr>
            <a:picLocks noChangeAspect="1"/>
          </p:cNvPicPr>
          <p:nvPr userDrawn="1"/>
        </p:nvPicPr>
        <p:blipFill>
          <a:blip r:embed="rId2"/>
          <a:stretch>
            <a:fillRect/>
          </a:stretch>
        </p:blipFill>
        <p:spPr>
          <a:xfrm>
            <a:off x="10297668" y="-1003242"/>
            <a:ext cx="3067050" cy="2114550"/>
          </a:xfrm>
          <a:prstGeom prst="rect">
            <a:avLst/>
          </a:prstGeom>
        </p:spPr>
      </p:pic>
    </p:spTree>
    <p:extLst>
      <p:ext uri="{BB962C8B-B14F-4D97-AF65-F5344CB8AC3E}">
        <p14:creationId xmlns:p14="http://schemas.microsoft.com/office/powerpoint/2010/main" val="1422876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B14999AA-638C-441D-BFFC-C89C640BA7B2}"/>
              </a:ext>
            </a:extLst>
          </p:cNvPr>
          <p:cNvSpPr/>
          <p:nvPr userDrawn="1"/>
        </p:nvSpPr>
        <p:spPr>
          <a:xfrm>
            <a:off x="249383" y="109248"/>
            <a:ext cx="11649490" cy="803564"/>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3E467B1-C4F9-4458-B5A6-226106D1F449}"/>
              </a:ext>
            </a:extLst>
          </p:cNvPr>
          <p:cNvSpPr>
            <a:spLocks noGrp="1"/>
          </p:cNvSpPr>
          <p:nvPr>
            <p:ph type="title"/>
          </p:nvPr>
        </p:nvSpPr>
        <p:spPr/>
        <p:txBody>
          <a:bodyPr/>
          <a:lstStyle/>
          <a:p>
            <a:r>
              <a:rPr lang="en-US"/>
              <a:t>Click to edit Master title style</a:t>
            </a:r>
          </a:p>
        </p:txBody>
      </p:sp>
      <p:sp>
        <p:nvSpPr>
          <p:cNvPr id="4" name="Footer Placeholder 3">
            <a:extLst>
              <a:ext uri="{FF2B5EF4-FFF2-40B4-BE49-F238E27FC236}">
                <a16:creationId xmlns:a16="http://schemas.microsoft.com/office/drawing/2014/main" id="{3AEE3644-C7F9-4370-BDED-F550103AB39F}"/>
              </a:ext>
            </a:extLst>
          </p:cNvPr>
          <p:cNvSpPr>
            <a:spLocks noGrp="1"/>
          </p:cNvSpPr>
          <p:nvPr>
            <p:ph type="ftr" sz="quarter" idx="11"/>
          </p:nvPr>
        </p:nvSpPr>
        <p:spPr>
          <a:xfrm>
            <a:off x="243843" y="6356351"/>
            <a:ext cx="8722818" cy="365760"/>
          </a:xfrm>
        </p:spPr>
        <p:txBody>
          <a:bodyPr/>
          <a:lstStyle>
            <a:lvl1pPr>
              <a:defRPr>
                <a:solidFill>
                  <a:srgbClr val="5E162A"/>
                </a:solidFill>
              </a:defRPr>
            </a:lvl1pPr>
          </a:lstStyle>
          <a:p>
            <a:endParaRPr lang="en-US" dirty="0"/>
          </a:p>
        </p:txBody>
      </p:sp>
      <p:sp>
        <p:nvSpPr>
          <p:cNvPr id="5" name="Slide Number Placeholder 4">
            <a:extLst>
              <a:ext uri="{FF2B5EF4-FFF2-40B4-BE49-F238E27FC236}">
                <a16:creationId xmlns:a16="http://schemas.microsoft.com/office/drawing/2014/main" id="{8CD548BB-9753-4E72-AD12-17A23CA27C02}"/>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a:p>
        </p:txBody>
      </p:sp>
    </p:spTree>
    <p:extLst>
      <p:ext uri="{BB962C8B-B14F-4D97-AF65-F5344CB8AC3E}">
        <p14:creationId xmlns:p14="http://schemas.microsoft.com/office/powerpoint/2010/main" val="16441717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EA4BF7E3-DCD5-4821-9891-63D781205198}"/>
              </a:ext>
            </a:extLst>
          </p:cNvPr>
          <p:cNvSpPr>
            <a:spLocks noGrp="1"/>
          </p:cNvSpPr>
          <p:nvPr>
            <p:ph type="ftr" sz="quarter" idx="11"/>
          </p:nvPr>
        </p:nvSpPr>
        <p:spPr>
          <a:xfrm>
            <a:off x="243843" y="6356351"/>
            <a:ext cx="8722818" cy="365760"/>
          </a:xfrm>
        </p:spPr>
        <p:txBody>
          <a:bodyPr/>
          <a:lstStyle/>
          <a:p>
            <a:endParaRPr lang="en-US" dirty="0"/>
          </a:p>
        </p:txBody>
      </p:sp>
      <p:sp>
        <p:nvSpPr>
          <p:cNvPr id="4" name="Slide Number Placeholder 3">
            <a:extLst>
              <a:ext uri="{FF2B5EF4-FFF2-40B4-BE49-F238E27FC236}">
                <a16:creationId xmlns:a16="http://schemas.microsoft.com/office/drawing/2014/main" id="{233FC092-3150-4A16-BE6F-88FBA94F7EDA}"/>
              </a:ext>
            </a:extLst>
          </p:cNvPr>
          <p:cNvSpPr>
            <a:spLocks noGrp="1"/>
          </p:cNvSpPr>
          <p:nvPr>
            <p:ph type="sldNum" sz="quarter" idx="12"/>
          </p:nvPr>
        </p:nvSpPr>
        <p:spPr/>
        <p:txBody>
          <a:bodyPr/>
          <a:lstStyle/>
          <a:p>
            <a:fld id="{61ED1F0D-C38E-42DC-9614-8A91EF0A056E}" type="slidenum">
              <a:rPr lang="en-US" smtClean="0"/>
              <a:t>‹#›</a:t>
            </a:fld>
            <a:endParaRPr lang="en-US"/>
          </a:p>
        </p:txBody>
      </p:sp>
    </p:spTree>
    <p:extLst>
      <p:ext uri="{BB962C8B-B14F-4D97-AF65-F5344CB8AC3E}">
        <p14:creationId xmlns:p14="http://schemas.microsoft.com/office/powerpoint/2010/main" val="159053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1_Blank">
    <p:bg>
      <p:bgPr>
        <a:solidFill>
          <a:schemeClr val="bg1"/>
        </a:solidFill>
        <a:effectLst/>
      </p:bgPr>
    </p:bg>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EA4BF7E3-DCD5-4821-9891-63D781205198}"/>
              </a:ext>
            </a:extLst>
          </p:cNvPr>
          <p:cNvSpPr>
            <a:spLocks noGrp="1"/>
          </p:cNvSpPr>
          <p:nvPr>
            <p:ph type="ftr" sz="quarter" idx="11"/>
          </p:nvPr>
        </p:nvSpPr>
        <p:spPr>
          <a:xfrm>
            <a:off x="243843" y="6356351"/>
            <a:ext cx="8722818" cy="365760"/>
          </a:xfrm>
        </p:spPr>
        <p:txBody>
          <a:bodyPr/>
          <a:lstStyle>
            <a:lvl1pPr>
              <a:defRPr>
                <a:solidFill>
                  <a:srgbClr val="5E162A"/>
                </a:solidFill>
              </a:defRPr>
            </a:lvl1pPr>
          </a:lstStyle>
          <a:p>
            <a:endParaRPr lang="en-US" dirty="0"/>
          </a:p>
        </p:txBody>
      </p:sp>
      <p:sp>
        <p:nvSpPr>
          <p:cNvPr id="4" name="Slide Number Placeholder 3">
            <a:extLst>
              <a:ext uri="{FF2B5EF4-FFF2-40B4-BE49-F238E27FC236}">
                <a16:creationId xmlns:a16="http://schemas.microsoft.com/office/drawing/2014/main" id="{233FC092-3150-4A16-BE6F-88FBA94F7EDA}"/>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a:p>
        </p:txBody>
      </p:sp>
    </p:spTree>
    <p:extLst>
      <p:ext uri="{BB962C8B-B14F-4D97-AF65-F5344CB8AC3E}">
        <p14:creationId xmlns:p14="http://schemas.microsoft.com/office/powerpoint/2010/main" val="26318769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hoice A Correct">
    <p:bg>
      <p:bgRef idx="1001">
        <a:schemeClr val="bg1"/>
      </p:bgRef>
    </p:bg>
    <p:spTree>
      <p:nvGrpSpPr>
        <p:cNvPr id="1" name=""/>
        <p:cNvGrpSpPr/>
        <p:nvPr/>
      </p:nvGrpSpPr>
      <p:grpSpPr>
        <a:xfrm>
          <a:off x="0" y="0"/>
          <a:ext cx="0" cy="0"/>
          <a:chOff x="0" y="0"/>
          <a:chExt cx="0" cy="0"/>
        </a:xfrm>
      </p:grpSpPr>
      <p:sp>
        <p:nvSpPr>
          <p:cNvPr id="28" name="Text Placeholder 24">
            <a:extLst>
              <a:ext uri="{FF2B5EF4-FFF2-40B4-BE49-F238E27FC236}">
                <a16:creationId xmlns:a16="http://schemas.microsoft.com/office/drawing/2014/main" id="{884DC109-89BF-1B8B-8F9D-E7D1A8366794}"/>
              </a:ext>
            </a:extLst>
          </p:cNvPr>
          <p:cNvSpPr>
            <a:spLocks noGrp="1"/>
          </p:cNvSpPr>
          <p:nvPr>
            <p:ph type="body" sz="quarter" idx="13" hasCustomPrompt="1"/>
          </p:nvPr>
        </p:nvSpPr>
        <p:spPr>
          <a:xfrm>
            <a:off x="2074778" y="5292007"/>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 Incorrect Explanation </a:t>
            </a:r>
          </a:p>
        </p:txBody>
      </p:sp>
      <p:sp>
        <p:nvSpPr>
          <p:cNvPr id="36" name="Text Placeholder 24">
            <a:extLst>
              <a:ext uri="{FF2B5EF4-FFF2-40B4-BE49-F238E27FC236}">
                <a16:creationId xmlns:a16="http://schemas.microsoft.com/office/drawing/2014/main" id="{83616C37-9BBA-D188-E0D9-4F1EED64EC48}"/>
              </a:ext>
            </a:extLst>
          </p:cNvPr>
          <p:cNvSpPr>
            <a:spLocks noGrp="1"/>
          </p:cNvSpPr>
          <p:nvPr>
            <p:ph type="body" sz="quarter" idx="19" hasCustomPrompt="1"/>
          </p:nvPr>
        </p:nvSpPr>
        <p:spPr>
          <a:xfrm>
            <a:off x="2074778" y="5292007"/>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 Incorrect</a:t>
            </a:r>
          </a:p>
        </p:txBody>
      </p:sp>
      <p:sp>
        <p:nvSpPr>
          <p:cNvPr id="27" name="Text Placeholder 24">
            <a:extLst>
              <a:ext uri="{FF2B5EF4-FFF2-40B4-BE49-F238E27FC236}">
                <a16:creationId xmlns:a16="http://schemas.microsoft.com/office/drawing/2014/main" id="{7A87C8E0-DF2A-E8FB-BBE1-A4A3698C83F9}"/>
              </a:ext>
            </a:extLst>
          </p:cNvPr>
          <p:cNvSpPr>
            <a:spLocks noGrp="1"/>
          </p:cNvSpPr>
          <p:nvPr>
            <p:ph type="body" sz="quarter" idx="12" hasCustomPrompt="1"/>
          </p:nvPr>
        </p:nvSpPr>
        <p:spPr>
          <a:xfrm>
            <a:off x="2074778" y="4364019"/>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Incorrect Explanation </a:t>
            </a:r>
          </a:p>
        </p:txBody>
      </p:sp>
      <p:sp>
        <p:nvSpPr>
          <p:cNvPr id="35" name="Text Placeholder 24">
            <a:extLst>
              <a:ext uri="{FF2B5EF4-FFF2-40B4-BE49-F238E27FC236}">
                <a16:creationId xmlns:a16="http://schemas.microsoft.com/office/drawing/2014/main" id="{273C4EAF-3E09-5CD7-05DB-0E2966D6B93D}"/>
              </a:ext>
            </a:extLst>
          </p:cNvPr>
          <p:cNvSpPr>
            <a:spLocks noGrp="1"/>
          </p:cNvSpPr>
          <p:nvPr>
            <p:ph type="body" sz="quarter" idx="18" hasCustomPrompt="1"/>
          </p:nvPr>
        </p:nvSpPr>
        <p:spPr>
          <a:xfrm>
            <a:off x="2074778" y="4364019"/>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Incorrect</a:t>
            </a:r>
          </a:p>
        </p:txBody>
      </p:sp>
      <p:sp>
        <p:nvSpPr>
          <p:cNvPr id="25" name="Text Placeholder 24">
            <a:extLst>
              <a:ext uri="{FF2B5EF4-FFF2-40B4-BE49-F238E27FC236}">
                <a16:creationId xmlns:a16="http://schemas.microsoft.com/office/drawing/2014/main" id="{8996B049-8193-0180-9E99-D8DB1FF52E14}"/>
              </a:ext>
            </a:extLst>
          </p:cNvPr>
          <p:cNvSpPr>
            <a:spLocks noGrp="1"/>
          </p:cNvSpPr>
          <p:nvPr>
            <p:ph type="body" sz="quarter" idx="10" hasCustomPrompt="1"/>
          </p:nvPr>
        </p:nvSpPr>
        <p:spPr>
          <a:xfrm>
            <a:off x="2074778" y="2614564"/>
            <a:ext cx="7342632" cy="667512"/>
          </a:xfrm>
          <a:solidFill>
            <a:srgbClr val="92D050"/>
          </a:solidFill>
          <a:ln w="28575">
            <a:solidFill>
              <a:srgbClr val="0C7776"/>
            </a:solidFill>
          </a:ln>
        </p:spPr>
        <p:txBody>
          <a:bodyPr>
            <a:normAutofit/>
          </a:bodyPr>
          <a:lstStyle>
            <a:lvl1pPr marL="0" indent="0" algn="ctr">
              <a:buNone/>
              <a:defRPr sz="180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Correct Explanation </a:t>
            </a:r>
          </a:p>
        </p:txBody>
      </p:sp>
      <p:sp>
        <p:nvSpPr>
          <p:cNvPr id="26" name="Text Placeholder 24">
            <a:extLst>
              <a:ext uri="{FF2B5EF4-FFF2-40B4-BE49-F238E27FC236}">
                <a16:creationId xmlns:a16="http://schemas.microsoft.com/office/drawing/2014/main" id="{C679EB17-05A2-2B16-A2D5-D085A50BA19C}"/>
              </a:ext>
            </a:extLst>
          </p:cNvPr>
          <p:cNvSpPr>
            <a:spLocks noGrp="1"/>
          </p:cNvSpPr>
          <p:nvPr>
            <p:ph type="body" sz="quarter" idx="11" hasCustomPrompt="1"/>
          </p:nvPr>
        </p:nvSpPr>
        <p:spPr>
          <a:xfrm>
            <a:off x="2074778" y="3516250"/>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B Incorrect Explanation </a:t>
            </a:r>
          </a:p>
        </p:txBody>
      </p:sp>
      <p:sp>
        <p:nvSpPr>
          <p:cNvPr id="34" name="Text Placeholder 24">
            <a:extLst>
              <a:ext uri="{FF2B5EF4-FFF2-40B4-BE49-F238E27FC236}">
                <a16:creationId xmlns:a16="http://schemas.microsoft.com/office/drawing/2014/main" id="{0329F152-30D8-366A-37E1-7F195F79583F}"/>
              </a:ext>
            </a:extLst>
          </p:cNvPr>
          <p:cNvSpPr>
            <a:spLocks noGrp="1"/>
          </p:cNvSpPr>
          <p:nvPr>
            <p:ph type="body" sz="quarter" idx="17" hasCustomPrompt="1"/>
          </p:nvPr>
        </p:nvSpPr>
        <p:spPr>
          <a:xfrm>
            <a:off x="2074778" y="3507249"/>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B Incorrect</a:t>
            </a:r>
          </a:p>
        </p:txBody>
      </p:sp>
      <p:sp>
        <p:nvSpPr>
          <p:cNvPr id="33" name="Text Placeholder 24">
            <a:extLst>
              <a:ext uri="{FF2B5EF4-FFF2-40B4-BE49-F238E27FC236}">
                <a16:creationId xmlns:a16="http://schemas.microsoft.com/office/drawing/2014/main" id="{D399EDFD-E234-282E-A677-00932F68FA25}"/>
              </a:ext>
            </a:extLst>
          </p:cNvPr>
          <p:cNvSpPr>
            <a:spLocks noGrp="1"/>
          </p:cNvSpPr>
          <p:nvPr>
            <p:ph type="body" sz="quarter" idx="16" hasCustomPrompt="1"/>
          </p:nvPr>
        </p:nvSpPr>
        <p:spPr>
          <a:xfrm>
            <a:off x="2074778" y="2605563"/>
            <a:ext cx="7342632" cy="667512"/>
          </a:xfrm>
          <a:solidFill>
            <a:schemeClr val="bg1"/>
          </a:solidFill>
          <a:ln w="28575">
            <a:solidFill>
              <a:srgbClr val="0C7776"/>
            </a:solidFill>
          </a:ln>
        </p:spPr>
        <p:txBody>
          <a:bodyPr>
            <a:normAutofit/>
          </a:bodyPr>
          <a:lstStyle>
            <a:lvl1pPr marL="0" indent="0" algn="ctr">
              <a:buNone/>
              <a:defRPr sz="180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Correct</a:t>
            </a:r>
          </a:p>
        </p:txBody>
      </p:sp>
      <p:cxnSp>
        <p:nvCxnSpPr>
          <p:cNvPr id="21" name="Straight Connector 20">
            <a:extLst>
              <a:ext uri="{FF2B5EF4-FFF2-40B4-BE49-F238E27FC236}">
                <a16:creationId xmlns:a16="http://schemas.microsoft.com/office/drawing/2014/main" id="{17FE2D86-61C1-EFAF-A4A2-53C8A68CA02F}"/>
              </a:ext>
            </a:extLst>
          </p:cNvPr>
          <p:cNvCxnSpPr>
            <a:cxnSpLocks/>
          </p:cNvCxnSpPr>
          <p:nvPr userDrawn="1"/>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sp>
        <p:nvSpPr>
          <p:cNvPr id="30" name="Text Placeholder 29">
            <a:extLst>
              <a:ext uri="{FF2B5EF4-FFF2-40B4-BE49-F238E27FC236}">
                <a16:creationId xmlns:a16="http://schemas.microsoft.com/office/drawing/2014/main" id="{DCEA16A7-61F0-B05F-AE4D-CB718A2CAEF0}"/>
              </a:ext>
            </a:extLst>
          </p:cNvPr>
          <p:cNvSpPr>
            <a:spLocks noGrp="1"/>
          </p:cNvSpPr>
          <p:nvPr>
            <p:ph type="body" sz="quarter" idx="14" hasCustomPrompt="1"/>
          </p:nvPr>
        </p:nvSpPr>
        <p:spPr>
          <a:xfrm>
            <a:off x="1198501" y="1254594"/>
            <a:ext cx="6846950" cy="775819"/>
          </a:xfrm>
        </p:spPr>
        <p:txBody>
          <a:bodyPr>
            <a:normAutofit/>
          </a:bodyPr>
          <a:lstStyle>
            <a:lvl1pPr marL="0" indent="0" algn="ctr">
              <a:buNone/>
              <a:defRPr sz="1800" b="0">
                <a:solidFill>
                  <a:srgbClr val="FFFFFF"/>
                </a:solidFill>
              </a:defRPr>
            </a:lvl1pPr>
          </a:lstStyle>
          <a:p>
            <a:pPr lvl="0"/>
            <a:r>
              <a:rPr lang="en-US" dirty="0"/>
              <a:t>Question Text</a:t>
            </a:r>
          </a:p>
        </p:txBody>
      </p:sp>
      <p:sp>
        <p:nvSpPr>
          <p:cNvPr id="37" name="Title 36">
            <a:extLst>
              <a:ext uri="{FF2B5EF4-FFF2-40B4-BE49-F238E27FC236}">
                <a16:creationId xmlns:a16="http://schemas.microsoft.com/office/drawing/2014/main" id="{CFBE335B-B4A1-ABC5-219F-1FC5B02630FF}"/>
              </a:ext>
            </a:extLst>
          </p:cNvPr>
          <p:cNvSpPr>
            <a:spLocks noGrp="1"/>
          </p:cNvSpPr>
          <p:nvPr>
            <p:ph type="title" hasCustomPrompt="1"/>
          </p:nvPr>
        </p:nvSpPr>
        <p:spPr>
          <a:xfrm>
            <a:off x="448593" y="1336796"/>
            <a:ext cx="628834" cy="611414"/>
          </a:xfrm>
        </p:spPr>
        <p:txBody>
          <a:bodyPr/>
          <a:lstStyle>
            <a:lvl1pPr>
              <a:defRPr/>
            </a:lvl1pPr>
          </a:lstStyle>
          <a:p>
            <a:r>
              <a:rPr lang="en-US" dirty="0"/>
              <a:t>#</a:t>
            </a:r>
          </a:p>
        </p:txBody>
      </p:sp>
    </p:spTree>
    <p:extLst>
      <p:ext uri="{BB962C8B-B14F-4D97-AF65-F5344CB8AC3E}">
        <p14:creationId xmlns:p14="http://schemas.microsoft.com/office/powerpoint/2010/main" val="2636317279"/>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hoice B Correct">
    <p:bg>
      <p:bgRef idx="1001">
        <a:schemeClr val="bg1"/>
      </p:bgRef>
    </p:bg>
    <p:spTree>
      <p:nvGrpSpPr>
        <p:cNvPr id="1" name=""/>
        <p:cNvGrpSpPr/>
        <p:nvPr/>
      </p:nvGrpSpPr>
      <p:grpSpPr>
        <a:xfrm>
          <a:off x="0" y="0"/>
          <a:ext cx="0" cy="0"/>
          <a:chOff x="0" y="0"/>
          <a:chExt cx="0" cy="0"/>
        </a:xfrm>
      </p:grpSpPr>
      <p:sp>
        <p:nvSpPr>
          <p:cNvPr id="28" name="Text Placeholder 24">
            <a:extLst>
              <a:ext uri="{FF2B5EF4-FFF2-40B4-BE49-F238E27FC236}">
                <a16:creationId xmlns:a16="http://schemas.microsoft.com/office/drawing/2014/main" id="{884DC109-89BF-1B8B-8F9D-E7D1A8366794}"/>
              </a:ext>
            </a:extLst>
          </p:cNvPr>
          <p:cNvSpPr>
            <a:spLocks noGrp="1"/>
          </p:cNvSpPr>
          <p:nvPr>
            <p:ph type="body" sz="quarter" idx="13" hasCustomPrompt="1"/>
          </p:nvPr>
        </p:nvSpPr>
        <p:spPr>
          <a:xfrm>
            <a:off x="2074778" y="5292007"/>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 Incorrect Explanation </a:t>
            </a:r>
          </a:p>
        </p:txBody>
      </p:sp>
      <p:sp>
        <p:nvSpPr>
          <p:cNvPr id="36" name="Text Placeholder 24">
            <a:extLst>
              <a:ext uri="{FF2B5EF4-FFF2-40B4-BE49-F238E27FC236}">
                <a16:creationId xmlns:a16="http://schemas.microsoft.com/office/drawing/2014/main" id="{83616C37-9BBA-D188-E0D9-4F1EED64EC48}"/>
              </a:ext>
            </a:extLst>
          </p:cNvPr>
          <p:cNvSpPr>
            <a:spLocks noGrp="1"/>
          </p:cNvSpPr>
          <p:nvPr>
            <p:ph type="body" sz="quarter" idx="19" hasCustomPrompt="1"/>
          </p:nvPr>
        </p:nvSpPr>
        <p:spPr>
          <a:xfrm>
            <a:off x="2074778" y="5292007"/>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 Incorrect</a:t>
            </a:r>
          </a:p>
        </p:txBody>
      </p:sp>
      <p:sp>
        <p:nvSpPr>
          <p:cNvPr id="27" name="Text Placeholder 24">
            <a:extLst>
              <a:ext uri="{FF2B5EF4-FFF2-40B4-BE49-F238E27FC236}">
                <a16:creationId xmlns:a16="http://schemas.microsoft.com/office/drawing/2014/main" id="{7A87C8E0-DF2A-E8FB-BBE1-A4A3698C83F9}"/>
              </a:ext>
            </a:extLst>
          </p:cNvPr>
          <p:cNvSpPr>
            <a:spLocks noGrp="1"/>
          </p:cNvSpPr>
          <p:nvPr>
            <p:ph type="body" sz="quarter" idx="12" hasCustomPrompt="1"/>
          </p:nvPr>
        </p:nvSpPr>
        <p:spPr>
          <a:xfrm>
            <a:off x="2074778" y="4364019"/>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Incorrect Explanation </a:t>
            </a:r>
          </a:p>
        </p:txBody>
      </p:sp>
      <p:sp>
        <p:nvSpPr>
          <p:cNvPr id="35" name="Text Placeholder 24">
            <a:extLst>
              <a:ext uri="{FF2B5EF4-FFF2-40B4-BE49-F238E27FC236}">
                <a16:creationId xmlns:a16="http://schemas.microsoft.com/office/drawing/2014/main" id="{273C4EAF-3E09-5CD7-05DB-0E2966D6B93D}"/>
              </a:ext>
            </a:extLst>
          </p:cNvPr>
          <p:cNvSpPr>
            <a:spLocks noGrp="1"/>
          </p:cNvSpPr>
          <p:nvPr>
            <p:ph type="body" sz="quarter" idx="18" hasCustomPrompt="1"/>
          </p:nvPr>
        </p:nvSpPr>
        <p:spPr>
          <a:xfrm>
            <a:off x="2074778" y="4364019"/>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Incorrect</a:t>
            </a:r>
          </a:p>
        </p:txBody>
      </p:sp>
      <p:sp>
        <p:nvSpPr>
          <p:cNvPr id="25" name="Text Placeholder 24">
            <a:extLst>
              <a:ext uri="{FF2B5EF4-FFF2-40B4-BE49-F238E27FC236}">
                <a16:creationId xmlns:a16="http://schemas.microsoft.com/office/drawing/2014/main" id="{8996B049-8193-0180-9E99-D8DB1FF52E14}"/>
              </a:ext>
            </a:extLst>
          </p:cNvPr>
          <p:cNvSpPr>
            <a:spLocks noGrp="1"/>
          </p:cNvSpPr>
          <p:nvPr>
            <p:ph type="body" sz="quarter" idx="10" hasCustomPrompt="1"/>
          </p:nvPr>
        </p:nvSpPr>
        <p:spPr>
          <a:xfrm>
            <a:off x="2074778" y="3471327"/>
            <a:ext cx="7342632" cy="667512"/>
          </a:xfrm>
          <a:solidFill>
            <a:srgbClr val="92D050"/>
          </a:solidFill>
          <a:ln w="28575">
            <a:solidFill>
              <a:srgbClr val="0C7776"/>
            </a:solidFill>
          </a:ln>
        </p:spPr>
        <p:txBody>
          <a:bodyPr>
            <a:normAutofit/>
          </a:bodyPr>
          <a:lstStyle>
            <a:lvl1pPr marL="0" indent="0" algn="ctr">
              <a:buNone/>
              <a:defRPr sz="180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Correct Explanation </a:t>
            </a:r>
          </a:p>
        </p:txBody>
      </p:sp>
      <p:sp>
        <p:nvSpPr>
          <p:cNvPr id="26" name="Text Placeholder 24">
            <a:extLst>
              <a:ext uri="{FF2B5EF4-FFF2-40B4-BE49-F238E27FC236}">
                <a16:creationId xmlns:a16="http://schemas.microsoft.com/office/drawing/2014/main" id="{C679EB17-05A2-2B16-A2D5-D085A50BA19C}"/>
              </a:ext>
            </a:extLst>
          </p:cNvPr>
          <p:cNvSpPr>
            <a:spLocks noGrp="1"/>
          </p:cNvSpPr>
          <p:nvPr>
            <p:ph type="body" sz="quarter" idx="11" hasCustomPrompt="1"/>
          </p:nvPr>
        </p:nvSpPr>
        <p:spPr>
          <a:xfrm>
            <a:off x="2074778" y="2583992"/>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Incorrect Explanation </a:t>
            </a:r>
          </a:p>
        </p:txBody>
      </p:sp>
      <p:sp>
        <p:nvSpPr>
          <p:cNvPr id="34" name="Text Placeholder 24">
            <a:extLst>
              <a:ext uri="{FF2B5EF4-FFF2-40B4-BE49-F238E27FC236}">
                <a16:creationId xmlns:a16="http://schemas.microsoft.com/office/drawing/2014/main" id="{0329F152-30D8-366A-37E1-7F195F79583F}"/>
              </a:ext>
            </a:extLst>
          </p:cNvPr>
          <p:cNvSpPr>
            <a:spLocks noGrp="1"/>
          </p:cNvSpPr>
          <p:nvPr>
            <p:ph type="body" sz="quarter" idx="17" hasCustomPrompt="1"/>
          </p:nvPr>
        </p:nvSpPr>
        <p:spPr>
          <a:xfrm>
            <a:off x="2074778" y="2578635"/>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Incorrect</a:t>
            </a:r>
          </a:p>
        </p:txBody>
      </p:sp>
      <p:sp>
        <p:nvSpPr>
          <p:cNvPr id="33" name="Text Placeholder 24">
            <a:extLst>
              <a:ext uri="{FF2B5EF4-FFF2-40B4-BE49-F238E27FC236}">
                <a16:creationId xmlns:a16="http://schemas.microsoft.com/office/drawing/2014/main" id="{D399EDFD-E234-282E-A677-00932F68FA25}"/>
              </a:ext>
            </a:extLst>
          </p:cNvPr>
          <p:cNvSpPr>
            <a:spLocks noGrp="1"/>
          </p:cNvSpPr>
          <p:nvPr>
            <p:ph type="body" sz="quarter" idx="16" hasCustomPrompt="1"/>
          </p:nvPr>
        </p:nvSpPr>
        <p:spPr>
          <a:xfrm>
            <a:off x="2074778" y="3471327"/>
            <a:ext cx="7342632" cy="667512"/>
          </a:xfrm>
          <a:solidFill>
            <a:schemeClr val="bg1"/>
          </a:solidFill>
          <a:ln w="28575">
            <a:solidFill>
              <a:srgbClr val="0C7776"/>
            </a:solidFill>
          </a:ln>
        </p:spPr>
        <p:txBody>
          <a:bodyPr>
            <a:normAutofit/>
          </a:bodyPr>
          <a:lstStyle>
            <a:lvl1pPr marL="0" indent="0" algn="ctr">
              <a:buNone/>
              <a:defRPr sz="180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B Correct</a:t>
            </a:r>
          </a:p>
        </p:txBody>
      </p:sp>
      <p:cxnSp>
        <p:nvCxnSpPr>
          <p:cNvPr id="21" name="Straight Connector 20">
            <a:extLst>
              <a:ext uri="{FF2B5EF4-FFF2-40B4-BE49-F238E27FC236}">
                <a16:creationId xmlns:a16="http://schemas.microsoft.com/office/drawing/2014/main" id="{17FE2D86-61C1-EFAF-A4A2-53C8A68CA02F}"/>
              </a:ext>
            </a:extLst>
          </p:cNvPr>
          <p:cNvCxnSpPr>
            <a:cxnSpLocks/>
          </p:cNvCxnSpPr>
          <p:nvPr userDrawn="1"/>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sp>
        <p:nvSpPr>
          <p:cNvPr id="30" name="Text Placeholder 29">
            <a:extLst>
              <a:ext uri="{FF2B5EF4-FFF2-40B4-BE49-F238E27FC236}">
                <a16:creationId xmlns:a16="http://schemas.microsoft.com/office/drawing/2014/main" id="{DCEA16A7-61F0-B05F-AE4D-CB718A2CAEF0}"/>
              </a:ext>
            </a:extLst>
          </p:cNvPr>
          <p:cNvSpPr>
            <a:spLocks noGrp="1"/>
          </p:cNvSpPr>
          <p:nvPr>
            <p:ph type="body" sz="quarter" idx="14" hasCustomPrompt="1"/>
          </p:nvPr>
        </p:nvSpPr>
        <p:spPr>
          <a:xfrm>
            <a:off x="1198501" y="1254594"/>
            <a:ext cx="6846950" cy="775819"/>
          </a:xfrm>
        </p:spPr>
        <p:txBody>
          <a:bodyPr>
            <a:normAutofit/>
          </a:bodyPr>
          <a:lstStyle>
            <a:lvl1pPr marL="0" indent="0" algn="ctr">
              <a:buNone/>
              <a:defRPr sz="1800" b="0">
                <a:solidFill>
                  <a:srgbClr val="FFFFFF"/>
                </a:solidFill>
              </a:defRPr>
            </a:lvl1pPr>
          </a:lstStyle>
          <a:p>
            <a:pPr lvl="0"/>
            <a:r>
              <a:rPr lang="en-US" dirty="0"/>
              <a:t>Question Text</a:t>
            </a:r>
          </a:p>
        </p:txBody>
      </p:sp>
      <p:sp>
        <p:nvSpPr>
          <p:cNvPr id="5" name="Title 4">
            <a:extLst>
              <a:ext uri="{FF2B5EF4-FFF2-40B4-BE49-F238E27FC236}">
                <a16:creationId xmlns:a16="http://schemas.microsoft.com/office/drawing/2014/main" id="{7FC9BF1F-78A6-DFA0-1DB5-5DD85948E7D9}"/>
              </a:ext>
            </a:extLst>
          </p:cNvPr>
          <p:cNvSpPr>
            <a:spLocks noGrp="1"/>
          </p:cNvSpPr>
          <p:nvPr>
            <p:ph type="title" hasCustomPrompt="1"/>
          </p:nvPr>
        </p:nvSpPr>
        <p:spPr>
          <a:xfrm>
            <a:off x="507271" y="1336796"/>
            <a:ext cx="511478" cy="611414"/>
          </a:xfrm>
        </p:spPr>
        <p:txBody>
          <a:bodyPr/>
          <a:lstStyle>
            <a:lvl1pPr>
              <a:defRPr/>
            </a:lvl1pPr>
          </a:lstStyle>
          <a:p>
            <a:r>
              <a:rPr lang="en-US" dirty="0"/>
              <a:t>#</a:t>
            </a:r>
          </a:p>
        </p:txBody>
      </p:sp>
    </p:spTree>
    <p:extLst>
      <p:ext uri="{BB962C8B-B14F-4D97-AF65-F5344CB8AC3E}">
        <p14:creationId xmlns:p14="http://schemas.microsoft.com/office/powerpoint/2010/main" val="1112053569"/>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hoice C Correct">
    <p:bg>
      <p:bgRef idx="1001">
        <a:schemeClr val="bg1"/>
      </p:bgRef>
    </p:bg>
    <p:spTree>
      <p:nvGrpSpPr>
        <p:cNvPr id="1" name=""/>
        <p:cNvGrpSpPr/>
        <p:nvPr/>
      </p:nvGrpSpPr>
      <p:grpSpPr>
        <a:xfrm>
          <a:off x="0" y="0"/>
          <a:ext cx="0" cy="0"/>
          <a:chOff x="0" y="0"/>
          <a:chExt cx="0" cy="0"/>
        </a:xfrm>
      </p:grpSpPr>
      <p:sp>
        <p:nvSpPr>
          <p:cNvPr id="28" name="Text Placeholder 24">
            <a:extLst>
              <a:ext uri="{FF2B5EF4-FFF2-40B4-BE49-F238E27FC236}">
                <a16:creationId xmlns:a16="http://schemas.microsoft.com/office/drawing/2014/main" id="{884DC109-89BF-1B8B-8F9D-E7D1A8366794}"/>
              </a:ext>
            </a:extLst>
          </p:cNvPr>
          <p:cNvSpPr>
            <a:spLocks noGrp="1"/>
          </p:cNvSpPr>
          <p:nvPr>
            <p:ph type="body" sz="quarter" idx="13" hasCustomPrompt="1"/>
          </p:nvPr>
        </p:nvSpPr>
        <p:spPr>
          <a:xfrm>
            <a:off x="2074778" y="5292007"/>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 Incorrect Explanation </a:t>
            </a:r>
          </a:p>
        </p:txBody>
      </p:sp>
      <p:sp>
        <p:nvSpPr>
          <p:cNvPr id="36" name="Text Placeholder 24">
            <a:extLst>
              <a:ext uri="{FF2B5EF4-FFF2-40B4-BE49-F238E27FC236}">
                <a16:creationId xmlns:a16="http://schemas.microsoft.com/office/drawing/2014/main" id="{83616C37-9BBA-D188-E0D9-4F1EED64EC48}"/>
              </a:ext>
            </a:extLst>
          </p:cNvPr>
          <p:cNvSpPr>
            <a:spLocks noGrp="1"/>
          </p:cNvSpPr>
          <p:nvPr>
            <p:ph type="body" sz="quarter" idx="19" hasCustomPrompt="1"/>
          </p:nvPr>
        </p:nvSpPr>
        <p:spPr>
          <a:xfrm>
            <a:off x="2074778" y="5292007"/>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 Incorrect</a:t>
            </a:r>
          </a:p>
        </p:txBody>
      </p:sp>
      <p:sp>
        <p:nvSpPr>
          <p:cNvPr id="27" name="Text Placeholder 24">
            <a:extLst>
              <a:ext uri="{FF2B5EF4-FFF2-40B4-BE49-F238E27FC236}">
                <a16:creationId xmlns:a16="http://schemas.microsoft.com/office/drawing/2014/main" id="{7A87C8E0-DF2A-E8FB-BBE1-A4A3698C83F9}"/>
              </a:ext>
            </a:extLst>
          </p:cNvPr>
          <p:cNvSpPr>
            <a:spLocks noGrp="1"/>
          </p:cNvSpPr>
          <p:nvPr>
            <p:ph type="body" sz="quarter" idx="12" hasCustomPrompt="1"/>
          </p:nvPr>
        </p:nvSpPr>
        <p:spPr>
          <a:xfrm>
            <a:off x="2074778" y="3519035"/>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Incorrect Explanation </a:t>
            </a:r>
          </a:p>
        </p:txBody>
      </p:sp>
      <p:sp>
        <p:nvSpPr>
          <p:cNvPr id="35" name="Text Placeholder 24">
            <a:extLst>
              <a:ext uri="{FF2B5EF4-FFF2-40B4-BE49-F238E27FC236}">
                <a16:creationId xmlns:a16="http://schemas.microsoft.com/office/drawing/2014/main" id="{273C4EAF-3E09-5CD7-05DB-0E2966D6B93D}"/>
              </a:ext>
            </a:extLst>
          </p:cNvPr>
          <p:cNvSpPr>
            <a:spLocks noGrp="1"/>
          </p:cNvSpPr>
          <p:nvPr>
            <p:ph type="body" sz="quarter" idx="18" hasCustomPrompt="1"/>
          </p:nvPr>
        </p:nvSpPr>
        <p:spPr>
          <a:xfrm>
            <a:off x="2074778" y="3519035"/>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B Incorrect</a:t>
            </a:r>
          </a:p>
        </p:txBody>
      </p:sp>
      <p:sp>
        <p:nvSpPr>
          <p:cNvPr id="25" name="Text Placeholder 24">
            <a:extLst>
              <a:ext uri="{FF2B5EF4-FFF2-40B4-BE49-F238E27FC236}">
                <a16:creationId xmlns:a16="http://schemas.microsoft.com/office/drawing/2014/main" id="{8996B049-8193-0180-9E99-D8DB1FF52E14}"/>
              </a:ext>
            </a:extLst>
          </p:cNvPr>
          <p:cNvSpPr>
            <a:spLocks noGrp="1"/>
          </p:cNvSpPr>
          <p:nvPr>
            <p:ph type="body" sz="quarter" idx="10" hasCustomPrompt="1"/>
          </p:nvPr>
        </p:nvSpPr>
        <p:spPr>
          <a:xfrm>
            <a:off x="2074778" y="4405521"/>
            <a:ext cx="7342632" cy="667512"/>
          </a:xfrm>
          <a:solidFill>
            <a:srgbClr val="92D050"/>
          </a:solidFill>
          <a:ln w="28575">
            <a:solidFill>
              <a:srgbClr val="0C7776"/>
            </a:solidFill>
          </a:ln>
        </p:spPr>
        <p:txBody>
          <a:bodyPr>
            <a:normAutofit/>
          </a:bodyPr>
          <a:lstStyle>
            <a:lvl1pPr marL="0" indent="0" algn="ctr">
              <a:buNone/>
              <a:defRPr sz="180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Correct Explanation </a:t>
            </a:r>
          </a:p>
        </p:txBody>
      </p:sp>
      <p:sp>
        <p:nvSpPr>
          <p:cNvPr id="26" name="Text Placeholder 24">
            <a:extLst>
              <a:ext uri="{FF2B5EF4-FFF2-40B4-BE49-F238E27FC236}">
                <a16:creationId xmlns:a16="http://schemas.microsoft.com/office/drawing/2014/main" id="{C679EB17-05A2-2B16-A2D5-D085A50BA19C}"/>
              </a:ext>
            </a:extLst>
          </p:cNvPr>
          <p:cNvSpPr>
            <a:spLocks noGrp="1"/>
          </p:cNvSpPr>
          <p:nvPr>
            <p:ph type="body" sz="quarter" idx="11" hasCustomPrompt="1"/>
          </p:nvPr>
        </p:nvSpPr>
        <p:spPr>
          <a:xfrm>
            <a:off x="2074778" y="2583992"/>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Incorrect Explanation </a:t>
            </a:r>
          </a:p>
        </p:txBody>
      </p:sp>
      <p:sp>
        <p:nvSpPr>
          <p:cNvPr id="34" name="Text Placeholder 24">
            <a:extLst>
              <a:ext uri="{FF2B5EF4-FFF2-40B4-BE49-F238E27FC236}">
                <a16:creationId xmlns:a16="http://schemas.microsoft.com/office/drawing/2014/main" id="{0329F152-30D8-366A-37E1-7F195F79583F}"/>
              </a:ext>
            </a:extLst>
          </p:cNvPr>
          <p:cNvSpPr>
            <a:spLocks noGrp="1"/>
          </p:cNvSpPr>
          <p:nvPr>
            <p:ph type="body" sz="quarter" idx="17" hasCustomPrompt="1"/>
          </p:nvPr>
        </p:nvSpPr>
        <p:spPr>
          <a:xfrm>
            <a:off x="2074778" y="2578635"/>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Incorrect</a:t>
            </a:r>
          </a:p>
        </p:txBody>
      </p:sp>
      <p:sp>
        <p:nvSpPr>
          <p:cNvPr id="33" name="Text Placeholder 24">
            <a:extLst>
              <a:ext uri="{FF2B5EF4-FFF2-40B4-BE49-F238E27FC236}">
                <a16:creationId xmlns:a16="http://schemas.microsoft.com/office/drawing/2014/main" id="{D399EDFD-E234-282E-A677-00932F68FA25}"/>
              </a:ext>
            </a:extLst>
          </p:cNvPr>
          <p:cNvSpPr>
            <a:spLocks noGrp="1"/>
          </p:cNvSpPr>
          <p:nvPr>
            <p:ph type="body" sz="quarter" idx="16" hasCustomPrompt="1"/>
          </p:nvPr>
        </p:nvSpPr>
        <p:spPr>
          <a:xfrm>
            <a:off x="2074778" y="4405521"/>
            <a:ext cx="7342632" cy="667512"/>
          </a:xfrm>
          <a:solidFill>
            <a:schemeClr val="bg1"/>
          </a:solidFill>
          <a:ln w="28575">
            <a:solidFill>
              <a:srgbClr val="0C7776"/>
            </a:solidFill>
          </a:ln>
        </p:spPr>
        <p:txBody>
          <a:bodyPr>
            <a:normAutofit/>
          </a:bodyPr>
          <a:lstStyle>
            <a:lvl1pPr marL="0" indent="0" algn="ctr">
              <a:buNone/>
              <a:defRPr sz="180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Correct</a:t>
            </a:r>
          </a:p>
        </p:txBody>
      </p:sp>
      <p:cxnSp>
        <p:nvCxnSpPr>
          <p:cNvPr id="21" name="Straight Connector 20">
            <a:extLst>
              <a:ext uri="{FF2B5EF4-FFF2-40B4-BE49-F238E27FC236}">
                <a16:creationId xmlns:a16="http://schemas.microsoft.com/office/drawing/2014/main" id="{17FE2D86-61C1-EFAF-A4A2-53C8A68CA02F}"/>
              </a:ext>
            </a:extLst>
          </p:cNvPr>
          <p:cNvCxnSpPr>
            <a:cxnSpLocks/>
          </p:cNvCxnSpPr>
          <p:nvPr userDrawn="1"/>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sp>
        <p:nvSpPr>
          <p:cNvPr id="30" name="Text Placeholder 29">
            <a:extLst>
              <a:ext uri="{FF2B5EF4-FFF2-40B4-BE49-F238E27FC236}">
                <a16:creationId xmlns:a16="http://schemas.microsoft.com/office/drawing/2014/main" id="{DCEA16A7-61F0-B05F-AE4D-CB718A2CAEF0}"/>
              </a:ext>
            </a:extLst>
          </p:cNvPr>
          <p:cNvSpPr>
            <a:spLocks noGrp="1"/>
          </p:cNvSpPr>
          <p:nvPr>
            <p:ph type="body" sz="quarter" idx="14" hasCustomPrompt="1"/>
          </p:nvPr>
        </p:nvSpPr>
        <p:spPr>
          <a:xfrm>
            <a:off x="1198501" y="1254594"/>
            <a:ext cx="6846950" cy="775819"/>
          </a:xfrm>
        </p:spPr>
        <p:txBody>
          <a:bodyPr>
            <a:normAutofit/>
          </a:bodyPr>
          <a:lstStyle>
            <a:lvl1pPr marL="0" indent="0" algn="ctr">
              <a:buNone/>
              <a:defRPr sz="1800" b="0">
                <a:solidFill>
                  <a:srgbClr val="FFFFFF"/>
                </a:solidFill>
              </a:defRPr>
            </a:lvl1pPr>
          </a:lstStyle>
          <a:p>
            <a:pPr lvl="0"/>
            <a:r>
              <a:rPr lang="en-US" dirty="0"/>
              <a:t>Question Text</a:t>
            </a:r>
          </a:p>
        </p:txBody>
      </p:sp>
      <p:sp>
        <p:nvSpPr>
          <p:cNvPr id="4" name="Title 3">
            <a:extLst>
              <a:ext uri="{FF2B5EF4-FFF2-40B4-BE49-F238E27FC236}">
                <a16:creationId xmlns:a16="http://schemas.microsoft.com/office/drawing/2014/main" id="{043A248C-E430-4BA1-A06E-577291C80A86}"/>
              </a:ext>
            </a:extLst>
          </p:cNvPr>
          <p:cNvSpPr>
            <a:spLocks noGrp="1"/>
          </p:cNvSpPr>
          <p:nvPr>
            <p:ph type="title" hasCustomPrompt="1"/>
          </p:nvPr>
        </p:nvSpPr>
        <p:spPr>
          <a:xfrm>
            <a:off x="498617" y="1336796"/>
            <a:ext cx="482139" cy="611414"/>
          </a:xfrm>
        </p:spPr>
        <p:txBody>
          <a:bodyPr/>
          <a:lstStyle>
            <a:lvl1pPr>
              <a:defRPr/>
            </a:lvl1pPr>
          </a:lstStyle>
          <a:p>
            <a:r>
              <a:rPr lang="en-US" dirty="0"/>
              <a:t>#</a:t>
            </a:r>
          </a:p>
        </p:txBody>
      </p:sp>
    </p:spTree>
    <p:extLst>
      <p:ext uri="{BB962C8B-B14F-4D97-AF65-F5344CB8AC3E}">
        <p14:creationId xmlns:p14="http://schemas.microsoft.com/office/powerpoint/2010/main" val="3761438353"/>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theme" Target="../theme/theme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5E162A"/>
        </a:solidFill>
        <a:effectLst/>
      </p:bgPr>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581DC5B9-0F23-4093-9730-D54ED808AF4E}"/>
              </a:ext>
            </a:extLst>
          </p:cNvPr>
          <p:cNvSpPr>
            <a:spLocks noGrp="1"/>
          </p:cNvSpPr>
          <p:nvPr>
            <p:ph type="ftr" sz="quarter" idx="3"/>
          </p:nvPr>
        </p:nvSpPr>
        <p:spPr>
          <a:xfrm>
            <a:off x="243843" y="6356350"/>
            <a:ext cx="8722818" cy="365125"/>
          </a:xfrm>
          <a:prstGeom prst="rect">
            <a:avLst/>
          </a:prstGeom>
        </p:spPr>
        <p:txBody>
          <a:bodyPr vert="horz" lIns="91440" tIns="45720" rIns="91440" bIns="45720" rtlCol="0" anchor="ctr"/>
          <a:lstStyle>
            <a:lvl1pPr algn="l">
              <a:defRPr sz="1200">
                <a:solidFill>
                  <a:srgbClr val="FAB432"/>
                </a:solidFill>
              </a:defRPr>
            </a:lvl1pPr>
          </a:lstStyle>
          <a:p>
            <a:endParaRPr lang="en-US" dirty="0"/>
          </a:p>
        </p:txBody>
      </p:sp>
      <p:sp>
        <p:nvSpPr>
          <p:cNvPr id="2" name="Title Placeholder 1">
            <a:extLst>
              <a:ext uri="{FF2B5EF4-FFF2-40B4-BE49-F238E27FC236}">
                <a16:creationId xmlns:a16="http://schemas.microsoft.com/office/drawing/2014/main" id="{6E2297AB-E074-4BBF-ADB9-96BBF73AE781}"/>
              </a:ext>
            </a:extLst>
          </p:cNvPr>
          <p:cNvSpPr>
            <a:spLocks noGrp="1"/>
          </p:cNvSpPr>
          <p:nvPr>
            <p:ph type="title"/>
          </p:nvPr>
        </p:nvSpPr>
        <p:spPr>
          <a:xfrm>
            <a:off x="293128" y="205323"/>
            <a:ext cx="11494320" cy="611414"/>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a:extLst>
              <a:ext uri="{FF2B5EF4-FFF2-40B4-BE49-F238E27FC236}">
                <a16:creationId xmlns:a16="http://schemas.microsoft.com/office/drawing/2014/main" id="{7285CBF5-AA50-4F11-8FFE-22E92F8341C0}"/>
              </a:ext>
            </a:extLst>
          </p:cNvPr>
          <p:cNvSpPr>
            <a:spLocks noGrp="1"/>
          </p:cNvSpPr>
          <p:nvPr>
            <p:ph type="body" idx="1"/>
          </p:nvPr>
        </p:nvSpPr>
        <p:spPr>
          <a:xfrm>
            <a:off x="249382" y="1105188"/>
            <a:ext cx="11649491" cy="507393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7FFF3FDC-AA4C-4360-8747-9BDD5AF66024}"/>
              </a:ext>
            </a:extLst>
          </p:cNvPr>
          <p:cNvSpPr>
            <a:spLocks noGrp="1"/>
          </p:cNvSpPr>
          <p:nvPr>
            <p:ph type="sldNum" sz="quarter" idx="4"/>
          </p:nvPr>
        </p:nvSpPr>
        <p:spPr>
          <a:xfrm>
            <a:off x="9153701" y="6356350"/>
            <a:ext cx="2743200" cy="365125"/>
          </a:xfrm>
          <a:prstGeom prst="rect">
            <a:avLst/>
          </a:prstGeom>
        </p:spPr>
        <p:txBody>
          <a:bodyPr vert="horz" lIns="91440" tIns="45720" rIns="91440" bIns="45720" rtlCol="0" anchor="ctr"/>
          <a:lstStyle>
            <a:lvl1pPr algn="r">
              <a:defRPr sz="1200">
                <a:solidFill>
                  <a:srgbClr val="FAB432"/>
                </a:solidFill>
              </a:defRPr>
            </a:lvl1pPr>
          </a:lstStyle>
          <a:p>
            <a:fld id="{61ED1F0D-C38E-42DC-9614-8A91EF0A056E}" type="slidenum">
              <a:rPr lang="en-US" smtClean="0"/>
              <a:pPr/>
              <a:t>‹#›</a:t>
            </a:fld>
            <a:endParaRPr lang="en-US" dirty="0"/>
          </a:p>
        </p:txBody>
      </p:sp>
    </p:spTree>
    <p:extLst>
      <p:ext uri="{BB962C8B-B14F-4D97-AF65-F5344CB8AC3E}">
        <p14:creationId xmlns:p14="http://schemas.microsoft.com/office/powerpoint/2010/main" val="4151779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4" r:id="rId4"/>
    <p:sldLayoutId id="2147483655" r:id="rId5"/>
    <p:sldLayoutId id="2147483656" r:id="rId6"/>
    <p:sldLayoutId id="2147483658" r:id="rId7"/>
    <p:sldLayoutId id="2147483659" r:id="rId8"/>
    <p:sldLayoutId id="2147483660" r:id="rId9"/>
    <p:sldLayoutId id="2147483661" r:id="rId10"/>
  </p:sldLayoutIdLst>
  <p:hf sldNum="0" hdr="0" ftr="0" dt="0"/>
  <p:txStyles>
    <p:titleStyle>
      <a:lvl1pPr algn="ctr" defTabSz="914400" rtl="0" eaLnBrk="1" latinLnBrk="0" hangingPunct="1">
        <a:lnSpc>
          <a:spcPct val="90000"/>
        </a:lnSpc>
        <a:spcBef>
          <a:spcPct val="0"/>
        </a:spcBef>
        <a:buNone/>
        <a:defRPr sz="4000" kern="120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5E162A"/>
        </a:solidFill>
        <a:effectLst/>
      </p:bgPr>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581DC5B9-0F23-4093-9730-D54ED808AF4E}"/>
              </a:ext>
            </a:extLst>
          </p:cNvPr>
          <p:cNvSpPr>
            <a:spLocks noGrp="1"/>
          </p:cNvSpPr>
          <p:nvPr>
            <p:ph type="ftr" sz="quarter" idx="3"/>
          </p:nvPr>
        </p:nvSpPr>
        <p:spPr>
          <a:xfrm>
            <a:off x="243843" y="6356350"/>
            <a:ext cx="8722818" cy="365125"/>
          </a:xfrm>
          <a:prstGeom prst="rect">
            <a:avLst/>
          </a:prstGeom>
        </p:spPr>
        <p:txBody>
          <a:bodyPr vert="horz" lIns="91440" tIns="45720" rIns="91440" bIns="45720" rtlCol="0" anchor="ctr"/>
          <a:lstStyle>
            <a:lvl1pPr algn="l">
              <a:defRPr sz="1200">
                <a:solidFill>
                  <a:srgbClr val="FAB432"/>
                </a:solidFill>
              </a:defRPr>
            </a:lvl1pPr>
          </a:lstStyle>
          <a:p>
            <a:endParaRPr lang="en-US" dirty="0"/>
          </a:p>
        </p:txBody>
      </p:sp>
      <p:sp>
        <p:nvSpPr>
          <p:cNvPr id="2" name="Title Placeholder 1">
            <a:extLst>
              <a:ext uri="{FF2B5EF4-FFF2-40B4-BE49-F238E27FC236}">
                <a16:creationId xmlns:a16="http://schemas.microsoft.com/office/drawing/2014/main" id="{6E2297AB-E074-4BBF-ADB9-96BBF73AE781}"/>
              </a:ext>
            </a:extLst>
          </p:cNvPr>
          <p:cNvSpPr>
            <a:spLocks noGrp="1"/>
          </p:cNvSpPr>
          <p:nvPr>
            <p:ph type="title"/>
          </p:nvPr>
        </p:nvSpPr>
        <p:spPr>
          <a:xfrm>
            <a:off x="293128" y="205323"/>
            <a:ext cx="11494320" cy="611414"/>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a:extLst>
              <a:ext uri="{FF2B5EF4-FFF2-40B4-BE49-F238E27FC236}">
                <a16:creationId xmlns:a16="http://schemas.microsoft.com/office/drawing/2014/main" id="{7285CBF5-AA50-4F11-8FFE-22E92F8341C0}"/>
              </a:ext>
            </a:extLst>
          </p:cNvPr>
          <p:cNvSpPr>
            <a:spLocks noGrp="1"/>
          </p:cNvSpPr>
          <p:nvPr>
            <p:ph type="body" idx="1"/>
          </p:nvPr>
        </p:nvSpPr>
        <p:spPr>
          <a:xfrm>
            <a:off x="249382" y="1105188"/>
            <a:ext cx="11649491" cy="507393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7FFF3FDC-AA4C-4360-8747-9BDD5AF66024}"/>
              </a:ext>
            </a:extLst>
          </p:cNvPr>
          <p:cNvSpPr>
            <a:spLocks noGrp="1"/>
          </p:cNvSpPr>
          <p:nvPr>
            <p:ph type="sldNum" sz="quarter" idx="4"/>
          </p:nvPr>
        </p:nvSpPr>
        <p:spPr>
          <a:xfrm>
            <a:off x="9153701" y="6356350"/>
            <a:ext cx="2743200" cy="365125"/>
          </a:xfrm>
          <a:prstGeom prst="rect">
            <a:avLst/>
          </a:prstGeom>
        </p:spPr>
        <p:txBody>
          <a:bodyPr vert="horz" lIns="91440" tIns="45720" rIns="91440" bIns="45720" rtlCol="0" anchor="ctr"/>
          <a:lstStyle>
            <a:lvl1pPr algn="r">
              <a:defRPr sz="1200">
                <a:solidFill>
                  <a:srgbClr val="FAB432"/>
                </a:solidFill>
              </a:defRPr>
            </a:lvl1pPr>
          </a:lstStyle>
          <a:p>
            <a:fld id="{61ED1F0D-C38E-42DC-9614-8A91EF0A056E}" type="slidenum">
              <a:rPr lang="en-US" smtClean="0"/>
              <a:pPr/>
              <a:t>‹#›</a:t>
            </a:fld>
            <a:endParaRPr lang="en-US" dirty="0"/>
          </a:p>
        </p:txBody>
      </p:sp>
    </p:spTree>
    <p:extLst>
      <p:ext uri="{BB962C8B-B14F-4D97-AF65-F5344CB8AC3E}">
        <p14:creationId xmlns:p14="http://schemas.microsoft.com/office/powerpoint/2010/main" val="2041877732"/>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hf sldNum="0" hdr="0" ftr="0" dt="0"/>
  <p:txStyles>
    <p:titleStyle>
      <a:lvl1pPr algn="ctr" defTabSz="914400" rtl="0" eaLnBrk="1" latinLnBrk="0" hangingPunct="1">
        <a:lnSpc>
          <a:spcPct val="90000"/>
        </a:lnSpc>
        <a:spcBef>
          <a:spcPct val="0"/>
        </a:spcBef>
        <a:buNone/>
        <a:defRPr sz="4000" kern="120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2.xml"/><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10.xml"/><Relationship Id="rId5" Type="http://schemas.openxmlformats.org/officeDocument/2006/relationships/slide" Target="slide11.xml"/><Relationship Id="rId4" Type="http://schemas.openxmlformats.org/officeDocument/2006/relationships/slide" Target="slide9.xml"/></Relationships>
</file>

<file path=ppt/slides/_rels/slide11.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7.xml"/><Relationship Id="rId5" Type="http://schemas.openxmlformats.org/officeDocument/2006/relationships/slide" Target="slide12.xml"/><Relationship Id="rId4" Type="http://schemas.openxmlformats.org/officeDocument/2006/relationships/slide" Target="slide10.xml"/></Relationships>
</file>

<file path=ppt/slides/_rels/slide12.xml.rels><?xml version="1.0" encoding="UTF-8" standalone="yes"?>
<Relationships xmlns="http://schemas.openxmlformats.org/package/2006/relationships"><Relationship Id="rId8" Type="http://schemas.openxmlformats.org/officeDocument/2006/relationships/slide" Target="slide13.xml"/><Relationship Id="rId3" Type="http://schemas.openxmlformats.org/officeDocument/2006/relationships/image" Target="../media/image28.png"/><Relationship Id="rId7" Type="http://schemas.openxmlformats.org/officeDocument/2006/relationships/slide" Target="slide11.xml"/><Relationship Id="rId2" Type="http://schemas.openxmlformats.org/officeDocument/2006/relationships/image" Target="../media/image27.png"/><Relationship Id="rId1" Type="http://schemas.openxmlformats.org/officeDocument/2006/relationships/slideLayout" Target="../slideLayouts/slideLayout8.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29.png"/><Relationship Id="rId9" Type="http://schemas.openxmlformats.org/officeDocument/2006/relationships/image" Target="../media/image30.png"/></Relationships>
</file>

<file path=ppt/slides/_rels/slide13.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2.png"/><Relationship Id="rId7" Type="http://schemas.openxmlformats.org/officeDocument/2006/relationships/image" Target="../media/image7.png"/><Relationship Id="rId2" Type="http://schemas.openxmlformats.org/officeDocument/2006/relationships/image" Target="../media/image31.png"/><Relationship Id="rId1" Type="http://schemas.openxmlformats.org/officeDocument/2006/relationships/slideLayout" Target="../slideLayouts/slideLayout9.xml"/><Relationship Id="rId6" Type="http://schemas.openxmlformats.org/officeDocument/2006/relationships/image" Target="../media/image35.png"/><Relationship Id="rId11" Type="http://schemas.openxmlformats.org/officeDocument/2006/relationships/image" Target="../media/image36.png"/><Relationship Id="rId5" Type="http://schemas.openxmlformats.org/officeDocument/2006/relationships/image" Target="../media/image34.png"/><Relationship Id="rId10" Type="http://schemas.openxmlformats.org/officeDocument/2006/relationships/slide" Target="slide14.xml"/><Relationship Id="rId4" Type="http://schemas.openxmlformats.org/officeDocument/2006/relationships/image" Target="../media/image33.png"/><Relationship Id="rId9" Type="http://schemas.openxmlformats.org/officeDocument/2006/relationships/slide" Target="slide12.xml"/></Relationships>
</file>

<file path=ppt/slides/_rels/slide14.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8.png"/><Relationship Id="rId7" Type="http://schemas.openxmlformats.org/officeDocument/2006/relationships/image" Target="../media/image7.png"/><Relationship Id="rId2" Type="http://schemas.openxmlformats.org/officeDocument/2006/relationships/image" Target="../media/image37.png"/><Relationship Id="rId1" Type="http://schemas.openxmlformats.org/officeDocument/2006/relationships/slideLayout" Target="../slideLayouts/slideLayout8.xml"/><Relationship Id="rId6" Type="http://schemas.openxmlformats.org/officeDocument/2006/relationships/image" Target="../media/image41.png"/><Relationship Id="rId11" Type="http://schemas.openxmlformats.org/officeDocument/2006/relationships/image" Target="../media/image30.png"/><Relationship Id="rId5" Type="http://schemas.openxmlformats.org/officeDocument/2006/relationships/image" Target="../media/image40.png"/><Relationship Id="rId10" Type="http://schemas.openxmlformats.org/officeDocument/2006/relationships/slide" Target="slide15.xml"/><Relationship Id="rId4" Type="http://schemas.openxmlformats.org/officeDocument/2006/relationships/image" Target="../media/image39.png"/><Relationship Id="rId9" Type="http://schemas.openxmlformats.org/officeDocument/2006/relationships/slide" Target="slide13.xml"/></Relationships>
</file>

<file path=ppt/slides/_rels/slide15.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43.png"/><Relationship Id="rId7" Type="http://schemas.openxmlformats.org/officeDocument/2006/relationships/image" Target="../media/image7.png"/><Relationship Id="rId2" Type="http://schemas.openxmlformats.org/officeDocument/2006/relationships/image" Target="../media/image42.png"/><Relationship Id="rId1" Type="http://schemas.openxmlformats.org/officeDocument/2006/relationships/slideLayout" Target="../slideLayouts/slideLayout7.xml"/><Relationship Id="rId6" Type="http://schemas.openxmlformats.org/officeDocument/2006/relationships/image" Target="../media/image46.png"/><Relationship Id="rId11" Type="http://schemas.openxmlformats.org/officeDocument/2006/relationships/image" Target="../media/image47.png"/><Relationship Id="rId5" Type="http://schemas.openxmlformats.org/officeDocument/2006/relationships/image" Target="../media/image45.png"/><Relationship Id="rId10" Type="http://schemas.openxmlformats.org/officeDocument/2006/relationships/slide" Target="slide16.xml"/><Relationship Id="rId4" Type="http://schemas.openxmlformats.org/officeDocument/2006/relationships/image" Target="../media/image44.png"/><Relationship Id="rId9" Type="http://schemas.openxmlformats.org/officeDocument/2006/relationships/slide" Target="slide14.xml"/></Relationships>
</file>

<file path=ppt/slides/_rels/slide16.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9.xml"/><Relationship Id="rId6" Type="http://schemas.openxmlformats.org/officeDocument/2006/relationships/image" Target="../media/image48.png"/><Relationship Id="rId5" Type="http://schemas.openxmlformats.org/officeDocument/2006/relationships/slide" Target="slide17.xml"/><Relationship Id="rId4" Type="http://schemas.openxmlformats.org/officeDocument/2006/relationships/slide" Target="slide15.xml"/></Relationships>
</file>

<file path=ppt/slides/_rels/slide17.xml.rels><?xml version="1.0" encoding="UTF-8" standalone="yes"?>
<Relationships xmlns="http://schemas.openxmlformats.org/package/2006/relationships"><Relationship Id="rId8" Type="http://schemas.openxmlformats.org/officeDocument/2006/relationships/slide" Target="slide18.xml"/><Relationship Id="rId3" Type="http://schemas.openxmlformats.org/officeDocument/2006/relationships/image" Target="../media/image49.png"/><Relationship Id="rId7" Type="http://schemas.openxmlformats.org/officeDocument/2006/relationships/slide" Target="slide16.xml"/><Relationship Id="rId2" Type="http://schemas.openxmlformats.org/officeDocument/2006/relationships/image" Target="../media/image480.png"/><Relationship Id="rId1" Type="http://schemas.openxmlformats.org/officeDocument/2006/relationships/slideLayout" Target="../slideLayouts/slideLayout10.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50.png"/></Relationships>
</file>

<file path=ppt/slides/_rels/slide18.xml.rels><?xml version="1.0" encoding="UTF-8" standalone="yes"?>
<Relationships xmlns="http://schemas.openxmlformats.org/package/2006/relationships"><Relationship Id="rId8" Type="http://schemas.openxmlformats.org/officeDocument/2006/relationships/slide" Target="slide19.xml"/><Relationship Id="rId3" Type="http://schemas.openxmlformats.org/officeDocument/2006/relationships/image" Target="../media/image52.png"/><Relationship Id="rId7" Type="http://schemas.openxmlformats.org/officeDocument/2006/relationships/slide" Target="slide17.xml"/><Relationship Id="rId2" Type="http://schemas.openxmlformats.org/officeDocument/2006/relationships/image" Target="../media/image51.png"/><Relationship Id="rId1" Type="http://schemas.openxmlformats.org/officeDocument/2006/relationships/slideLayout" Target="../slideLayouts/slideLayout10.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53.png"/></Relationships>
</file>

<file path=ppt/slides/_rels/slide19.xml.rels><?xml version="1.0" encoding="UTF-8" standalone="yes"?>
<Relationships xmlns="http://schemas.openxmlformats.org/package/2006/relationships"><Relationship Id="rId2" Type="http://schemas.openxmlformats.org/officeDocument/2006/relationships/slide" Target="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slide" Target="slide3.xml"/><Relationship Id="rId3" Type="http://schemas.openxmlformats.org/officeDocument/2006/relationships/image" Target="../media/image4.pn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Layout" Target="../slideLayouts/slideLayout19.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slide" Target="slide4.xml"/><Relationship Id="rId2" Type="http://schemas.openxmlformats.org/officeDocument/2006/relationships/image" Target="../media/image9.png"/><Relationship Id="rId1" Type="http://schemas.openxmlformats.org/officeDocument/2006/relationships/slideLayout" Target="../slideLayouts/slideLayout7.xml"/><Relationship Id="rId6" Type="http://schemas.openxmlformats.org/officeDocument/2006/relationships/slide" Target="slide2.xml"/><Relationship Id="rId5" Type="http://schemas.openxmlformats.org/officeDocument/2006/relationships/image" Target="../media/image8.sv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9.xml"/><Relationship Id="rId5" Type="http://schemas.openxmlformats.org/officeDocument/2006/relationships/slide" Target="slide5.xml"/><Relationship Id="rId4" Type="http://schemas.openxmlformats.org/officeDocument/2006/relationships/slide" Target="slide3.xml"/></Relationships>
</file>

<file path=ppt/slides/_rels/slide5.xml.rels><?xml version="1.0" encoding="UTF-8" standalone="yes"?>
<Relationships xmlns="http://schemas.openxmlformats.org/package/2006/relationships"><Relationship Id="rId8" Type="http://schemas.openxmlformats.org/officeDocument/2006/relationships/slide" Target="slide4.xml"/><Relationship Id="rId3" Type="http://schemas.openxmlformats.org/officeDocument/2006/relationships/image" Target="../media/image12.png"/><Relationship Id="rId7" Type="http://schemas.openxmlformats.org/officeDocument/2006/relationships/image" Target="../media/image8.svg"/><Relationship Id="rId2" Type="http://schemas.openxmlformats.org/officeDocument/2006/relationships/image" Target="../media/image11.png"/><Relationship Id="rId1" Type="http://schemas.openxmlformats.org/officeDocument/2006/relationships/slideLayout" Target="../slideLayouts/slideLayout9.xml"/><Relationship Id="rId6" Type="http://schemas.openxmlformats.org/officeDocument/2006/relationships/image" Target="../media/image7.png"/><Relationship Id="rId5" Type="http://schemas.openxmlformats.org/officeDocument/2006/relationships/image" Target="../media/image14.png"/><Relationship Id="rId4" Type="http://schemas.openxmlformats.org/officeDocument/2006/relationships/image" Target="../media/image13.png"/><Relationship Id="rId9" Type="http://schemas.openxmlformats.org/officeDocument/2006/relationships/slide" Target="slide6.xml"/></Relationships>
</file>

<file path=ppt/slides/_rels/slide6.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120.png"/><Relationship Id="rId7" Type="http://schemas.openxmlformats.org/officeDocument/2006/relationships/image" Target="../media/image7.png"/><Relationship Id="rId2" Type="http://schemas.openxmlformats.org/officeDocument/2006/relationships/image" Target="../media/image110.png"/><Relationship Id="rId1" Type="http://schemas.openxmlformats.org/officeDocument/2006/relationships/slideLayout" Target="../slideLayouts/slideLayout10.xml"/><Relationship Id="rId6" Type="http://schemas.openxmlformats.org/officeDocument/2006/relationships/image" Target="../media/image15.png"/><Relationship Id="rId5" Type="http://schemas.openxmlformats.org/officeDocument/2006/relationships/image" Target="../media/image140.png"/><Relationship Id="rId10" Type="http://schemas.openxmlformats.org/officeDocument/2006/relationships/slide" Target="slide7.xml"/><Relationship Id="rId4" Type="http://schemas.openxmlformats.org/officeDocument/2006/relationships/image" Target="../media/image130.png"/><Relationship Id="rId9" Type="http://schemas.openxmlformats.org/officeDocument/2006/relationships/slide" Target="slide5.xml"/></Relationships>
</file>

<file path=ppt/slides/_rels/slide7.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17.png"/><Relationship Id="rId7" Type="http://schemas.openxmlformats.org/officeDocument/2006/relationships/image" Target="../media/image19.png"/><Relationship Id="rId2" Type="http://schemas.openxmlformats.org/officeDocument/2006/relationships/image" Target="../media/image16.png"/><Relationship Id="rId1" Type="http://schemas.openxmlformats.org/officeDocument/2006/relationships/slideLayout" Target="../slideLayouts/slideLayout8.xml"/><Relationship Id="rId6" Type="http://schemas.openxmlformats.org/officeDocument/2006/relationships/slide" Target="slide8.xml"/><Relationship Id="rId5" Type="http://schemas.openxmlformats.org/officeDocument/2006/relationships/slide" Target="slide6.xml"/><Relationship Id="rId10" Type="http://schemas.openxmlformats.org/officeDocument/2006/relationships/image" Target="../media/image20.png"/><Relationship Id="rId4" Type="http://schemas.openxmlformats.org/officeDocument/2006/relationships/image" Target="../media/image18.png"/><Relationship Id="rId9" Type="http://schemas.openxmlformats.org/officeDocument/2006/relationships/image" Target="../media/image8.svg"/></Relationships>
</file>

<file path=ppt/slides/_rels/slide8.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2.png"/><Relationship Id="rId7" Type="http://schemas.openxmlformats.org/officeDocument/2006/relationships/image" Target="../media/image26.png"/><Relationship Id="rId2" Type="http://schemas.openxmlformats.org/officeDocument/2006/relationships/image" Target="../media/image21.png"/><Relationship Id="rId1" Type="http://schemas.openxmlformats.org/officeDocument/2006/relationships/slideLayout" Target="../slideLayouts/slideLayout8.xml"/><Relationship Id="rId6" Type="http://schemas.openxmlformats.org/officeDocument/2006/relationships/image" Target="../media/image25.png"/><Relationship Id="rId11" Type="http://schemas.openxmlformats.org/officeDocument/2006/relationships/slide" Target="slide9.xml"/><Relationship Id="rId5" Type="http://schemas.openxmlformats.org/officeDocument/2006/relationships/image" Target="../media/image24.png"/><Relationship Id="rId10" Type="http://schemas.openxmlformats.org/officeDocument/2006/relationships/slide" Target="slide7.xml"/><Relationship Id="rId4" Type="http://schemas.openxmlformats.org/officeDocument/2006/relationships/image" Target="../media/image23.png"/><Relationship Id="rId9" Type="http://schemas.openxmlformats.org/officeDocument/2006/relationships/image" Target="../media/image8.svg"/></Relationships>
</file>

<file path=ppt/slides/_rels/slide9.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7.xml"/><Relationship Id="rId5" Type="http://schemas.openxmlformats.org/officeDocument/2006/relationships/slide" Target="slide10.xml"/><Relationship Id="rId4" Type="http://schemas.openxmlformats.org/officeDocument/2006/relationships/slide" Target="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B47CE4F-CA2E-40E2-8A42-6DD4522E5F83}"/>
              </a:ext>
            </a:extLst>
          </p:cNvPr>
          <p:cNvSpPr>
            <a:spLocks noGrp="1"/>
          </p:cNvSpPr>
          <p:nvPr>
            <p:ph type="ctrTitle"/>
          </p:nvPr>
        </p:nvSpPr>
        <p:spPr/>
        <p:txBody>
          <a:bodyPr/>
          <a:lstStyle/>
          <a:p>
            <a:r>
              <a:rPr lang="en-US" dirty="0"/>
              <a:t>Introduction to Generalizability Theory</a:t>
            </a:r>
          </a:p>
        </p:txBody>
      </p:sp>
      <p:sp>
        <p:nvSpPr>
          <p:cNvPr id="6" name="Next Question Arrow">
            <a:hlinkClick r:id="rId2" action="ppaction://hlinksldjump"/>
            <a:extLst>
              <a:ext uri="{FF2B5EF4-FFF2-40B4-BE49-F238E27FC236}">
                <a16:creationId xmlns:a16="http://schemas.microsoft.com/office/drawing/2014/main" id="{EF09C0B7-74A5-CCF1-73C8-D53031732F42}"/>
              </a:ext>
            </a:extLst>
          </p:cNvPr>
          <p:cNvSpPr/>
          <p:nvPr/>
        </p:nvSpPr>
        <p:spPr>
          <a:xfrm>
            <a:off x="10250712" y="6344653"/>
            <a:ext cx="1921381"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Question 1</a:t>
            </a:r>
          </a:p>
        </p:txBody>
      </p:sp>
      <p:sp>
        <p:nvSpPr>
          <p:cNvPr id="7" name="Question Box">
            <a:extLst>
              <a:ext uri="{FF2B5EF4-FFF2-40B4-BE49-F238E27FC236}">
                <a16:creationId xmlns:a16="http://schemas.microsoft.com/office/drawing/2014/main" id="{45B48011-96A6-F719-CC48-1D71C491596E}"/>
              </a:ext>
            </a:extLst>
          </p:cNvPr>
          <p:cNvSpPr/>
          <p:nvPr/>
        </p:nvSpPr>
        <p:spPr>
          <a:xfrm>
            <a:off x="370322" y="2306372"/>
            <a:ext cx="4547907" cy="1152269"/>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en-US" sz="2000" b="1" dirty="0">
                <a:solidFill>
                  <a:srgbClr val="FAB432"/>
                </a:solidFill>
                <a:latin typeface="Open Sans" panose="020B0606030504020204" pitchFamily="34" charset="0"/>
                <a:ea typeface="Open Sans" panose="020B0606030504020204" pitchFamily="34" charset="0"/>
                <a:cs typeface="Open Sans" panose="020B0606030504020204" pitchFamily="34" charset="0"/>
              </a:rPr>
              <a:t>Please switch to Slide Show Mode to start the interactive quiz</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AB432"/>
                </a:solidFill>
                <a:effectLst/>
                <a:uLnTx/>
                <a:uFillTx/>
                <a:latin typeface="Open Sans" panose="020B0606030504020204" pitchFamily="34" charset="0"/>
                <a:ea typeface="Open Sans" panose="020B0606030504020204" pitchFamily="34" charset="0"/>
                <a:cs typeface="Open Sans" panose="020B0606030504020204" pitchFamily="34" charset="0"/>
              </a:rPr>
              <a:t>(Slide Show </a:t>
            </a:r>
            <a:r>
              <a:rPr kumimoji="0" lang="en-US" sz="2000" b="0" i="0" u="none" strike="noStrike" kern="1200" cap="none" spc="0" normalizeH="0" baseline="0" noProof="0" dirty="0">
                <a:ln>
                  <a:noFill/>
                </a:ln>
                <a:solidFill>
                  <a:srgbClr val="FAB432"/>
                </a:solidFill>
                <a:effectLst/>
                <a:uLnTx/>
                <a:uFillTx/>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 From Beginning)</a:t>
            </a:r>
            <a:endParaRPr kumimoji="0" lang="en-US" sz="2000" b="0" i="0" u="none" strike="noStrike" kern="1200" cap="none" spc="0" normalizeH="0" baseline="0" noProof="0" dirty="0">
              <a:ln>
                <a:noFill/>
              </a:ln>
              <a:solidFill>
                <a:srgbClr val="FAB432"/>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sp>
        <p:nvSpPr>
          <p:cNvPr id="8" name="Question Box">
            <a:extLst>
              <a:ext uri="{FF2B5EF4-FFF2-40B4-BE49-F238E27FC236}">
                <a16:creationId xmlns:a16="http://schemas.microsoft.com/office/drawing/2014/main" id="{EA7D9ACD-99C9-63DB-C4DC-14CA0DF43E43}"/>
              </a:ext>
            </a:extLst>
          </p:cNvPr>
          <p:cNvSpPr/>
          <p:nvPr/>
        </p:nvSpPr>
        <p:spPr>
          <a:xfrm>
            <a:off x="370322" y="3561158"/>
            <a:ext cx="11348202" cy="2787587"/>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sng" strike="noStrike" kern="1200" cap="none" spc="0" normalizeH="0" baseline="0" noProof="0" dirty="0">
                <a:ln>
                  <a:noFill/>
                </a:ln>
                <a:solidFill>
                  <a:srgbClr val="FAB432"/>
                </a:solidFill>
                <a:effectLst/>
                <a:uLnTx/>
                <a:uFillTx/>
                <a:latin typeface="Open Sans" panose="020B0606030504020204" pitchFamily="34" charset="0"/>
                <a:ea typeface="Open Sans" panose="020B0606030504020204" pitchFamily="34" charset="0"/>
                <a:cs typeface="Open Sans" panose="020B0606030504020204" pitchFamily="34" charset="0"/>
              </a:rPr>
              <a:t>Instructions</a:t>
            </a: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FAB432"/>
                </a:solidFill>
                <a:effectLst/>
                <a:uLnTx/>
                <a:uFillTx/>
                <a:latin typeface="Open Sans" panose="020B0606030504020204" pitchFamily="34" charset="0"/>
                <a:ea typeface="Open Sans" panose="020B0606030504020204" pitchFamily="34" charset="0"/>
                <a:cs typeface="Open Sans" panose="020B0606030504020204" pitchFamily="34" charset="0"/>
              </a:rPr>
              <a:t>Click a responses to select your  answer.</a:t>
            </a: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FAB432"/>
                </a:solidFill>
                <a:effectLst/>
                <a:uLnTx/>
                <a:uFillTx/>
                <a:latin typeface="Open Sans" panose="020B0606030504020204" pitchFamily="34" charset="0"/>
                <a:ea typeface="Open Sans" panose="020B0606030504020204" pitchFamily="34" charset="0"/>
                <a:cs typeface="Open Sans" panose="020B0606030504020204" pitchFamily="34" charset="0"/>
              </a:rPr>
              <a:t>Use the navigation arrows to move to the next question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srgbClr val="FAB432"/>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pic>
        <p:nvPicPr>
          <p:cNvPr id="11" name="Picture 10">
            <a:extLst>
              <a:ext uri="{FF2B5EF4-FFF2-40B4-BE49-F238E27FC236}">
                <a16:creationId xmlns:a16="http://schemas.microsoft.com/office/drawing/2014/main" id="{E61E1C49-0450-56C2-DD6A-718AD7CA1F6B}"/>
              </a:ext>
            </a:extLst>
          </p:cNvPr>
          <p:cNvPicPr>
            <a:picLocks noChangeAspect="1"/>
          </p:cNvPicPr>
          <p:nvPr/>
        </p:nvPicPr>
        <p:blipFill>
          <a:blip r:embed="rId3"/>
          <a:stretch>
            <a:fillRect/>
          </a:stretch>
        </p:blipFill>
        <p:spPr>
          <a:xfrm>
            <a:off x="5132958" y="2468168"/>
            <a:ext cx="647700" cy="828675"/>
          </a:xfrm>
          <a:prstGeom prst="rect">
            <a:avLst/>
          </a:prstGeom>
        </p:spPr>
      </p:pic>
    </p:spTree>
    <p:extLst>
      <p:ext uri="{BB962C8B-B14F-4D97-AF65-F5344CB8AC3E}">
        <p14:creationId xmlns:p14="http://schemas.microsoft.com/office/powerpoint/2010/main" val="3532251258"/>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hidden"/>
                                      </p:to>
                                    </p:set>
                                  </p:childTnLst>
                                </p:cTn>
                              </p:par>
                              <p:par>
                                <p:cTn id="7" presetID="1" presetClass="exit" presetSubtype="0" fill="hold" nodeType="withEffect">
                                  <p:stCondLst>
                                    <p:cond delay="0"/>
                                  </p:stCondLst>
                                  <p:childTnLst>
                                    <p:set>
                                      <p:cBhvr>
                                        <p:cTn id="8" dur="1" fill="hold">
                                          <p:stCondLst>
                                            <p:cond delay="0"/>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4354A0-535E-729E-295E-294234DB4593}"/>
            </a:ext>
          </a:extLst>
        </p:cNvPr>
        <p:cNvGrpSpPr/>
        <p:nvPr/>
      </p:nvGrpSpPr>
      <p:grpSpPr>
        <a:xfrm>
          <a:off x="0" y="0"/>
          <a:ext cx="0" cy="0"/>
          <a:chOff x="0" y="0"/>
          <a:chExt cx="0" cy="0"/>
        </a:xfrm>
      </p:grpSpPr>
      <p:sp>
        <p:nvSpPr>
          <p:cNvPr id="22" name="Question Box">
            <a:extLst>
              <a:ext uri="{FF2B5EF4-FFF2-40B4-BE49-F238E27FC236}">
                <a16:creationId xmlns:a16="http://schemas.microsoft.com/office/drawing/2014/main" id="{C46A781E-CB03-C7B6-8214-7C9046BEC7CD}"/>
              </a:ext>
            </a:extLst>
          </p:cNvPr>
          <p:cNvSpPr/>
          <p:nvPr/>
        </p:nvSpPr>
        <p:spPr>
          <a:xfrm>
            <a:off x="741301" y="1218975"/>
            <a:ext cx="7303776" cy="810908"/>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3" name="Question Number">
            <a:extLst>
              <a:ext uri="{FF2B5EF4-FFF2-40B4-BE49-F238E27FC236}">
                <a16:creationId xmlns:a16="http://schemas.microsoft.com/office/drawing/2014/main" id="{233513F4-AC06-9959-0834-C2C765B5DBED}"/>
              </a:ext>
            </a:extLst>
          </p:cNvPr>
          <p:cNvSpPr/>
          <p:nvPr/>
        </p:nvSpPr>
        <p:spPr>
          <a:xfrm>
            <a:off x="284101" y="1173013"/>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12" name="Text Placeholder 11">
            <a:extLst>
              <a:ext uri="{FF2B5EF4-FFF2-40B4-BE49-F238E27FC236}">
                <a16:creationId xmlns:a16="http://schemas.microsoft.com/office/drawing/2014/main" id="{8E3D9923-2FF7-0110-A88A-EC8C4FE91EA8}"/>
              </a:ext>
            </a:extLst>
          </p:cNvPr>
          <p:cNvSpPr>
            <a:spLocks noGrp="1"/>
          </p:cNvSpPr>
          <p:nvPr>
            <p:ph type="body" sz="quarter" idx="10"/>
          </p:nvPr>
        </p:nvSpPr>
        <p:spPr/>
        <p:txBody>
          <a:bodyPr>
            <a:normAutofit fontScale="92500" lnSpcReduction="20000"/>
          </a:bodyPr>
          <a:lstStyle/>
          <a:p>
            <a:r>
              <a:rPr lang="en-US" dirty="0">
                <a:solidFill>
                  <a:schemeClr val="tx1"/>
                </a:solidFill>
              </a:rPr>
              <a:t>Yes! A fully crossed G study provides the flexibility to compute D study results for both crossed and nested designs. The reverse is not possible</a:t>
            </a:r>
          </a:p>
          <a:p>
            <a:endParaRPr lang="en-US" dirty="0">
              <a:solidFill>
                <a:schemeClr val="tx1"/>
              </a:solidFill>
            </a:endParaRPr>
          </a:p>
        </p:txBody>
      </p:sp>
      <p:sp>
        <p:nvSpPr>
          <p:cNvPr id="15" name="Text Placeholder 14">
            <a:extLst>
              <a:ext uri="{FF2B5EF4-FFF2-40B4-BE49-F238E27FC236}">
                <a16:creationId xmlns:a16="http://schemas.microsoft.com/office/drawing/2014/main" id="{786BAA4F-F9E2-EE6D-AF27-4609D302AFD1}"/>
              </a:ext>
            </a:extLst>
          </p:cNvPr>
          <p:cNvSpPr>
            <a:spLocks noGrp="1"/>
          </p:cNvSpPr>
          <p:nvPr>
            <p:ph type="body" sz="quarter" idx="13"/>
          </p:nvPr>
        </p:nvSpPr>
        <p:spPr/>
        <p:txBody>
          <a:bodyPr>
            <a:normAutofit fontScale="92500"/>
          </a:bodyPr>
          <a:lstStyle/>
          <a:p>
            <a:r>
              <a:rPr lang="en-US" dirty="0">
                <a:solidFill>
                  <a:schemeClr val="bg1"/>
                </a:solidFill>
              </a:rPr>
              <a:t>Reliability in D studies depends on multiple factors, including sample sizes and how facets are treated in the universe of generalization.</a:t>
            </a:r>
          </a:p>
        </p:txBody>
      </p:sp>
      <p:sp>
        <p:nvSpPr>
          <p:cNvPr id="21" name="Text Placeholder 20">
            <a:extLst>
              <a:ext uri="{FF2B5EF4-FFF2-40B4-BE49-F238E27FC236}">
                <a16:creationId xmlns:a16="http://schemas.microsoft.com/office/drawing/2014/main" id="{8304C50A-CC61-17E5-4137-96B73FFDE1FF}"/>
              </a:ext>
            </a:extLst>
          </p:cNvPr>
          <p:cNvSpPr>
            <a:spLocks noGrp="1"/>
          </p:cNvSpPr>
          <p:nvPr>
            <p:ph type="body" sz="quarter" idx="19"/>
          </p:nvPr>
        </p:nvSpPr>
        <p:spPr>
          <a:xfrm>
            <a:off x="2075505" y="5292008"/>
            <a:ext cx="7342632" cy="667512"/>
          </a:xfrm>
        </p:spPr>
        <p:txBody>
          <a:bodyPr>
            <a:normAutofit lnSpcReduction="10000"/>
          </a:bodyPr>
          <a:lstStyle/>
          <a:p>
            <a:pPr marR="0" lvl="0">
              <a:lnSpc>
                <a:spcPct val="115000"/>
              </a:lnSpc>
              <a:spcAft>
                <a:spcPts val="800"/>
              </a:spcAft>
            </a:pPr>
            <a:r>
              <a:rPr lang="en-US" kern="100" dirty="0">
                <a:solidFill>
                  <a:schemeClr val="tx1"/>
                </a:solidFill>
              </a:rPr>
              <a:t>It enables derivation of results for both crossed and nested D study designs</a:t>
            </a:r>
            <a:endParaRPr lang="en-US" kern="100" dirty="0"/>
          </a:p>
        </p:txBody>
      </p:sp>
      <p:sp>
        <p:nvSpPr>
          <p:cNvPr id="14" name="Text Placeholder 13">
            <a:extLst>
              <a:ext uri="{FF2B5EF4-FFF2-40B4-BE49-F238E27FC236}">
                <a16:creationId xmlns:a16="http://schemas.microsoft.com/office/drawing/2014/main" id="{1DC3EA68-886E-5DB4-BC3D-337694175729}"/>
              </a:ext>
            </a:extLst>
          </p:cNvPr>
          <p:cNvSpPr>
            <a:spLocks noGrp="1"/>
          </p:cNvSpPr>
          <p:nvPr>
            <p:ph type="body" sz="quarter" idx="12"/>
          </p:nvPr>
        </p:nvSpPr>
        <p:spPr/>
        <p:txBody>
          <a:bodyPr>
            <a:normAutofit/>
          </a:bodyPr>
          <a:lstStyle/>
          <a:p>
            <a:r>
              <a:rPr lang="en-US" dirty="0">
                <a:solidFill>
                  <a:schemeClr val="bg1"/>
                </a:solidFill>
              </a:rPr>
              <a:t>The accuracy of variance component estimation depends primarily on G study sample sizes, not the design structure.</a:t>
            </a:r>
          </a:p>
        </p:txBody>
      </p:sp>
      <p:sp>
        <p:nvSpPr>
          <p:cNvPr id="20" name="Text Placeholder 19">
            <a:extLst>
              <a:ext uri="{FF2B5EF4-FFF2-40B4-BE49-F238E27FC236}">
                <a16:creationId xmlns:a16="http://schemas.microsoft.com/office/drawing/2014/main" id="{56B0FDA9-F533-D044-510C-B5F1E0CBC665}"/>
              </a:ext>
            </a:extLst>
          </p:cNvPr>
          <p:cNvSpPr>
            <a:spLocks noGrp="1"/>
          </p:cNvSpPr>
          <p:nvPr>
            <p:ph type="body" sz="quarter" idx="18"/>
          </p:nvPr>
        </p:nvSpPr>
        <p:spPr>
          <a:xfrm>
            <a:off x="2075505" y="3519036"/>
            <a:ext cx="7342632" cy="667512"/>
          </a:xfrm>
        </p:spPr>
        <p:txBody>
          <a:bodyPr>
            <a:normAutofit/>
          </a:bodyPr>
          <a:lstStyle/>
          <a:p>
            <a:pPr marR="0" lvl="0">
              <a:lnSpc>
                <a:spcPct val="115000"/>
              </a:lnSpc>
              <a:spcAft>
                <a:spcPts val="800"/>
              </a:spcAft>
            </a:pPr>
            <a:r>
              <a:rPr lang="en-US" kern="100" dirty="0">
                <a:solidFill>
                  <a:schemeClr val="tx1"/>
                </a:solidFill>
              </a:rPr>
              <a:t>It allows more accurate estimation of variance components</a:t>
            </a:r>
            <a:endParaRPr lang="en-US" kern="100" dirty="0"/>
          </a:p>
        </p:txBody>
      </p:sp>
      <p:sp>
        <p:nvSpPr>
          <p:cNvPr id="13" name="Text Placeholder 12">
            <a:extLst>
              <a:ext uri="{FF2B5EF4-FFF2-40B4-BE49-F238E27FC236}">
                <a16:creationId xmlns:a16="http://schemas.microsoft.com/office/drawing/2014/main" id="{9B71262E-11BB-AC8F-3898-5961E0DC371E}"/>
              </a:ext>
            </a:extLst>
          </p:cNvPr>
          <p:cNvSpPr>
            <a:spLocks noGrp="1"/>
          </p:cNvSpPr>
          <p:nvPr>
            <p:ph type="body" sz="quarter" idx="11"/>
          </p:nvPr>
        </p:nvSpPr>
        <p:spPr/>
        <p:txBody>
          <a:bodyPr>
            <a:normAutofit fontScale="92500" lnSpcReduction="20000"/>
          </a:bodyPr>
          <a:lstStyle/>
          <a:p>
            <a:r>
              <a:rPr lang="en-US" dirty="0">
                <a:solidFill>
                  <a:schemeClr val="bg1"/>
                </a:solidFill>
              </a:rPr>
              <a:t>A fully crossed design typically requires more observations, as every level of one facet must be observed in combination with every level of the other facets.</a:t>
            </a:r>
          </a:p>
        </p:txBody>
      </p:sp>
      <p:sp>
        <p:nvSpPr>
          <p:cNvPr id="19" name="Text Placeholder 18">
            <a:extLst>
              <a:ext uri="{FF2B5EF4-FFF2-40B4-BE49-F238E27FC236}">
                <a16:creationId xmlns:a16="http://schemas.microsoft.com/office/drawing/2014/main" id="{FD3B2AAE-DC7D-2F78-E91B-C6F563B7225B}"/>
              </a:ext>
            </a:extLst>
          </p:cNvPr>
          <p:cNvSpPr>
            <a:spLocks noGrp="1"/>
          </p:cNvSpPr>
          <p:nvPr>
            <p:ph type="body" sz="quarter" idx="17"/>
          </p:nvPr>
        </p:nvSpPr>
        <p:spPr>
          <a:xfrm>
            <a:off x="2075505" y="2579653"/>
            <a:ext cx="7342632" cy="667512"/>
          </a:xfrm>
        </p:spPr>
        <p:txBody>
          <a:bodyPr>
            <a:normAutofit/>
          </a:bodyPr>
          <a:lstStyle/>
          <a:p>
            <a:pPr marR="0" lvl="0">
              <a:lnSpc>
                <a:spcPct val="115000"/>
              </a:lnSpc>
              <a:spcAft>
                <a:spcPts val="800"/>
              </a:spcAft>
            </a:pPr>
            <a:r>
              <a:rPr lang="en-US" sz="2000" kern="100" dirty="0">
                <a:solidFill>
                  <a:schemeClr val="tx1"/>
                </a:solidFill>
              </a:rPr>
              <a:t>It requires fewer observations</a:t>
            </a:r>
            <a:endParaRPr lang="en-US" sz="2000" kern="100" dirty="0"/>
          </a:p>
        </p:txBody>
      </p:sp>
      <p:sp>
        <p:nvSpPr>
          <p:cNvPr id="18" name="Text Placeholder 17">
            <a:extLst>
              <a:ext uri="{FF2B5EF4-FFF2-40B4-BE49-F238E27FC236}">
                <a16:creationId xmlns:a16="http://schemas.microsoft.com/office/drawing/2014/main" id="{05C93DDF-7162-4039-2F8D-BA4E856C50B9}"/>
              </a:ext>
            </a:extLst>
          </p:cNvPr>
          <p:cNvSpPr>
            <a:spLocks noGrp="1"/>
          </p:cNvSpPr>
          <p:nvPr>
            <p:ph type="body" sz="quarter" idx="16"/>
          </p:nvPr>
        </p:nvSpPr>
        <p:spPr>
          <a:xfrm>
            <a:off x="2075505" y="4385294"/>
            <a:ext cx="7342632" cy="667512"/>
          </a:xfrm>
        </p:spPr>
        <p:txBody>
          <a:bodyPr/>
          <a:lstStyle/>
          <a:p>
            <a:pPr marR="0" lvl="0">
              <a:lnSpc>
                <a:spcPct val="115000"/>
              </a:lnSpc>
              <a:spcAft>
                <a:spcPts val="800"/>
              </a:spcAft>
            </a:pPr>
            <a:r>
              <a:rPr lang="en-US" kern="100" dirty="0">
                <a:solidFill>
                  <a:schemeClr val="tx1"/>
                </a:solidFill>
              </a:rPr>
              <a:t>It produces higher reliability coefficients in subsequent D studies</a:t>
            </a:r>
            <a:endParaRPr lang="en-US" kern="100" dirty="0"/>
          </a:p>
        </p:txBody>
      </p:sp>
      <p:sp>
        <p:nvSpPr>
          <p:cNvPr id="16" name="Text Placeholder 15">
            <a:extLst>
              <a:ext uri="{FF2B5EF4-FFF2-40B4-BE49-F238E27FC236}">
                <a16:creationId xmlns:a16="http://schemas.microsoft.com/office/drawing/2014/main" id="{C3AF7FE8-398F-6E6E-A746-6E73AC2AF93D}"/>
              </a:ext>
            </a:extLst>
          </p:cNvPr>
          <p:cNvSpPr>
            <a:spLocks noGrp="1"/>
          </p:cNvSpPr>
          <p:nvPr>
            <p:ph type="body" sz="quarter" idx="14"/>
          </p:nvPr>
        </p:nvSpPr>
        <p:spPr>
          <a:xfrm>
            <a:off x="1198501" y="1173012"/>
            <a:ext cx="6846950" cy="810908"/>
          </a:xfrm>
        </p:spPr>
        <p:txBody>
          <a:bodyPr>
            <a:noAutofit/>
          </a:bodyPr>
          <a:lstStyle/>
          <a:p>
            <a:r>
              <a:rPr lang="en-US" sz="2400" dirty="0"/>
              <a:t>Why is a fully crossed G study design generally preferred over a nested design?</a:t>
            </a:r>
          </a:p>
        </p:txBody>
      </p:sp>
      <p:sp>
        <p:nvSpPr>
          <p:cNvPr id="45" name="Title 44">
            <a:extLst>
              <a:ext uri="{FF2B5EF4-FFF2-40B4-BE49-F238E27FC236}">
                <a16:creationId xmlns:a16="http://schemas.microsoft.com/office/drawing/2014/main" id="{8FD3BBC1-90C9-BB05-05BF-3B7A7F13097F}"/>
              </a:ext>
            </a:extLst>
          </p:cNvPr>
          <p:cNvSpPr>
            <a:spLocks noGrp="1"/>
          </p:cNvSpPr>
          <p:nvPr>
            <p:ph type="title"/>
          </p:nvPr>
        </p:nvSpPr>
        <p:spPr/>
        <p:txBody>
          <a:bodyPr/>
          <a:lstStyle/>
          <a:p>
            <a:r>
              <a:rPr lang="en-US" dirty="0"/>
              <a:t>9</a:t>
            </a:r>
          </a:p>
        </p:txBody>
      </p:sp>
      <p:sp>
        <p:nvSpPr>
          <p:cNvPr id="24" name="A Button">
            <a:extLst>
              <a:ext uri="{FF2B5EF4-FFF2-40B4-BE49-F238E27FC236}">
                <a16:creationId xmlns:a16="http://schemas.microsoft.com/office/drawing/2014/main" id="{96CC8562-A3D6-E987-BAD3-0270EAECA495}"/>
              </a:ext>
            </a:extLst>
          </p:cNvPr>
          <p:cNvSpPr/>
          <p:nvPr/>
        </p:nvSpPr>
        <p:spPr>
          <a:xfrm>
            <a:off x="1463284" y="2710719"/>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A</a:t>
            </a:r>
          </a:p>
        </p:txBody>
      </p:sp>
      <p:sp>
        <p:nvSpPr>
          <p:cNvPr id="25" name="B Button">
            <a:extLst>
              <a:ext uri="{FF2B5EF4-FFF2-40B4-BE49-F238E27FC236}">
                <a16:creationId xmlns:a16="http://schemas.microsoft.com/office/drawing/2014/main" id="{44954F89-F5D6-86F1-0B73-F172ED46E08F}"/>
              </a:ext>
            </a:extLst>
          </p:cNvPr>
          <p:cNvSpPr/>
          <p:nvPr/>
        </p:nvSpPr>
        <p:spPr>
          <a:xfrm>
            <a:off x="1463284" y="3619625"/>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B</a:t>
            </a:r>
          </a:p>
        </p:txBody>
      </p:sp>
      <p:sp>
        <p:nvSpPr>
          <p:cNvPr id="26" name="C Button">
            <a:extLst>
              <a:ext uri="{FF2B5EF4-FFF2-40B4-BE49-F238E27FC236}">
                <a16:creationId xmlns:a16="http://schemas.microsoft.com/office/drawing/2014/main" id="{97EB8853-6BD9-B2B3-E58A-DF2C4942C7B9}"/>
              </a:ext>
            </a:extLst>
          </p:cNvPr>
          <p:cNvSpPr/>
          <p:nvPr/>
        </p:nvSpPr>
        <p:spPr>
          <a:xfrm>
            <a:off x="1463284" y="4472596"/>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C</a:t>
            </a:r>
          </a:p>
        </p:txBody>
      </p:sp>
      <p:sp>
        <p:nvSpPr>
          <p:cNvPr id="27" name="D Button">
            <a:extLst>
              <a:ext uri="{FF2B5EF4-FFF2-40B4-BE49-F238E27FC236}">
                <a16:creationId xmlns:a16="http://schemas.microsoft.com/office/drawing/2014/main" id="{E43C7F10-27B3-0E3D-6D4C-22BA8CDC0DF1}"/>
              </a:ext>
            </a:extLst>
          </p:cNvPr>
          <p:cNvSpPr/>
          <p:nvPr/>
        </p:nvSpPr>
        <p:spPr>
          <a:xfrm>
            <a:off x="1463284" y="5397163"/>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D</a:t>
            </a:r>
          </a:p>
        </p:txBody>
      </p:sp>
      <p:sp>
        <p:nvSpPr>
          <p:cNvPr id="28" name="Cross 27">
            <a:extLst>
              <a:ext uri="{FF2B5EF4-FFF2-40B4-BE49-F238E27FC236}">
                <a16:creationId xmlns:a16="http://schemas.microsoft.com/office/drawing/2014/main" id="{F790A2CB-9A93-FE79-3115-2A628B223FFE}"/>
              </a:ext>
            </a:extLst>
          </p:cNvPr>
          <p:cNvSpPr/>
          <p:nvPr/>
        </p:nvSpPr>
        <p:spPr>
          <a:xfrm rot="18947527">
            <a:off x="1417776" y="3541926"/>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Cross 28">
            <a:extLst>
              <a:ext uri="{FF2B5EF4-FFF2-40B4-BE49-F238E27FC236}">
                <a16:creationId xmlns:a16="http://schemas.microsoft.com/office/drawing/2014/main" id="{BB23BC2C-BAB6-24B9-C3CF-0359E9606A93}"/>
              </a:ext>
            </a:extLst>
          </p:cNvPr>
          <p:cNvSpPr/>
          <p:nvPr/>
        </p:nvSpPr>
        <p:spPr>
          <a:xfrm rot="18947527">
            <a:off x="1436985" y="4383797"/>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Cross 29">
            <a:extLst>
              <a:ext uri="{FF2B5EF4-FFF2-40B4-BE49-F238E27FC236}">
                <a16:creationId xmlns:a16="http://schemas.microsoft.com/office/drawing/2014/main" id="{A7E7D7AB-4C7C-FCB6-C3A0-902E641D533B}"/>
              </a:ext>
            </a:extLst>
          </p:cNvPr>
          <p:cNvSpPr/>
          <p:nvPr/>
        </p:nvSpPr>
        <p:spPr>
          <a:xfrm rot="18947527">
            <a:off x="1412548" y="2643428"/>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1" name="Graphic 30" descr="Checkmark with solid fill">
            <a:extLst>
              <a:ext uri="{FF2B5EF4-FFF2-40B4-BE49-F238E27FC236}">
                <a16:creationId xmlns:a16="http://schemas.microsoft.com/office/drawing/2014/main" id="{2ED99687-6725-8872-C4F4-8762EEB59C3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412046" y="5304147"/>
            <a:ext cx="598518" cy="598518"/>
          </a:xfrm>
          <a:prstGeom prst="rect">
            <a:avLst/>
          </a:prstGeom>
        </p:spPr>
      </p:pic>
      <p:sp>
        <p:nvSpPr>
          <p:cNvPr id="32" name="Partial Circle 31">
            <a:extLst>
              <a:ext uri="{FF2B5EF4-FFF2-40B4-BE49-F238E27FC236}">
                <a16:creationId xmlns:a16="http://schemas.microsoft.com/office/drawing/2014/main" id="{45EBCF95-3CAE-5727-FC8A-CAFD2DE7A5B8}"/>
              </a:ext>
            </a:extLst>
          </p:cNvPr>
          <p:cNvSpPr/>
          <p:nvPr/>
        </p:nvSpPr>
        <p:spPr>
          <a:xfrm>
            <a:off x="8066786" y="-2652671"/>
            <a:ext cx="8241337" cy="5325153"/>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33" name="Title 1">
            <a:extLst>
              <a:ext uri="{FF2B5EF4-FFF2-40B4-BE49-F238E27FC236}">
                <a16:creationId xmlns:a16="http://schemas.microsoft.com/office/drawing/2014/main" id="{05E4A850-82FB-06E2-95E8-B228701FBC6F}"/>
              </a:ext>
            </a:extLst>
          </p:cNvPr>
          <p:cNvSpPr txBox="1"/>
          <p:nvPr/>
        </p:nvSpPr>
        <p:spPr>
          <a:xfrm>
            <a:off x="8855246" y="246441"/>
            <a:ext cx="3424000" cy="1323439"/>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sp>
        <p:nvSpPr>
          <p:cNvPr id="34" name="Next Question Arrow">
            <a:hlinkClick r:id="rId4" action="ppaction://hlinksldjump"/>
            <a:extLst>
              <a:ext uri="{FF2B5EF4-FFF2-40B4-BE49-F238E27FC236}">
                <a16:creationId xmlns:a16="http://schemas.microsoft.com/office/drawing/2014/main" id="{3763290B-927B-3FF7-B78F-E9F31CCF7269}"/>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
        <p:nvSpPr>
          <p:cNvPr id="35" name="Next Question Arrow">
            <a:hlinkClick r:id="rId5" action="ppaction://hlinksldjump"/>
            <a:extLst>
              <a:ext uri="{FF2B5EF4-FFF2-40B4-BE49-F238E27FC236}">
                <a16:creationId xmlns:a16="http://schemas.microsoft.com/office/drawing/2014/main" id="{83F647DD-DD74-AA32-B9CF-B1171F6AE8B3}"/>
              </a:ext>
            </a:extLst>
          </p:cNvPr>
          <p:cNvSpPr/>
          <p:nvPr/>
        </p:nvSpPr>
        <p:spPr>
          <a:xfrm>
            <a:off x="9961709" y="6283885"/>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 Question</a:t>
            </a:r>
          </a:p>
        </p:txBody>
      </p:sp>
    </p:spTree>
    <p:extLst>
      <p:ext uri="{BB962C8B-B14F-4D97-AF65-F5344CB8AC3E}">
        <p14:creationId xmlns:p14="http://schemas.microsoft.com/office/powerpoint/2010/main" val="3938678390"/>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4"/>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childTnLst>
                                </p:cTn>
                              </p:par>
                              <p:par>
                                <p:cTn id="7" presetID="10" presetClass="exit" presetSubtype="0" fill="hold" grpId="0" nodeType="withEffect">
                                  <p:stCondLst>
                                    <p:cond delay="0"/>
                                  </p:stCondLst>
                                  <p:childTnLst>
                                    <p:animEffect transition="out" filter="fade">
                                      <p:cBhvr>
                                        <p:cTn id="8" dur="250"/>
                                        <p:tgtEl>
                                          <p:spTgt spid="19">
                                            <p:txEl>
                                              <p:pRg st="0" end="0"/>
                                            </p:txEl>
                                          </p:spTgt>
                                        </p:tgtEl>
                                      </p:cBhvr>
                                    </p:animEffect>
                                    <p:set>
                                      <p:cBhvr>
                                        <p:cTn id="9" dur="1" fill="hold">
                                          <p:stCondLst>
                                            <p:cond delay="249"/>
                                          </p:stCondLst>
                                        </p:cTn>
                                        <p:tgtEl>
                                          <p:spTgt spid="19">
                                            <p:txEl>
                                              <p:pRg st="0" end="0"/>
                                            </p:txEl>
                                          </p:spTgt>
                                        </p:tgtEl>
                                        <p:attrNameLst>
                                          <p:attrName>style.visibility</p:attrName>
                                        </p:attrNameLst>
                                      </p:cBhvr>
                                      <p:to>
                                        <p:strVal val="hidden"/>
                                      </p:to>
                                    </p:set>
                                  </p:childTnLst>
                                </p:cTn>
                              </p:par>
                              <p:par>
                                <p:cTn id="10" presetID="10" presetClass="exit" presetSubtype="0" fill="hold" grpId="0" nodeType="withEffect">
                                  <p:stCondLst>
                                    <p:cond delay="0"/>
                                  </p:stCondLst>
                                  <p:childTnLst>
                                    <p:animEffect transition="out" filter="fade">
                                      <p:cBhvr>
                                        <p:cTn id="11" dur="250"/>
                                        <p:tgtEl>
                                          <p:spTgt spid="19">
                                            <p:bg/>
                                          </p:spTgt>
                                        </p:tgtEl>
                                      </p:cBhvr>
                                    </p:animEffect>
                                    <p:set>
                                      <p:cBhvr>
                                        <p:cTn id="12" dur="1" fill="hold">
                                          <p:stCondLst>
                                            <p:cond delay="249"/>
                                          </p:stCondLst>
                                        </p:cTn>
                                        <p:tgtEl>
                                          <p:spTgt spid="19">
                                            <p:bg/>
                                          </p:spTgt>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13" restart="whenNotActive" fill="hold" evtFilter="cancelBubble" nodeType="interactiveSeq">
                <p:stCondLst>
                  <p:cond evt="onClick" delay="0">
                    <p:tgtEl>
                      <p:spTgt spid="25"/>
                    </p:tgtEl>
                  </p:cond>
                </p:stCondLst>
                <p:endSync evt="end" delay="0">
                  <p:rtn val="all"/>
                </p:endSync>
                <p:childTnLst>
                  <p:par>
                    <p:cTn id="14" fill="hold">
                      <p:stCondLst>
                        <p:cond delay="0"/>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28"/>
                                        </p:tgtEl>
                                        <p:attrNameLst>
                                          <p:attrName>style.visibility</p:attrName>
                                        </p:attrNameLst>
                                      </p:cBhvr>
                                      <p:to>
                                        <p:strVal val="visible"/>
                                      </p:to>
                                    </p:set>
                                  </p:childTnLst>
                                </p:cTn>
                              </p:par>
                              <p:par>
                                <p:cTn id="18" presetID="10" presetClass="exit" presetSubtype="0" fill="hold" grpId="0" nodeType="withEffect">
                                  <p:stCondLst>
                                    <p:cond delay="0"/>
                                  </p:stCondLst>
                                  <p:childTnLst>
                                    <p:animEffect transition="out" filter="fade">
                                      <p:cBhvr>
                                        <p:cTn id="19" dur="250"/>
                                        <p:tgtEl>
                                          <p:spTgt spid="20">
                                            <p:txEl>
                                              <p:pRg st="0" end="0"/>
                                            </p:txEl>
                                          </p:spTgt>
                                        </p:tgtEl>
                                      </p:cBhvr>
                                    </p:animEffect>
                                    <p:set>
                                      <p:cBhvr>
                                        <p:cTn id="20" dur="1" fill="hold">
                                          <p:stCondLst>
                                            <p:cond delay="249"/>
                                          </p:stCondLst>
                                        </p:cTn>
                                        <p:tgtEl>
                                          <p:spTgt spid="20">
                                            <p:txEl>
                                              <p:pRg st="0" end="0"/>
                                            </p:txEl>
                                          </p:spTgt>
                                        </p:tgtEl>
                                        <p:attrNameLst>
                                          <p:attrName>style.visibility</p:attrName>
                                        </p:attrNameLst>
                                      </p:cBhvr>
                                      <p:to>
                                        <p:strVal val="hidden"/>
                                      </p:to>
                                    </p:set>
                                  </p:childTnLst>
                                </p:cTn>
                              </p:par>
                              <p:par>
                                <p:cTn id="21" presetID="10" presetClass="exit" presetSubtype="0" fill="hold" grpId="0" nodeType="withEffect">
                                  <p:stCondLst>
                                    <p:cond delay="0"/>
                                  </p:stCondLst>
                                  <p:childTnLst>
                                    <p:animEffect transition="out" filter="fade">
                                      <p:cBhvr>
                                        <p:cTn id="22" dur="250"/>
                                        <p:tgtEl>
                                          <p:spTgt spid="20">
                                            <p:bg/>
                                          </p:spTgt>
                                        </p:tgtEl>
                                      </p:cBhvr>
                                    </p:animEffect>
                                    <p:set>
                                      <p:cBhvr>
                                        <p:cTn id="23" dur="1" fill="hold">
                                          <p:stCondLst>
                                            <p:cond delay="249"/>
                                          </p:stCondLst>
                                        </p:cTn>
                                        <p:tgtEl>
                                          <p:spTgt spid="20">
                                            <p:bg/>
                                          </p:spTgt>
                                        </p:tgtEl>
                                        <p:attrNameLst>
                                          <p:attrName>style.visibility</p:attrName>
                                        </p:attrNameLst>
                                      </p:cBhvr>
                                      <p:to>
                                        <p:strVal val="hidden"/>
                                      </p:to>
                                    </p:set>
                                  </p:childTnLst>
                                </p:cTn>
                              </p:par>
                            </p:childTnLst>
                          </p:cTn>
                        </p:par>
                      </p:childTnLst>
                    </p:cTn>
                  </p:par>
                </p:childTnLst>
              </p:cTn>
              <p:nextCondLst>
                <p:cond evt="onClick" delay="0">
                  <p:tgtEl>
                    <p:spTgt spid="25"/>
                  </p:tgtEl>
                </p:cond>
              </p:nextCondLst>
            </p:seq>
            <p:seq concurrent="1" nextAc="seek">
              <p:cTn id="24" restart="whenNotActive" fill="hold" evtFilter="cancelBubble" nodeType="interactiveSeq">
                <p:stCondLst>
                  <p:cond evt="onClick" delay="0">
                    <p:tgtEl>
                      <p:spTgt spid="26"/>
                    </p:tgtEl>
                  </p:cond>
                </p:stCondLst>
                <p:endSync evt="end" delay="0">
                  <p:rtn val="all"/>
                </p:endSync>
                <p:childTnLst>
                  <p:par>
                    <p:cTn id="25" fill="hold">
                      <p:stCondLst>
                        <p:cond delay="0"/>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9"/>
                                        </p:tgtEl>
                                        <p:attrNameLst>
                                          <p:attrName>style.visibility</p:attrName>
                                        </p:attrNameLst>
                                      </p:cBhvr>
                                      <p:to>
                                        <p:strVal val="visible"/>
                                      </p:to>
                                    </p:set>
                                  </p:childTnLst>
                                </p:cTn>
                              </p:par>
                              <p:par>
                                <p:cTn id="29" presetID="10" presetClass="exit" presetSubtype="0" fill="hold" grpId="0" nodeType="withEffect">
                                  <p:stCondLst>
                                    <p:cond delay="0"/>
                                  </p:stCondLst>
                                  <p:childTnLst>
                                    <p:animEffect transition="out" filter="fade">
                                      <p:cBhvr>
                                        <p:cTn id="30" dur="250"/>
                                        <p:tgtEl>
                                          <p:spTgt spid="18">
                                            <p:txEl>
                                              <p:pRg st="0" end="0"/>
                                            </p:txEl>
                                          </p:spTgt>
                                        </p:tgtEl>
                                      </p:cBhvr>
                                    </p:animEffect>
                                    <p:set>
                                      <p:cBhvr>
                                        <p:cTn id="31" dur="1" fill="hold">
                                          <p:stCondLst>
                                            <p:cond delay="249"/>
                                          </p:stCondLst>
                                        </p:cTn>
                                        <p:tgtEl>
                                          <p:spTgt spid="18">
                                            <p:txEl>
                                              <p:pRg st="0" end="0"/>
                                            </p:txEl>
                                          </p:spTgt>
                                        </p:tgtEl>
                                        <p:attrNameLst>
                                          <p:attrName>style.visibility</p:attrName>
                                        </p:attrNameLst>
                                      </p:cBhvr>
                                      <p:to>
                                        <p:strVal val="hidden"/>
                                      </p:to>
                                    </p:set>
                                  </p:childTnLst>
                                </p:cTn>
                              </p:par>
                              <p:par>
                                <p:cTn id="32" presetID="10" presetClass="exit" presetSubtype="0" fill="hold" grpId="0" nodeType="withEffect">
                                  <p:stCondLst>
                                    <p:cond delay="0"/>
                                  </p:stCondLst>
                                  <p:childTnLst>
                                    <p:animEffect transition="out" filter="fade">
                                      <p:cBhvr>
                                        <p:cTn id="33" dur="250"/>
                                        <p:tgtEl>
                                          <p:spTgt spid="18">
                                            <p:bg/>
                                          </p:spTgt>
                                        </p:tgtEl>
                                      </p:cBhvr>
                                    </p:animEffect>
                                    <p:set>
                                      <p:cBhvr>
                                        <p:cTn id="34" dur="1" fill="hold">
                                          <p:stCondLst>
                                            <p:cond delay="249"/>
                                          </p:stCondLst>
                                        </p:cTn>
                                        <p:tgtEl>
                                          <p:spTgt spid="18">
                                            <p:bg/>
                                          </p:spTgt>
                                        </p:tgtEl>
                                        <p:attrNameLst>
                                          <p:attrName>style.visibility</p:attrName>
                                        </p:attrNameLst>
                                      </p:cBhvr>
                                      <p:to>
                                        <p:strVal val="hidden"/>
                                      </p:to>
                                    </p:set>
                                  </p:childTnLst>
                                </p:cTn>
                              </p:par>
                            </p:childTnLst>
                          </p:cTn>
                        </p:par>
                      </p:childTnLst>
                    </p:cTn>
                  </p:par>
                </p:childTnLst>
              </p:cTn>
              <p:nextCondLst>
                <p:cond evt="onClick" delay="0">
                  <p:tgtEl>
                    <p:spTgt spid="26"/>
                  </p:tgtEl>
                </p:cond>
              </p:nextCondLst>
            </p:seq>
            <p:seq concurrent="1" nextAc="seek">
              <p:cTn id="35" restart="whenNotActive" fill="hold" evtFilter="cancelBubble" nodeType="interactiveSeq">
                <p:stCondLst>
                  <p:cond evt="onClick" delay="0">
                    <p:tgtEl>
                      <p:spTgt spid="27"/>
                    </p:tgtEl>
                  </p:cond>
                </p:stCondLst>
                <p:endSync evt="end" delay="0">
                  <p:rtn val="all"/>
                </p:endSync>
                <p:childTnLst>
                  <p:par>
                    <p:cTn id="36" fill="hold">
                      <p:stCondLst>
                        <p:cond delay="0"/>
                      </p:stCondLst>
                      <p:childTnLst>
                        <p:par>
                          <p:cTn id="37" fill="hold">
                            <p:stCondLst>
                              <p:cond delay="0"/>
                            </p:stCondLst>
                            <p:childTnLst>
                              <p:par>
                                <p:cTn id="38" presetID="1" presetClass="entr" presetSubtype="0" fill="hold" nodeType="clickEffect">
                                  <p:stCondLst>
                                    <p:cond delay="0"/>
                                  </p:stCondLst>
                                  <p:childTnLst>
                                    <p:set>
                                      <p:cBhvr>
                                        <p:cTn id="39" dur="1" fill="hold">
                                          <p:stCondLst>
                                            <p:cond delay="0"/>
                                          </p:stCondLst>
                                        </p:cTn>
                                        <p:tgtEl>
                                          <p:spTgt spid="31"/>
                                        </p:tgtEl>
                                        <p:attrNameLst>
                                          <p:attrName>style.visibility</p:attrName>
                                        </p:attrNameLst>
                                      </p:cBhvr>
                                      <p:to>
                                        <p:strVal val="visible"/>
                                      </p:to>
                                    </p:set>
                                  </p:childTnLst>
                                </p:cTn>
                              </p:par>
                              <p:par>
                                <p:cTn id="40" presetID="10" presetClass="exit" presetSubtype="0" fill="hold" grpId="0" nodeType="withEffect">
                                  <p:stCondLst>
                                    <p:cond delay="0"/>
                                  </p:stCondLst>
                                  <p:childTnLst>
                                    <p:animEffect transition="out" filter="fade">
                                      <p:cBhvr>
                                        <p:cTn id="41" dur="250"/>
                                        <p:tgtEl>
                                          <p:spTgt spid="21">
                                            <p:txEl>
                                              <p:pRg st="0" end="0"/>
                                            </p:txEl>
                                          </p:spTgt>
                                        </p:tgtEl>
                                      </p:cBhvr>
                                    </p:animEffect>
                                    <p:set>
                                      <p:cBhvr>
                                        <p:cTn id="42" dur="1" fill="hold">
                                          <p:stCondLst>
                                            <p:cond delay="249"/>
                                          </p:stCondLst>
                                        </p:cTn>
                                        <p:tgtEl>
                                          <p:spTgt spid="21">
                                            <p:txEl>
                                              <p:pRg st="0" end="0"/>
                                            </p:txEl>
                                          </p:spTgt>
                                        </p:tgtEl>
                                        <p:attrNameLst>
                                          <p:attrName>style.visibility</p:attrName>
                                        </p:attrNameLst>
                                      </p:cBhvr>
                                      <p:to>
                                        <p:strVal val="hidden"/>
                                      </p:to>
                                    </p:set>
                                  </p:childTnLst>
                                </p:cTn>
                              </p:par>
                              <p:par>
                                <p:cTn id="43" presetID="10" presetClass="exit" presetSubtype="0" fill="hold" grpId="0" nodeType="withEffect">
                                  <p:stCondLst>
                                    <p:cond delay="0"/>
                                  </p:stCondLst>
                                  <p:childTnLst>
                                    <p:animEffect transition="out" filter="fade">
                                      <p:cBhvr>
                                        <p:cTn id="44" dur="250"/>
                                        <p:tgtEl>
                                          <p:spTgt spid="21">
                                            <p:bg/>
                                          </p:spTgt>
                                        </p:tgtEl>
                                      </p:cBhvr>
                                    </p:animEffect>
                                    <p:set>
                                      <p:cBhvr>
                                        <p:cTn id="45" dur="1" fill="hold">
                                          <p:stCondLst>
                                            <p:cond delay="249"/>
                                          </p:stCondLst>
                                        </p:cTn>
                                        <p:tgtEl>
                                          <p:spTgt spid="21">
                                            <p:bg/>
                                          </p:spTgt>
                                        </p:tgtEl>
                                        <p:attrNameLst>
                                          <p:attrName>style.visibility</p:attrName>
                                        </p:attrNameLst>
                                      </p:cBhvr>
                                      <p:to>
                                        <p:strVal val="hidden"/>
                                      </p:to>
                                    </p:set>
                                  </p:childTnLst>
                                </p:cTn>
                              </p:par>
                            </p:childTnLst>
                          </p:cTn>
                        </p:par>
                      </p:childTnLst>
                    </p:cTn>
                  </p:par>
                </p:childTnLst>
              </p:cTn>
              <p:nextCondLst>
                <p:cond evt="onClick" delay="0">
                  <p:tgtEl>
                    <p:spTgt spid="27"/>
                  </p:tgtEl>
                </p:cond>
              </p:nextCondLst>
            </p:seq>
          </p:childTnLst>
        </p:cTn>
      </p:par>
    </p:tnLst>
    <p:bldLst>
      <p:bldP spid="21" grpId="0" build="p" animBg="1"/>
      <p:bldP spid="20" grpId="0" build="p" animBg="1"/>
      <p:bldP spid="19" grpId="0" build="p" animBg="1"/>
      <p:bldP spid="18" grpId="0" build="p" animBg="1"/>
      <p:bldP spid="28" grpId="0" animBg="1"/>
      <p:bldP spid="29" grpId="0" animBg="1"/>
      <p:bldP spid="3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461035-B3F2-24B2-4F9D-6282D8A97066}"/>
            </a:ext>
          </a:extLst>
        </p:cNvPr>
        <p:cNvGrpSpPr/>
        <p:nvPr/>
      </p:nvGrpSpPr>
      <p:grpSpPr>
        <a:xfrm>
          <a:off x="0" y="0"/>
          <a:ext cx="0" cy="0"/>
          <a:chOff x="0" y="0"/>
          <a:chExt cx="0" cy="0"/>
        </a:xfrm>
      </p:grpSpPr>
      <p:sp>
        <p:nvSpPr>
          <p:cNvPr id="19" name="Question Box">
            <a:extLst>
              <a:ext uri="{FF2B5EF4-FFF2-40B4-BE49-F238E27FC236}">
                <a16:creationId xmlns:a16="http://schemas.microsoft.com/office/drawing/2014/main" id="{4E5971A9-7C70-9165-8996-02FA5DFDC6A0}"/>
              </a:ext>
            </a:extLst>
          </p:cNvPr>
          <p:cNvSpPr/>
          <p:nvPr/>
        </p:nvSpPr>
        <p:spPr>
          <a:xfrm>
            <a:off x="741300" y="1230541"/>
            <a:ext cx="7303776" cy="799342"/>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0" name="Question Number">
            <a:extLst>
              <a:ext uri="{FF2B5EF4-FFF2-40B4-BE49-F238E27FC236}">
                <a16:creationId xmlns:a16="http://schemas.microsoft.com/office/drawing/2014/main" id="{5E2DAF69-4653-9FFD-28EB-D735C284943C}"/>
              </a:ext>
            </a:extLst>
          </p:cNvPr>
          <p:cNvSpPr/>
          <p:nvPr/>
        </p:nvSpPr>
        <p:spPr>
          <a:xfrm>
            <a:off x="284100" y="1173013"/>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12" name="Text Placeholder 11">
            <a:extLst>
              <a:ext uri="{FF2B5EF4-FFF2-40B4-BE49-F238E27FC236}">
                <a16:creationId xmlns:a16="http://schemas.microsoft.com/office/drawing/2014/main" id="{0BA70F9E-43B8-64AE-F60A-93488F23BDE3}"/>
              </a:ext>
            </a:extLst>
          </p:cNvPr>
          <p:cNvSpPr>
            <a:spLocks noGrp="1"/>
          </p:cNvSpPr>
          <p:nvPr>
            <p:ph type="body" sz="quarter" idx="13"/>
          </p:nvPr>
        </p:nvSpPr>
        <p:spPr/>
        <p:txBody>
          <a:bodyPr>
            <a:normAutofit/>
          </a:bodyPr>
          <a:lstStyle/>
          <a:p>
            <a:r>
              <a:rPr lang="en-US" dirty="0">
                <a:solidFill>
                  <a:schemeClr val="bg1"/>
                </a:solidFill>
              </a:rPr>
              <a:t>In both cases, the occasion facet is treated as random.</a:t>
            </a:r>
          </a:p>
        </p:txBody>
      </p:sp>
      <p:sp>
        <p:nvSpPr>
          <p:cNvPr id="18" name="Text Placeholder 17">
            <a:extLst>
              <a:ext uri="{FF2B5EF4-FFF2-40B4-BE49-F238E27FC236}">
                <a16:creationId xmlns:a16="http://schemas.microsoft.com/office/drawing/2014/main" id="{FC3A9F61-D6E8-0219-6C14-ED09EA407E64}"/>
              </a:ext>
            </a:extLst>
          </p:cNvPr>
          <p:cNvSpPr>
            <a:spLocks noGrp="1"/>
          </p:cNvSpPr>
          <p:nvPr>
            <p:ph type="body" sz="quarter" idx="19"/>
          </p:nvPr>
        </p:nvSpPr>
        <p:spPr>
          <a:xfrm>
            <a:off x="2071860" y="5291111"/>
            <a:ext cx="7342632" cy="667512"/>
          </a:xfrm>
        </p:spPr>
        <p:txBody>
          <a:bodyPr/>
          <a:lstStyle/>
          <a:p>
            <a:r>
              <a:rPr lang="en-US" dirty="0">
                <a:solidFill>
                  <a:schemeClr val="tx1"/>
                </a:solidFill>
              </a:rPr>
              <a:t>Because occasions are treated as random</a:t>
            </a:r>
          </a:p>
        </p:txBody>
      </p:sp>
      <p:sp>
        <p:nvSpPr>
          <p:cNvPr id="11" name="Text Placeholder 10">
            <a:extLst>
              <a:ext uri="{FF2B5EF4-FFF2-40B4-BE49-F238E27FC236}">
                <a16:creationId xmlns:a16="http://schemas.microsoft.com/office/drawing/2014/main" id="{7C2E691D-C39E-D038-3925-8D491BFCCA1C}"/>
              </a:ext>
            </a:extLst>
          </p:cNvPr>
          <p:cNvSpPr>
            <a:spLocks noGrp="1"/>
          </p:cNvSpPr>
          <p:nvPr>
            <p:ph type="body" sz="quarter" idx="12"/>
          </p:nvPr>
        </p:nvSpPr>
        <p:spPr/>
        <p:txBody>
          <a:bodyPr>
            <a:normAutofit fontScale="92500" lnSpcReduction="20000"/>
          </a:bodyPr>
          <a:lstStyle/>
          <a:p>
            <a:r>
              <a:rPr lang="en-US" dirty="0">
                <a:solidFill>
                  <a:schemeClr val="bg1"/>
                </a:solidFill>
              </a:rPr>
              <a:t>Test-retest reliability is based on the correlation between two administrations of the same form—it does not involve averaging scores.</a:t>
            </a:r>
          </a:p>
        </p:txBody>
      </p:sp>
      <p:sp>
        <p:nvSpPr>
          <p:cNvPr id="17" name="Text Placeholder 16">
            <a:extLst>
              <a:ext uri="{FF2B5EF4-FFF2-40B4-BE49-F238E27FC236}">
                <a16:creationId xmlns:a16="http://schemas.microsoft.com/office/drawing/2014/main" id="{E8191E61-ABC3-01C4-FF7E-BE49B5E5CA23}"/>
              </a:ext>
            </a:extLst>
          </p:cNvPr>
          <p:cNvSpPr>
            <a:spLocks noGrp="1"/>
          </p:cNvSpPr>
          <p:nvPr>
            <p:ph type="body" sz="quarter" idx="18"/>
          </p:nvPr>
        </p:nvSpPr>
        <p:spPr>
          <a:xfrm>
            <a:off x="2069656" y="4364019"/>
            <a:ext cx="7342632" cy="667512"/>
          </a:xfrm>
        </p:spPr>
        <p:txBody>
          <a:bodyPr/>
          <a:lstStyle/>
          <a:p>
            <a:r>
              <a:rPr lang="en-US" dirty="0">
                <a:solidFill>
                  <a:schemeClr val="tx1"/>
                </a:solidFill>
              </a:rPr>
              <a:t>Because it averages scores across forms</a:t>
            </a:r>
          </a:p>
        </p:txBody>
      </p:sp>
      <p:sp>
        <p:nvSpPr>
          <p:cNvPr id="9" name="Text Placeholder 8">
            <a:extLst>
              <a:ext uri="{FF2B5EF4-FFF2-40B4-BE49-F238E27FC236}">
                <a16:creationId xmlns:a16="http://schemas.microsoft.com/office/drawing/2014/main" id="{6479079D-D288-3E92-020B-B1B03669ED00}"/>
              </a:ext>
            </a:extLst>
          </p:cNvPr>
          <p:cNvSpPr>
            <a:spLocks noGrp="1"/>
          </p:cNvSpPr>
          <p:nvPr>
            <p:ph type="body" sz="quarter" idx="10"/>
          </p:nvPr>
        </p:nvSpPr>
        <p:spPr>
          <a:xfrm>
            <a:off x="2072499" y="2600993"/>
            <a:ext cx="7342632" cy="667512"/>
          </a:xfrm>
        </p:spPr>
        <p:txBody>
          <a:bodyPr>
            <a:normAutofit fontScale="85000" lnSpcReduction="10000"/>
          </a:bodyPr>
          <a:lstStyle/>
          <a:p>
            <a:r>
              <a:rPr lang="en-US" dirty="0">
                <a:solidFill>
                  <a:schemeClr val="tx1"/>
                </a:solidFill>
              </a:rPr>
              <a:t>In test-retest reliability, the same set of items is used for both administrations. Treating the item facet as fixed removes item-related variance from the error variance and its interaction with persons goes to universe score variance.</a:t>
            </a:r>
          </a:p>
        </p:txBody>
      </p:sp>
      <p:sp>
        <p:nvSpPr>
          <p:cNvPr id="10" name="Text Placeholder 9">
            <a:extLst>
              <a:ext uri="{FF2B5EF4-FFF2-40B4-BE49-F238E27FC236}">
                <a16:creationId xmlns:a16="http://schemas.microsoft.com/office/drawing/2014/main" id="{1FA5727F-098C-5815-D857-7B2604877B16}"/>
              </a:ext>
            </a:extLst>
          </p:cNvPr>
          <p:cNvSpPr>
            <a:spLocks noGrp="1"/>
          </p:cNvSpPr>
          <p:nvPr>
            <p:ph type="body" sz="quarter" idx="11"/>
          </p:nvPr>
        </p:nvSpPr>
        <p:spPr/>
        <p:txBody>
          <a:bodyPr>
            <a:normAutofit/>
          </a:bodyPr>
          <a:lstStyle/>
          <a:p>
            <a:r>
              <a:rPr lang="en-US" dirty="0">
                <a:solidFill>
                  <a:schemeClr val="bg1"/>
                </a:solidFill>
              </a:rPr>
              <a:t>Both coefficients involve two occasions.</a:t>
            </a:r>
          </a:p>
        </p:txBody>
      </p:sp>
      <p:sp>
        <p:nvSpPr>
          <p:cNvPr id="16" name="Text Placeholder 15">
            <a:extLst>
              <a:ext uri="{FF2B5EF4-FFF2-40B4-BE49-F238E27FC236}">
                <a16:creationId xmlns:a16="http://schemas.microsoft.com/office/drawing/2014/main" id="{EF620BBB-9B27-0272-869F-0E51AF13F48C}"/>
              </a:ext>
            </a:extLst>
          </p:cNvPr>
          <p:cNvSpPr>
            <a:spLocks noGrp="1"/>
          </p:cNvSpPr>
          <p:nvPr>
            <p:ph type="body" sz="quarter" idx="17"/>
          </p:nvPr>
        </p:nvSpPr>
        <p:spPr>
          <a:xfrm>
            <a:off x="2072845" y="3522207"/>
            <a:ext cx="7342632" cy="667512"/>
          </a:xfrm>
        </p:spPr>
        <p:txBody>
          <a:bodyPr/>
          <a:lstStyle/>
          <a:p>
            <a:r>
              <a:rPr lang="en-US" dirty="0">
                <a:solidFill>
                  <a:schemeClr val="tx1"/>
                </a:solidFill>
              </a:rPr>
              <a:t>Because it uses more occasions</a:t>
            </a:r>
          </a:p>
        </p:txBody>
      </p:sp>
      <p:sp>
        <p:nvSpPr>
          <p:cNvPr id="15" name="Text Placeholder 14">
            <a:extLst>
              <a:ext uri="{FF2B5EF4-FFF2-40B4-BE49-F238E27FC236}">
                <a16:creationId xmlns:a16="http://schemas.microsoft.com/office/drawing/2014/main" id="{BE1541A0-F9B2-35BC-590C-53FAABE0A520}"/>
              </a:ext>
            </a:extLst>
          </p:cNvPr>
          <p:cNvSpPr>
            <a:spLocks noGrp="1"/>
          </p:cNvSpPr>
          <p:nvPr>
            <p:ph type="body" sz="quarter" idx="16"/>
          </p:nvPr>
        </p:nvSpPr>
        <p:spPr>
          <a:xfrm>
            <a:off x="2069147" y="2605563"/>
            <a:ext cx="7342632" cy="667512"/>
          </a:xfrm>
        </p:spPr>
        <p:txBody>
          <a:bodyPr>
            <a:normAutofit/>
          </a:bodyPr>
          <a:lstStyle/>
          <a:p>
            <a:r>
              <a:rPr lang="en-US" dirty="0">
                <a:solidFill>
                  <a:schemeClr val="tx1"/>
                </a:solidFill>
              </a:rPr>
              <a:t>Because it treats items as fixed</a:t>
            </a:r>
          </a:p>
        </p:txBody>
      </p:sp>
      <p:sp>
        <p:nvSpPr>
          <p:cNvPr id="13" name="Text Placeholder 12">
            <a:extLst>
              <a:ext uri="{FF2B5EF4-FFF2-40B4-BE49-F238E27FC236}">
                <a16:creationId xmlns:a16="http://schemas.microsoft.com/office/drawing/2014/main" id="{8E7247B7-37BD-7D45-5454-F3E6B0225DB0}"/>
              </a:ext>
            </a:extLst>
          </p:cNvPr>
          <p:cNvSpPr>
            <a:spLocks noGrp="1"/>
          </p:cNvSpPr>
          <p:nvPr>
            <p:ph type="body" sz="quarter" idx="14"/>
          </p:nvPr>
        </p:nvSpPr>
        <p:spPr/>
        <p:txBody>
          <a:bodyPr>
            <a:normAutofit/>
          </a:bodyPr>
          <a:lstStyle/>
          <a:p>
            <a:r>
              <a:rPr lang="en-US" sz="2400" dirty="0"/>
              <a:t>Why is test-retest reliability typically higher than parallel-forms reliability?</a:t>
            </a:r>
          </a:p>
        </p:txBody>
      </p:sp>
      <p:sp>
        <p:nvSpPr>
          <p:cNvPr id="42" name="Title 41">
            <a:extLst>
              <a:ext uri="{FF2B5EF4-FFF2-40B4-BE49-F238E27FC236}">
                <a16:creationId xmlns:a16="http://schemas.microsoft.com/office/drawing/2014/main" id="{7D120427-6160-5C89-DF23-F1D2C92BC6D9}"/>
              </a:ext>
            </a:extLst>
          </p:cNvPr>
          <p:cNvSpPr>
            <a:spLocks noGrp="1"/>
          </p:cNvSpPr>
          <p:nvPr>
            <p:ph type="title"/>
          </p:nvPr>
        </p:nvSpPr>
        <p:spPr>
          <a:xfrm>
            <a:off x="336890" y="1336796"/>
            <a:ext cx="793702" cy="611414"/>
          </a:xfrm>
        </p:spPr>
        <p:txBody>
          <a:bodyPr/>
          <a:lstStyle/>
          <a:p>
            <a:r>
              <a:rPr lang="en-US" dirty="0"/>
              <a:t>10</a:t>
            </a:r>
          </a:p>
        </p:txBody>
      </p:sp>
      <p:sp>
        <p:nvSpPr>
          <p:cNvPr id="21" name="A Button">
            <a:extLst>
              <a:ext uri="{FF2B5EF4-FFF2-40B4-BE49-F238E27FC236}">
                <a16:creationId xmlns:a16="http://schemas.microsoft.com/office/drawing/2014/main" id="{C72ECB19-ED8D-AE38-0BDF-1FDB3252F716}"/>
              </a:ext>
            </a:extLst>
          </p:cNvPr>
          <p:cNvSpPr/>
          <p:nvPr/>
        </p:nvSpPr>
        <p:spPr>
          <a:xfrm>
            <a:off x="1463284" y="2710719"/>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A</a:t>
            </a:r>
          </a:p>
        </p:txBody>
      </p:sp>
      <p:sp>
        <p:nvSpPr>
          <p:cNvPr id="22" name="B Button">
            <a:extLst>
              <a:ext uri="{FF2B5EF4-FFF2-40B4-BE49-F238E27FC236}">
                <a16:creationId xmlns:a16="http://schemas.microsoft.com/office/drawing/2014/main" id="{822DBCE1-AABD-E3A5-6E98-1AE19C14DCC1}"/>
              </a:ext>
            </a:extLst>
          </p:cNvPr>
          <p:cNvSpPr/>
          <p:nvPr/>
        </p:nvSpPr>
        <p:spPr>
          <a:xfrm>
            <a:off x="1463284" y="3619625"/>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B</a:t>
            </a:r>
          </a:p>
        </p:txBody>
      </p:sp>
      <p:sp>
        <p:nvSpPr>
          <p:cNvPr id="23" name="C Button">
            <a:extLst>
              <a:ext uri="{FF2B5EF4-FFF2-40B4-BE49-F238E27FC236}">
                <a16:creationId xmlns:a16="http://schemas.microsoft.com/office/drawing/2014/main" id="{4BA5D35F-33CC-BA6A-89AF-F5027D69A46F}"/>
              </a:ext>
            </a:extLst>
          </p:cNvPr>
          <p:cNvSpPr/>
          <p:nvPr/>
        </p:nvSpPr>
        <p:spPr>
          <a:xfrm>
            <a:off x="1463284" y="4472596"/>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C</a:t>
            </a:r>
          </a:p>
        </p:txBody>
      </p:sp>
      <p:sp>
        <p:nvSpPr>
          <p:cNvPr id="24" name="D Button">
            <a:extLst>
              <a:ext uri="{FF2B5EF4-FFF2-40B4-BE49-F238E27FC236}">
                <a16:creationId xmlns:a16="http://schemas.microsoft.com/office/drawing/2014/main" id="{A041351F-A5F1-4226-80F6-18501C51B300}"/>
              </a:ext>
            </a:extLst>
          </p:cNvPr>
          <p:cNvSpPr/>
          <p:nvPr/>
        </p:nvSpPr>
        <p:spPr>
          <a:xfrm>
            <a:off x="1463284" y="5397163"/>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D</a:t>
            </a:r>
          </a:p>
        </p:txBody>
      </p:sp>
      <p:sp>
        <p:nvSpPr>
          <p:cNvPr id="25" name="Cross 24">
            <a:extLst>
              <a:ext uri="{FF2B5EF4-FFF2-40B4-BE49-F238E27FC236}">
                <a16:creationId xmlns:a16="http://schemas.microsoft.com/office/drawing/2014/main" id="{3095D959-CDC3-C64F-5B68-B649C8B2C4DD}"/>
              </a:ext>
            </a:extLst>
          </p:cNvPr>
          <p:cNvSpPr/>
          <p:nvPr/>
        </p:nvSpPr>
        <p:spPr>
          <a:xfrm rot="18947527">
            <a:off x="1417776" y="3541926"/>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Cross 25">
            <a:extLst>
              <a:ext uri="{FF2B5EF4-FFF2-40B4-BE49-F238E27FC236}">
                <a16:creationId xmlns:a16="http://schemas.microsoft.com/office/drawing/2014/main" id="{51B920EE-B514-1D07-C854-A2DE72EDEFAD}"/>
              </a:ext>
            </a:extLst>
          </p:cNvPr>
          <p:cNvSpPr/>
          <p:nvPr/>
        </p:nvSpPr>
        <p:spPr>
          <a:xfrm rot="18947527">
            <a:off x="1436985" y="4383797"/>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Cross 26">
            <a:extLst>
              <a:ext uri="{FF2B5EF4-FFF2-40B4-BE49-F238E27FC236}">
                <a16:creationId xmlns:a16="http://schemas.microsoft.com/office/drawing/2014/main" id="{1CB4D54C-0C5E-CD25-FF0E-0F18D8096177}"/>
              </a:ext>
            </a:extLst>
          </p:cNvPr>
          <p:cNvSpPr/>
          <p:nvPr/>
        </p:nvSpPr>
        <p:spPr>
          <a:xfrm rot="18947527">
            <a:off x="1424859" y="5280725"/>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8" name="Graphic 27" descr="Checkmark with solid fill">
            <a:extLst>
              <a:ext uri="{FF2B5EF4-FFF2-40B4-BE49-F238E27FC236}">
                <a16:creationId xmlns:a16="http://schemas.microsoft.com/office/drawing/2014/main" id="{21DEF4A4-7A1F-BE70-B1CE-1117695D49D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403050" y="2614564"/>
            <a:ext cx="598518" cy="598518"/>
          </a:xfrm>
          <a:prstGeom prst="rect">
            <a:avLst/>
          </a:prstGeom>
        </p:spPr>
      </p:pic>
      <p:sp>
        <p:nvSpPr>
          <p:cNvPr id="29" name="Partial Circle 28">
            <a:extLst>
              <a:ext uri="{FF2B5EF4-FFF2-40B4-BE49-F238E27FC236}">
                <a16:creationId xmlns:a16="http://schemas.microsoft.com/office/drawing/2014/main" id="{06983E4A-4F54-0894-AC49-3A9E13470BEA}"/>
              </a:ext>
            </a:extLst>
          </p:cNvPr>
          <p:cNvSpPr/>
          <p:nvPr/>
        </p:nvSpPr>
        <p:spPr>
          <a:xfrm>
            <a:off x="8066786" y="-2652671"/>
            <a:ext cx="8241337" cy="5325153"/>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30" name="Title 1">
            <a:extLst>
              <a:ext uri="{FF2B5EF4-FFF2-40B4-BE49-F238E27FC236}">
                <a16:creationId xmlns:a16="http://schemas.microsoft.com/office/drawing/2014/main" id="{11AB7C66-51E7-C1AF-9EC7-ED9A34B0F410}"/>
              </a:ext>
            </a:extLst>
          </p:cNvPr>
          <p:cNvSpPr txBox="1"/>
          <p:nvPr/>
        </p:nvSpPr>
        <p:spPr>
          <a:xfrm>
            <a:off x="8855246" y="246441"/>
            <a:ext cx="3424000" cy="1323439"/>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sp>
        <p:nvSpPr>
          <p:cNvPr id="31" name="Next Question Arrow">
            <a:hlinkClick r:id="rId4" action="ppaction://hlinksldjump"/>
            <a:extLst>
              <a:ext uri="{FF2B5EF4-FFF2-40B4-BE49-F238E27FC236}">
                <a16:creationId xmlns:a16="http://schemas.microsoft.com/office/drawing/2014/main" id="{77EEABCC-28BC-A9E9-A615-05D7C03CC993}"/>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
        <p:nvSpPr>
          <p:cNvPr id="32" name="Next Question Arrow">
            <a:hlinkClick r:id="rId5" action="ppaction://hlinksldjump"/>
            <a:extLst>
              <a:ext uri="{FF2B5EF4-FFF2-40B4-BE49-F238E27FC236}">
                <a16:creationId xmlns:a16="http://schemas.microsoft.com/office/drawing/2014/main" id="{B1004D51-C0F6-250B-B83A-31CB7EBA999D}"/>
              </a:ext>
            </a:extLst>
          </p:cNvPr>
          <p:cNvSpPr/>
          <p:nvPr/>
        </p:nvSpPr>
        <p:spPr>
          <a:xfrm>
            <a:off x="9961709" y="6283885"/>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 Question</a:t>
            </a:r>
          </a:p>
        </p:txBody>
      </p:sp>
    </p:spTree>
    <p:extLst>
      <p:ext uri="{BB962C8B-B14F-4D97-AF65-F5344CB8AC3E}">
        <p14:creationId xmlns:p14="http://schemas.microsoft.com/office/powerpoint/2010/main" val="706631745"/>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par>
                                <p:cTn id="7" presetID="10" presetClass="exit" presetSubtype="0" fill="hold" grpId="0" nodeType="withEffect">
                                  <p:stCondLst>
                                    <p:cond delay="0"/>
                                  </p:stCondLst>
                                  <p:childTnLst>
                                    <p:animEffect transition="out" filter="fade">
                                      <p:cBhvr>
                                        <p:cTn id="8" dur="250"/>
                                        <p:tgtEl>
                                          <p:spTgt spid="15">
                                            <p:txEl>
                                              <p:pRg st="0" end="0"/>
                                            </p:txEl>
                                          </p:spTgt>
                                        </p:tgtEl>
                                      </p:cBhvr>
                                    </p:animEffect>
                                    <p:set>
                                      <p:cBhvr>
                                        <p:cTn id="9" dur="1" fill="hold">
                                          <p:stCondLst>
                                            <p:cond delay="249"/>
                                          </p:stCondLst>
                                        </p:cTn>
                                        <p:tgtEl>
                                          <p:spTgt spid="15">
                                            <p:txEl>
                                              <p:pRg st="0" end="0"/>
                                            </p:txEl>
                                          </p:spTgt>
                                        </p:tgtEl>
                                        <p:attrNameLst>
                                          <p:attrName>style.visibility</p:attrName>
                                        </p:attrNameLst>
                                      </p:cBhvr>
                                      <p:to>
                                        <p:strVal val="hidden"/>
                                      </p:to>
                                    </p:set>
                                  </p:childTnLst>
                                </p:cTn>
                              </p:par>
                              <p:par>
                                <p:cTn id="10" presetID="10" presetClass="exit" presetSubtype="0" fill="hold" grpId="0" nodeType="withEffect">
                                  <p:stCondLst>
                                    <p:cond delay="0"/>
                                  </p:stCondLst>
                                  <p:childTnLst>
                                    <p:animEffect transition="out" filter="fade">
                                      <p:cBhvr>
                                        <p:cTn id="11" dur="250"/>
                                        <p:tgtEl>
                                          <p:spTgt spid="15">
                                            <p:bg/>
                                          </p:spTgt>
                                        </p:tgtEl>
                                      </p:cBhvr>
                                    </p:animEffect>
                                    <p:set>
                                      <p:cBhvr>
                                        <p:cTn id="12" dur="1" fill="hold">
                                          <p:stCondLst>
                                            <p:cond delay="249"/>
                                          </p:stCondLst>
                                        </p:cTn>
                                        <p:tgtEl>
                                          <p:spTgt spid="15">
                                            <p:bg/>
                                          </p:spTgt>
                                        </p:tgtEl>
                                        <p:attrNameLst>
                                          <p:attrName>style.visibility</p:attrName>
                                        </p:attrNameLst>
                                      </p:cBhvr>
                                      <p:to>
                                        <p:strVal val="hidden"/>
                                      </p:to>
                                    </p:set>
                                  </p:childTnLst>
                                </p:cTn>
                              </p:par>
                            </p:childTnLst>
                          </p:cTn>
                        </p:par>
                      </p:childTnLst>
                    </p:cTn>
                  </p:par>
                </p:childTnLst>
              </p:cTn>
              <p:nextCondLst>
                <p:cond evt="onClick" delay="0">
                  <p:tgtEl>
                    <p:spTgt spid="21"/>
                  </p:tgtEl>
                </p:cond>
              </p:nextCondLst>
            </p:seq>
            <p:seq concurrent="1" nextAc="seek">
              <p:cTn id="13" restart="whenNotActive" fill="hold" evtFilter="cancelBubble" nodeType="interactiveSeq">
                <p:stCondLst>
                  <p:cond evt="onClick" delay="0">
                    <p:tgtEl>
                      <p:spTgt spid="22"/>
                    </p:tgtEl>
                  </p:cond>
                </p:stCondLst>
                <p:endSync evt="end" delay="0">
                  <p:rtn val="all"/>
                </p:endSync>
                <p:childTnLst>
                  <p:par>
                    <p:cTn id="14" fill="hold">
                      <p:stCondLst>
                        <p:cond delay="0"/>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25"/>
                                        </p:tgtEl>
                                        <p:attrNameLst>
                                          <p:attrName>style.visibility</p:attrName>
                                        </p:attrNameLst>
                                      </p:cBhvr>
                                      <p:to>
                                        <p:strVal val="visible"/>
                                      </p:to>
                                    </p:set>
                                  </p:childTnLst>
                                </p:cTn>
                              </p:par>
                              <p:par>
                                <p:cTn id="18" presetID="10" presetClass="exit" presetSubtype="0" fill="hold" grpId="0" nodeType="withEffect">
                                  <p:stCondLst>
                                    <p:cond delay="0"/>
                                  </p:stCondLst>
                                  <p:childTnLst>
                                    <p:animEffect transition="out" filter="fade">
                                      <p:cBhvr>
                                        <p:cTn id="19" dur="250"/>
                                        <p:tgtEl>
                                          <p:spTgt spid="16">
                                            <p:txEl>
                                              <p:pRg st="0" end="0"/>
                                            </p:txEl>
                                          </p:spTgt>
                                        </p:tgtEl>
                                      </p:cBhvr>
                                    </p:animEffect>
                                    <p:set>
                                      <p:cBhvr>
                                        <p:cTn id="20" dur="1" fill="hold">
                                          <p:stCondLst>
                                            <p:cond delay="249"/>
                                          </p:stCondLst>
                                        </p:cTn>
                                        <p:tgtEl>
                                          <p:spTgt spid="16">
                                            <p:txEl>
                                              <p:pRg st="0" end="0"/>
                                            </p:txEl>
                                          </p:spTgt>
                                        </p:tgtEl>
                                        <p:attrNameLst>
                                          <p:attrName>style.visibility</p:attrName>
                                        </p:attrNameLst>
                                      </p:cBhvr>
                                      <p:to>
                                        <p:strVal val="hidden"/>
                                      </p:to>
                                    </p:set>
                                  </p:childTnLst>
                                </p:cTn>
                              </p:par>
                              <p:par>
                                <p:cTn id="21" presetID="10" presetClass="exit" presetSubtype="0" fill="hold" grpId="0" nodeType="withEffect">
                                  <p:stCondLst>
                                    <p:cond delay="0"/>
                                  </p:stCondLst>
                                  <p:childTnLst>
                                    <p:animEffect transition="out" filter="fade">
                                      <p:cBhvr>
                                        <p:cTn id="22" dur="250"/>
                                        <p:tgtEl>
                                          <p:spTgt spid="16">
                                            <p:bg/>
                                          </p:spTgt>
                                        </p:tgtEl>
                                      </p:cBhvr>
                                    </p:animEffect>
                                    <p:set>
                                      <p:cBhvr>
                                        <p:cTn id="23" dur="1" fill="hold">
                                          <p:stCondLst>
                                            <p:cond delay="249"/>
                                          </p:stCondLst>
                                        </p:cTn>
                                        <p:tgtEl>
                                          <p:spTgt spid="16">
                                            <p:bg/>
                                          </p:spTgt>
                                        </p:tgtEl>
                                        <p:attrNameLst>
                                          <p:attrName>style.visibility</p:attrName>
                                        </p:attrNameLst>
                                      </p:cBhvr>
                                      <p:to>
                                        <p:strVal val="hidden"/>
                                      </p:to>
                                    </p:set>
                                  </p:childTnLst>
                                </p:cTn>
                              </p:par>
                            </p:childTnLst>
                          </p:cTn>
                        </p:par>
                      </p:childTnLst>
                    </p:cTn>
                  </p:par>
                </p:childTnLst>
              </p:cTn>
              <p:nextCondLst>
                <p:cond evt="onClick" delay="0">
                  <p:tgtEl>
                    <p:spTgt spid="22"/>
                  </p:tgtEl>
                </p:cond>
              </p:nextCondLst>
            </p:seq>
            <p:seq concurrent="1" nextAc="seek">
              <p:cTn id="24" restart="whenNotActive" fill="hold" evtFilter="cancelBubble" nodeType="interactiveSeq">
                <p:stCondLst>
                  <p:cond evt="onClick" delay="0">
                    <p:tgtEl>
                      <p:spTgt spid="23"/>
                    </p:tgtEl>
                  </p:cond>
                </p:stCondLst>
                <p:endSync evt="end" delay="0">
                  <p:rtn val="all"/>
                </p:endSync>
                <p:childTnLst>
                  <p:par>
                    <p:cTn id="25" fill="hold">
                      <p:stCondLst>
                        <p:cond delay="0"/>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6"/>
                                        </p:tgtEl>
                                        <p:attrNameLst>
                                          <p:attrName>style.visibility</p:attrName>
                                        </p:attrNameLst>
                                      </p:cBhvr>
                                      <p:to>
                                        <p:strVal val="visible"/>
                                      </p:to>
                                    </p:set>
                                  </p:childTnLst>
                                </p:cTn>
                              </p:par>
                              <p:par>
                                <p:cTn id="29" presetID="10" presetClass="exit" presetSubtype="0" fill="hold" grpId="0" nodeType="withEffect">
                                  <p:stCondLst>
                                    <p:cond delay="0"/>
                                  </p:stCondLst>
                                  <p:childTnLst>
                                    <p:animEffect transition="out" filter="fade">
                                      <p:cBhvr>
                                        <p:cTn id="30" dur="250"/>
                                        <p:tgtEl>
                                          <p:spTgt spid="17">
                                            <p:txEl>
                                              <p:pRg st="0" end="0"/>
                                            </p:txEl>
                                          </p:spTgt>
                                        </p:tgtEl>
                                      </p:cBhvr>
                                    </p:animEffect>
                                    <p:set>
                                      <p:cBhvr>
                                        <p:cTn id="31" dur="1" fill="hold">
                                          <p:stCondLst>
                                            <p:cond delay="249"/>
                                          </p:stCondLst>
                                        </p:cTn>
                                        <p:tgtEl>
                                          <p:spTgt spid="17">
                                            <p:txEl>
                                              <p:pRg st="0" end="0"/>
                                            </p:txEl>
                                          </p:spTgt>
                                        </p:tgtEl>
                                        <p:attrNameLst>
                                          <p:attrName>style.visibility</p:attrName>
                                        </p:attrNameLst>
                                      </p:cBhvr>
                                      <p:to>
                                        <p:strVal val="hidden"/>
                                      </p:to>
                                    </p:set>
                                  </p:childTnLst>
                                </p:cTn>
                              </p:par>
                              <p:par>
                                <p:cTn id="32" presetID="10" presetClass="exit" presetSubtype="0" fill="hold" grpId="0" nodeType="withEffect">
                                  <p:stCondLst>
                                    <p:cond delay="0"/>
                                  </p:stCondLst>
                                  <p:childTnLst>
                                    <p:animEffect transition="out" filter="fade">
                                      <p:cBhvr>
                                        <p:cTn id="33" dur="250"/>
                                        <p:tgtEl>
                                          <p:spTgt spid="17">
                                            <p:bg/>
                                          </p:spTgt>
                                        </p:tgtEl>
                                      </p:cBhvr>
                                    </p:animEffect>
                                    <p:set>
                                      <p:cBhvr>
                                        <p:cTn id="34" dur="1" fill="hold">
                                          <p:stCondLst>
                                            <p:cond delay="249"/>
                                          </p:stCondLst>
                                        </p:cTn>
                                        <p:tgtEl>
                                          <p:spTgt spid="17">
                                            <p:bg/>
                                          </p:spTgt>
                                        </p:tgtEl>
                                        <p:attrNameLst>
                                          <p:attrName>style.visibility</p:attrName>
                                        </p:attrNameLst>
                                      </p:cBhvr>
                                      <p:to>
                                        <p:strVal val="hidden"/>
                                      </p:to>
                                    </p:set>
                                  </p:childTnLst>
                                </p:cTn>
                              </p:par>
                            </p:childTnLst>
                          </p:cTn>
                        </p:par>
                      </p:childTnLst>
                    </p:cTn>
                  </p:par>
                </p:childTnLst>
              </p:cTn>
              <p:nextCondLst>
                <p:cond evt="onClick" delay="0">
                  <p:tgtEl>
                    <p:spTgt spid="23"/>
                  </p:tgtEl>
                </p:cond>
              </p:nextCondLst>
            </p:seq>
            <p:seq concurrent="1" nextAc="seek">
              <p:cTn id="35" restart="whenNotActive" fill="hold" evtFilter="cancelBubble" nodeType="interactiveSeq">
                <p:stCondLst>
                  <p:cond evt="onClick" delay="0">
                    <p:tgtEl>
                      <p:spTgt spid="24"/>
                    </p:tgtEl>
                  </p:cond>
                </p:stCondLst>
                <p:endSync evt="end" delay="0">
                  <p:rtn val="all"/>
                </p:endSync>
                <p:childTnLst>
                  <p:par>
                    <p:cTn id="36" fill="hold">
                      <p:stCondLst>
                        <p:cond delay="0"/>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27"/>
                                        </p:tgtEl>
                                        <p:attrNameLst>
                                          <p:attrName>style.visibility</p:attrName>
                                        </p:attrNameLst>
                                      </p:cBhvr>
                                      <p:to>
                                        <p:strVal val="visible"/>
                                      </p:to>
                                    </p:set>
                                  </p:childTnLst>
                                </p:cTn>
                              </p:par>
                              <p:par>
                                <p:cTn id="40" presetID="10" presetClass="exit" presetSubtype="0" fill="hold" grpId="0" nodeType="withEffect">
                                  <p:stCondLst>
                                    <p:cond delay="0"/>
                                  </p:stCondLst>
                                  <p:childTnLst>
                                    <p:animEffect transition="out" filter="fade">
                                      <p:cBhvr>
                                        <p:cTn id="41" dur="250"/>
                                        <p:tgtEl>
                                          <p:spTgt spid="18">
                                            <p:txEl>
                                              <p:pRg st="0" end="0"/>
                                            </p:txEl>
                                          </p:spTgt>
                                        </p:tgtEl>
                                      </p:cBhvr>
                                    </p:animEffect>
                                    <p:set>
                                      <p:cBhvr>
                                        <p:cTn id="42" dur="1" fill="hold">
                                          <p:stCondLst>
                                            <p:cond delay="249"/>
                                          </p:stCondLst>
                                        </p:cTn>
                                        <p:tgtEl>
                                          <p:spTgt spid="18">
                                            <p:txEl>
                                              <p:pRg st="0" end="0"/>
                                            </p:txEl>
                                          </p:spTgt>
                                        </p:tgtEl>
                                        <p:attrNameLst>
                                          <p:attrName>style.visibility</p:attrName>
                                        </p:attrNameLst>
                                      </p:cBhvr>
                                      <p:to>
                                        <p:strVal val="hidden"/>
                                      </p:to>
                                    </p:set>
                                  </p:childTnLst>
                                </p:cTn>
                              </p:par>
                              <p:par>
                                <p:cTn id="43" presetID="10" presetClass="exit" presetSubtype="0" fill="hold" grpId="0" nodeType="withEffect">
                                  <p:stCondLst>
                                    <p:cond delay="0"/>
                                  </p:stCondLst>
                                  <p:childTnLst>
                                    <p:animEffect transition="out" filter="fade">
                                      <p:cBhvr>
                                        <p:cTn id="44" dur="250"/>
                                        <p:tgtEl>
                                          <p:spTgt spid="18">
                                            <p:bg/>
                                          </p:spTgt>
                                        </p:tgtEl>
                                      </p:cBhvr>
                                    </p:animEffect>
                                    <p:set>
                                      <p:cBhvr>
                                        <p:cTn id="45" dur="1" fill="hold">
                                          <p:stCondLst>
                                            <p:cond delay="249"/>
                                          </p:stCondLst>
                                        </p:cTn>
                                        <p:tgtEl>
                                          <p:spTgt spid="18">
                                            <p:bg/>
                                          </p:spTgt>
                                        </p:tgtEl>
                                        <p:attrNameLst>
                                          <p:attrName>style.visibility</p:attrName>
                                        </p:attrNameLst>
                                      </p:cBhvr>
                                      <p:to>
                                        <p:strVal val="hidden"/>
                                      </p:to>
                                    </p:set>
                                  </p:childTnLst>
                                </p:cTn>
                              </p:par>
                            </p:childTnLst>
                          </p:cTn>
                        </p:par>
                      </p:childTnLst>
                    </p:cTn>
                  </p:par>
                </p:childTnLst>
              </p:cTn>
              <p:nextCondLst>
                <p:cond evt="onClick" delay="0">
                  <p:tgtEl>
                    <p:spTgt spid="24"/>
                  </p:tgtEl>
                </p:cond>
              </p:nextCondLst>
            </p:seq>
          </p:childTnLst>
        </p:cTn>
      </p:par>
    </p:tnLst>
    <p:bldLst>
      <p:bldP spid="18" grpId="0" build="p" animBg="1"/>
      <p:bldP spid="17" grpId="0" build="p" animBg="1"/>
      <p:bldP spid="16" grpId="0" build="p" animBg="1"/>
      <p:bldP spid="15" grpId="0" build="p" animBg="1"/>
      <p:bldP spid="25" grpId="0" animBg="1"/>
      <p:bldP spid="26" grpId="0" animBg="1"/>
      <p:bldP spid="2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FFD207-C08D-ADB4-9398-0CEF94050842}"/>
            </a:ext>
          </a:extLst>
        </p:cNvPr>
        <p:cNvGrpSpPr/>
        <p:nvPr/>
      </p:nvGrpSpPr>
      <p:grpSpPr>
        <a:xfrm>
          <a:off x="0" y="0"/>
          <a:ext cx="0" cy="0"/>
          <a:chOff x="0" y="0"/>
          <a:chExt cx="0" cy="0"/>
        </a:xfrm>
      </p:grpSpPr>
      <p:sp>
        <p:nvSpPr>
          <p:cNvPr id="22" name="Question Box">
            <a:extLst>
              <a:ext uri="{FF2B5EF4-FFF2-40B4-BE49-F238E27FC236}">
                <a16:creationId xmlns:a16="http://schemas.microsoft.com/office/drawing/2014/main" id="{F77770C6-6825-05CC-80E5-56DFAE2AC7B7}"/>
              </a:ext>
            </a:extLst>
          </p:cNvPr>
          <p:cNvSpPr/>
          <p:nvPr/>
        </p:nvSpPr>
        <p:spPr>
          <a:xfrm>
            <a:off x="741300" y="1230541"/>
            <a:ext cx="7303776" cy="799342"/>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3" name="Question Number">
            <a:extLst>
              <a:ext uri="{FF2B5EF4-FFF2-40B4-BE49-F238E27FC236}">
                <a16:creationId xmlns:a16="http://schemas.microsoft.com/office/drawing/2014/main" id="{35761E74-CAFA-6453-C544-F5069AB28DAF}"/>
              </a:ext>
            </a:extLst>
          </p:cNvPr>
          <p:cNvSpPr/>
          <p:nvPr/>
        </p:nvSpPr>
        <p:spPr>
          <a:xfrm>
            <a:off x="284100" y="1173013"/>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15" name="Text Placeholder 14">
            <a:extLst>
              <a:ext uri="{FF2B5EF4-FFF2-40B4-BE49-F238E27FC236}">
                <a16:creationId xmlns:a16="http://schemas.microsoft.com/office/drawing/2014/main" id="{A5314376-529F-06EE-1010-99B0E0F57E4D}"/>
              </a:ext>
            </a:extLst>
          </p:cNvPr>
          <p:cNvSpPr>
            <a:spLocks noGrp="1"/>
          </p:cNvSpPr>
          <p:nvPr>
            <p:ph type="body" sz="quarter" idx="13"/>
          </p:nvPr>
        </p:nvSpPr>
        <p:spPr>
          <a:xfrm>
            <a:off x="2074778" y="5292007"/>
            <a:ext cx="7299926" cy="667512"/>
          </a:xfrm>
        </p:spPr>
        <p:txBody>
          <a:bodyPr>
            <a:normAutofit/>
          </a:bodyPr>
          <a:lstStyle/>
          <a:p>
            <a:r>
              <a:rPr lang="en-US" dirty="0">
                <a:solidFill>
                  <a:schemeClr val="bg1"/>
                </a:solidFill>
              </a:rPr>
              <a:t>This value is the G study interaction variance component.</a:t>
            </a:r>
          </a:p>
        </p:txBody>
      </p:sp>
      <p:sp>
        <p:nvSpPr>
          <p:cNvPr id="21" name="Text Placeholder 20">
            <a:extLst>
              <a:ext uri="{FF2B5EF4-FFF2-40B4-BE49-F238E27FC236}">
                <a16:creationId xmlns:a16="http://schemas.microsoft.com/office/drawing/2014/main" id="{AB764558-7284-FD1A-1D34-E11957C6ECE8}"/>
              </a:ext>
            </a:extLst>
          </p:cNvPr>
          <p:cNvSpPr>
            <a:spLocks noGrp="1"/>
          </p:cNvSpPr>
          <p:nvPr>
            <p:ph type="body" sz="quarter" idx="19"/>
          </p:nvPr>
        </p:nvSpPr>
        <p:spPr>
          <a:xfrm>
            <a:off x="2071378" y="5292009"/>
            <a:ext cx="7307174" cy="667512"/>
          </a:xfrm>
        </p:spPr>
        <p:txBody>
          <a:bodyPr/>
          <a:lstStyle/>
          <a:p>
            <a:r>
              <a:rPr lang="en-US" dirty="0">
                <a:solidFill>
                  <a:schemeClr val="tx1"/>
                </a:solidFill>
              </a:rPr>
              <a:t>0.180</a:t>
            </a:r>
          </a:p>
        </p:txBody>
      </p:sp>
      <p:sp>
        <p:nvSpPr>
          <p:cNvPr id="14" name="Text Placeholder 13">
            <a:extLst>
              <a:ext uri="{FF2B5EF4-FFF2-40B4-BE49-F238E27FC236}">
                <a16:creationId xmlns:a16="http://schemas.microsoft.com/office/drawing/2014/main" id="{4C7EE416-D82F-3AF2-E42C-91439C3B1086}"/>
              </a:ext>
            </a:extLst>
          </p:cNvPr>
          <p:cNvSpPr>
            <a:spLocks noGrp="1"/>
          </p:cNvSpPr>
          <p:nvPr>
            <p:ph type="body" sz="quarter" idx="12"/>
          </p:nvPr>
        </p:nvSpPr>
        <p:spPr>
          <a:xfrm>
            <a:off x="2074777" y="4364019"/>
            <a:ext cx="7299927" cy="667512"/>
          </a:xfrm>
        </p:spPr>
        <p:txBody>
          <a:bodyPr>
            <a:normAutofit/>
          </a:bodyPr>
          <a:lstStyle/>
          <a:p>
            <a:r>
              <a:rPr lang="en-US" dirty="0">
                <a:solidFill>
                  <a:schemeClr val="bg1"/>
                </a:solidFill>
              </a:rPr>
              <a:t>This value represents the absolute error variance.</a:t>
            </a:r>
          </a:p>
        </p:txBody>
      </p:sp>
      <p:sp>
        <p:nvSpPr>
          <p:cNvPr id="20" name="Text Placeholder 19">
            <a:extLst>
              <a:ext uri="{FF2B5EF4-FFF2-40B4-BE49-F238E27FC236}">
                <a16:creationId xmlns:a16="http://schemas.microsoft.com/office/drawing/2014/main" id="{16A4B645-3E16-E8A3-569E-D30F6D3AE0EB}"/>
              </a:ext>
            </a:extLst>
          </p:cNvPr>
          <p:cNvSpPr>
            <a:spLocks noGrp="1"/>
          </p:cNvSpPr>
          <p:nvPr>
            <p:ph type="body" sz="quarter" idx="18"/>
          </p:nvPr>
        </p:nvSpPr>
        <p:spPr>
          <a:xfrm>
            <a:off x="2071378" y="4364019"/>
            <a:ext cx="7307174" cy="667512"/>
          </a:xfrm>
        </p:spPr>
        <p:txBody>
          <a:bodyPr/>
          <a:lstStyle/>
          <a:p>
            <a:r>
              <a:rPr lang="en-US" dirty="0">
                <a:solidFill>
                  <a:schemeClr val="tx1"/>
                </a:solidFill>
              </a:rPr>
              <a:t>0.021</a:t>
            </a:r>
          </a:p>
        </p:txBody>
      </p:sp>
      <mc:AlternateContent xmlns:mc="http://schemas.openxmlformats.org/markup-compatibility/2006" xmlns:a14="http://schemas.microsoft.com/office/drawing/2010/main">
        <mc:Choice Requires="a14">
          <p:sp>
            <p:nvSpPr>
              <p:cNvPr id="12" name="Text Placeholder 11">
                <a:extLst>
                  <a:ext uri="{FF2B5EF4-FFF2-40B4-BE49-F238E27FC236}">
                    <a16:creationId xmlns:a16="http://schemas.microsoft.com/office/drawing/2014/main" id="{9FB9DC6F-B42F-24B2-41E7-DBB20F9FF553}"/>
                  </a:ext>
                </a:extLst>
              </p:cNvPr>
              <p:cNvSpPr>
                <a:spLocks noGrp="1"/>
              </p:cNvSpPr>
              <p:nvPr>
                <p:ph type="body" sz="quarter" idx="10"/>
              </p:nvPr>
            </p:nvSpPr>
            <p:spPr>
              <a:xfrm>
                <a:off x="2074778" y="3471327"/>
                <a:ext cx="7300374" cy="667512"/>
              </a:xfrm>
            </p:spPr>
            <p:txBody>
              <a:bodyPr>
                <a:normAutofit/>
              </a:bodyPr>
              <a:lstStyle/>
              <a:p>
                <a:r>
                  <a:rPr lang="en-US" dirty="0">
                    <a:solidFill>
                      <a:schemeClr val="tx1"/>
                    </a:solidFill>
                  </a:rPr>
                  <a:t>Correct! Relative error variance is computed as </a:t>
                </a:r>
                <a14:m>
                  <m:oMath xmlns:m="http://schemas.openxmlformats.org/officeDocument/2006/math">
                    <m:f>
                      <m:fPr>
                        <m:ctrlPr>
                          <a:rPr lang="en-US" i="1" smtClean="0">
                            <a:solidFill>
                              <a:schemeClr val="tx1"/>
                            </a:solidFill>
                            <a:latin typeface="Cambria Math" panose="02040503050406030204" pitchFamily="18" charset="0"/>
                          </a:rPr>
                        </m:ctrlPr>
                      </m:fPr>
                      <m:num>
                        <m:sSubSup>
                          <m:sSubSupPr>
                            <m:ctrlPr>
                              <a:rPr lang="en-US" sz="2400" i="1">
                                <a:solidFill>
                                  <a:prstClr val="black"/>
                                </a:solidFill>
                                <a:latin typeface="Cambria Math" panose="02040503050406030204" pitchFamily="18" charset="0"/>
                                <a:ea typeface="+mn-ea"/>
                                <a:cs typeface="+mn-cs"/>
                              </a:rPr>
                            </m:ctrlPr>
                          </m:sSubSupPr>
                          <m:e>
                            <m:r>
                              <a:rPr lang="en-US" sz="2400" i="1">
                                <a:solidFill>
                                  <a:prstClr val="black"/>
                                </a:solidFill>
                                <a:latin typeface="Cambria Math" panose="02040503050406030204" pitchFamily="18" charset="0"/>
                                <a:ea typeface="Cambria Math" panose="02040503050406030204" pitchFamily="18" charset="0"/>
                                <a:cs typeface="+mn-cs"/>
                              </a:rPr>
                              <m:t>𝜎</m:t>
                            </m:r>
                          </m:e>
                          <m:sub>
                            <m:r>
                              <a:rPr lang="en-US" sz="2400" i="1">
                                <a:solidFill>
                                  <a:prstClr val="black"/>
                                </a:solidFill>
                                <a:latin typeface="Cambria Math" panose="02040503050406030204" pitchFamily="18" charset="0"/>
                                <a:ea typeface="Cambria Math" panose="02040503050406030204" pitchFamily="18" charset="0"/>
                                <a:cs typeface="+mn-cs"/>
                              </a:rPr>
                              <m:t>𝑝𝑖</m:t>
                            </m:r>
                          </m:sub>
                          <m:sup>
                            <m:r>
                              <a:rPr lang="en-US" sz="2400" i="1">
                                <a:solidFill>
                                  <a:prstClr val="black"/>
                                </a:solidFill>
                                <a:latin typeface="Cambria Math" panose="02040503050406030204" pitchFamily="18" charset="0"/>
                                <a:ea typeface="+mn-ea"/>
                                <a:cs typeface="+mn-cs"/>
                              </a:rPr>
                              <m:t>2</m:t>
                            </m:r>
                          </m:sup>
                        </m:sSubSup>
                      </m:num>
                      <m:den>
                        <m:sSubSup>
                          <m:sSubSupPr>
                            <m:ctrlPr>
                              <a:rPr lang="en-US" sz="2000" i="1" smtClean="0">
                                <a:solidFill>
                                  <a:schemeClr val="tx1"/>
                                </a:solidFill>
                                <a:latin typeface="Cambria Math" panose="02040503050406030204" pitchFamily="18" charset="0"/>
                              </a:rPr>
                            </m:ctrlPr>
                          </m:sSubSupPr>
                          <m:e>
                            <m:r>
                              <a:rPr lang="en-US" sz="2000" i="1">
                                <a:solidFill>
                                  <a:schemeClr val="tx1"/>
                                </a:solidFill>
                                <a:latin typeface="Cambria Math" panose="02040503050406030204" pitchFamily="18" charset="0"/>
                              </a:rPr>
                              <m:t>𝑛</m:t>
                            </m:r>
                          </m:e>
                          <m:sub>
                            <m:r>
                              <a:rPr lang="en-US" sz="2000" i="1">
                                <a:solidFill>
                                  <a:schemeClr val="tx1"/>
                                </a:solidFill>
                                <a:latin typeface="Cambria Math" panose="02040503050406030204" pitchFamily="18" charset="0"/>
                              </a:rPr>
                              <m:t>𝑖</m:t>
                            </m:r>
                          </m:sub>
                          <m:sup>
                            <m:r>
                              <a:rPr lang="en-US" sz="2000" i="1">
                                <a:solidFill>
                                  <a:schemeClr val="tx1"/>
                                </a:solidFill>
                                <a:latin typeface="Cambria Math" panose="02040503050406030204" pitchFamily="18" charset="0"/>
                              </a:rPr>
                              <m:t>′</m:t>
                            </m:r>
                          </m:sup>
                        </m:sSubSup>
                      </m:den>
                    </m:f>
                    <m:r>
                      <a:rPr lang="en-US" b="0" i="1" smtClean="0">
                        <a:solidFill>
                          <a:schemeClr val="tx1"/>
                        </a:solidFill>
                        <a:latin typeface="Cambria Math" panose="02040503050406030204" pitchFamily="18" charset="0"/>
                      </a:rPr>
                      <m:t>=</m:t>
                    </m:r>
                    <m:f>
                      <m:fPr>
                        <m:ctrlPr>
                          <a:rPr lang="en-US" b="0" i="1" smtClean="0">
                            <a:solidFill>
                              <a:schemeClr val="tx1"/>
                            </a:solidFill>
                            <a:latin typeface="Cambria Math" panose="02040503050406030204" pitchFamily="18" charset="0"/>
                          </a:rPr>
                        </m:ctrlPr>
                      </m:fPr>
                      <m:num>
                        <m:r>
                          <a:rPr lang="en-US" b="0" i="1" smtClean="0">
                            <a:solidFill>
                              <a:schemeClr val="tx1"/>
                            </a:solidFill>
                            <a:latin typeface="Cambria Math" panose="02040503050406030204" pitchFamily="18" charset="0"/>
                          </a:rPr>
                          <m:t>0.18</m:t>
                        </m:r>
                      </m:num>
                      <m:den>
                        <m:r>
                          <a:rPr lang="en-US" b="0" i="1" smtClean="0">
                            <a:solidFill>
                              <a:schemeClr val="tx1"/>
                            </a:solidFill>
                            <a:latin typeface="Cambria Math" panose="02040503050406030204" pitchFamily="18" charset="0"/>
                          </a:rPr>
                          <m:t>10</m:t>
                        </m:r>
                      </m:den>
                    </m:f>
                    <m:r>
                      <a:rPr lang="en-US" b="0" i="1" smtClean="0">
                        <a:solidFill>
                          <a:schemeClr val="tx1"/>
                        </a:solidFill>
                        <a:latin typeface="Cambria Math" panose="02040503050406030204" pitchFamily="18" charset="0"/>
                      </a:rPr>
                      <m:t>=0.018</m:t>
                    </m:r>
                  </m:oMath>
                </a14:m>
                <a:endParaRPr lang="en-US" dirty="0">
                  <a:solidFill>
                    <a:schemeClr val="tx1"/>
                  </a:solidFill>
                </a:endParaRPr>
              </a:p>
            </p:txBody>
          </p:sp>
        </mc:Choice>
        <mc:Fallback xmlns="">
          <p:sp>
            <p:nvSpPr>
              <p:cNvPr id="12" name="Text Placeholder 11">
                <a:extLst>
                  <a:ext uri="{FF2B5EF4-FFF2-40B4-BE49-F238E27FC236}">
                    <a16:creationId xmlns:a16="http://schemas.microsoft.com/office/drawing/2014/main" id="{9FB9DC6F-B42F-24B2-41E7-DBB20F9FF553}"/>
                  </a:ext>
                </a:extLst>
              </p:cNvPr>
              <p:cNvSpPr>
                <a:spLocks noGrp="1" noRot="1" noChangeAspect="1" noMove="1" noResize="1" noEditPoints="1" noAdjustHandles="1" noChangeArrowheads="1" noChangeShapeType="1" noTextEdit="1"/>
              </p:cNvSpPr>
              <p:nvPr>
                <p:ph type="body" sz="quarter" idx="10"/>
              </p:nvPr>
            </p:nvSpPr>
            <p:spPr>
              <a:xfrm>
                <a:off x="2074778" y="3471327"/>
                <a:ext cx="7300374" cy="667512"/>
              </a:xfrm>
              <a:blipFill>
                <a:blip r:embed="rId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3" name="Text Placeholder 12">
                <a:extLst>
                  <a:ext uri="{FF2B5EF4-FFF2-40B4-BE49-F238E27FC236}">
                    <a16:creationId xmlns:a16="http://schemas.microsoft.com/office/drawing/2014/main" id="{DD60C433-36CE-AC8B-55B3-3CB6568A2A9C}"/>
                  </a:ext>
                </a:extLst>
              </p:cNvPr>
              <p:cNvSpPr>
                <a:spLocks noGrp="1"/>
              </p:cNvSpPr>
              <p:nvPr>
                <p:ph type="body" sz="quarter" idx="11"/>
              </p:nvPr>
            </p:nvSpPr>
            <p:spPr>
              <a:xfrm>
                <a:off x="2074777" y="2583992"/>
                <a:ext cx="7303775" cy="667512"/>
              </a:xfrm>
            </p:spPr>
            <p:txBody>
              <a:bodyPr>
                <a:normAutofit/>
              </a:bodyPr>
              <a:lstStyle/>
              <a:p>
                <a:r>
                  <a:rPr lang="en-US" dirty="0">
                    <a:solidFill>
                      <a:schemeClr val="bg1"/>
                    </a:solidFill>
                  </a:rPr>
                  <a:t>This reflects </a:t>
                </a:r>
                <a14:m>
                  <m:oMath xmlns:m="http://schemas.openxmlformats.org/officeDocument/2006/math">
                    <m:f>
                      <m:fPr>
                        <m:ctrlPr>
                          <a:rPr kumimoji="0" lang="en-US" sz="1500" b="0" i="1" u="none" strike="noStrike" kern="1200" cap="none" spc="0" normalizeH="0" baseline="0" noProof="0" smtClean="0">
                            <a:ln>
                              <a:noFill/>
                            </a:ln>
                            <a:solidFill>
                              <a:schemeClr val="bg1"/>
                            </a:solidFill>
                            <a:effectLst/>
                            <a:uLnTx/>
                            <a:uFillTx/>
                            <a:latin typeface="Cambria Math" panose="02040503050406030204" pitchFamily="18" charset="0"/>
                          </a:rPr>
                        </m:ctrlPr>
                      </m:fPr>
                      <m:num>
                        <m:sSubSup>
                          <m:sSubSupPr>
                            <m:ctrlPr>
                              <a:rPr kumimoji="0" lang="en-US" sz="2000" b="0" i="1" u="none" strike="noStrike" kern="1200" cap="none" spc="0" normalizeH="0" baseline="0" noProof="0">
                                <a:ln>
                                  <a:noFill/>
                                </a:ln>
                                <a:solidFill>
                                  <a:schemeClr val="bg1"/>
                                </a:solidFill>
                                <a:effectLst/>
                                <a:uLnTx/>
                                <a:uFillTx/>
                                <a:latin typeface="Cambria Math" panose="02040503050406030204" pitchFamily="18" charset="0"/>
                                <a:ea typeface="+mn-ea"/>
                                <a:cs typeface="+mn-cs"/>
                              </a:rPr>
                            </m:ctrlPr>
                          </m:sSubSupPr>
                          <m:e>
                            <m:r>
                              <a:rPr kumimoji="0" lang="en-US" sz="2000" b="0" i="1" u="none" strike="noStrike" kern="1200" cap="none" spc="0" normalizeH="0" baseline="0" noProof="0">
                                <a:ln>
                                  <a:noFill/>
                                </a:ln>
                                <a:solidFill>
                                  <a:schemeClr val="bg1"/>
                                </a:solidFill>
                                <a:effectLst/>
                                <a:uLnTx/>
                                <a:uFillTx/>
                                <a:latin typeface="Cambria Math" panose="02040503050406030204" pitchFamily="18" charset="0"/>
                                <a:ea typeface="Cambria Math" panose="02040503050406030204" pitchFamily="18" charset="0"/>
                                <a:cs typeface="+mn-cs"/>
                              </a:rPr>
                              <m:t>𝜎</m:t>
                            </m:r>
                          </m:e>
                          <m:sub>
                            <m:r>
                              <a:rPr kumimoji="0" lang="en-US" sz="2000" b="0" i="1" u="none" strike="noStrike" kern="1200" cap="none" spc="0" normalizeH="0" baseline="0" noProof="0">
                                <a:ln>
                                  <a:noFill/>
                                </a:ln>
                                <a:solidFill>
                                  <a:schemeClr val="bg1"/>
                                </a:solidFill>
                                <a:effectLst/>
                                <a:uLnTx/>
                                <a:uFillTx/>
                                <a:latin typeface="Cambria Math" panose="02040503050406030204" pitchFamily="18" charset="0"/>
                                <a:ea typeface="Cambria Math" panose="02040503050406030204" pitchFamily="18" charset="0"/>
                                <a:cs typeface="+mn-cs"/>
                              </a:rPr>
                              <m:t>𝑖</m:t>
                            </m:r>
                          </m:sub>
                          <m:sup>
                            <m:r>
                              <a:rPr kumimoji="0" lang="en-US" sz="2000" b="0" i="1" u="none" strike="noStrike" kern="1200" cap="none" spc="0" normalizeH="0" baseline="0" noProof="0">
                                <a:ln>
                                  <a:noFill/>
                                </a:ln>
                                <a:solidFill>
                                  <a:schemeClr val="bg1"/>
                                </a:solidFill>
                                <a:effectLst/>
                                <a:uLnTx/>
                                <a:uFillTx/>
                                <a:latin typeface="Cambria Math" panose="02040503050406030204" pitchFamily="18" charset="0"/>
                                <a:ea typeface="+mn-ea"/>
                                <a:cs typeface="+mn-cs"/>
                              </a:rPr>
                              <m:t>2</m:t>
                            </m:r>
                          </m:sup>
                        </m:sSubSup>
                      </m:num>
                      <m:den>
                        <m:sSubSup>
                          <m:sSubSupPr>
                            <m:ctrlPr>
                              <a:rPr lang="en-US" i="1">
                                <a:solidFill>
                                  <a:schemeClr val="bg1"/>
                                </a:solidFill>
                                <a:latin typeface="Cambria Math" panose="02040503050406030204" pitchFamily="18" charset="0"/>
                              </a:rPr>
                            </m:ctrlPr>
                          </m:sSubSupPr>
                          <m:e>
                            <m:r>
                              <a:rPr lang="en-US" i="1">
                                <a:solidFill>
                                  <a:schemeClr val="bg1"/>
                                </a:solidFill>
                                <a:latin typeface="Cambria Math" panose="02040503050406030204" pitchFamily="18" charset="0"/>
                              </a:rPr>
                              <m:t>𝑛</m:t>
                            </m:r>
                          </m:e>
                          <m:sub>
                            <m:r>
                              <a:rPr lang="en-US" i="1">
                                <a:solidFill>
                                  <a:schemeClr val="bg1"/>
                                </a:solidFill>
                                <a:latin typeface="Cambria Math" panose="02040503050406030204" pitchFamily="18" charset="0"/>
                              </a:rPr>
                              <m:t>𝑖</m:t>
                            </m:r>
                          </m:sub>
                          <m:sup>
                            <m:r>
                              <a:rPr lang="en-US" i="1">
                                <a:solidFill>
                                  <a:schemeClr val="bg1"/>
                                </a:solidFill>
                                <a:latin typeface="Cambria Math" panose="02040503050406030204" pitchFamily="18" charset="0"/>
                              </a:rPr>
                              <m:t>′</m:t>
                            </m:r>
                          </m:sup>
                        </m:sSubSup>
                      </m:den>
                    </m:f>
                  </m:oMath>
                </a14:m>
                <a:r>
                  <a:rPr lang="en-US" dirty="0">
                    <a:solidFill>
                      <a:schemeClr val="bg1"/>
                    </a:solidFill>
                  </a:rPr>
                  <a:t>, which is part of the absolute error variance.</a:t>
                </a:r>
              </a:p>
            </p:txBody>
          </p:sp>
        </mc:Choice>
        <mc:Fallback xmlns="">
          <p:sp>
            <p:nvSpPr>
              <p:cNvPr id="13" name="Text Placeholder 12">
                <a:extLst>
                  <a:ext uri="{FF2B5EF4-FFF2-40B4-BE49-F238E27FC236}">
                    <a16:creationId xmlns:a16="http://schemas.microsoft.com/office/drawing/2014/main" id="{DD60C433-36CE-AC8B-55B3-3CB6568A2A9C}"/>
                  </a:ext>
                </a:extLst>
              </p:cNvPr>
              <p:cNvSpPr>
                <a:spLocks noGrp="1" noRot="1" noChangeAspect="1" noMove="1" noResize="1" noEditPoints="1" noAdjustHandles="1" noChangeArrowheads="1" noChangeShapeType="1" noTextEdit="1"/>
              </p:cNvSpPr>
              <p:nvPr>
                <p:ph type="body" sz="quarter" idx="11"/>
              </p:nvPr>
            </p:nvSpPr>
            <p:spPr>
              <a:xfrm>
                <a:off x="2074777" y="2583992"/>
                <a:ext cx="7303775" cy="667512"/>
              </a:xfrm>
              <a:blipFill>
                <a:blip r:embed="rId3"/>
                <a:stretch>
                  <a:fillRect/>
                </a:stretch>
              </a:blipFill>
            </p:spPr>
            <p:txBody>
              <a:bodyPr/>
              <a:lstStyle/>
              <a:p>
                <a:r>
                  <a:rPr lang="en-US">
                    <a:noFill/>
                  </a:rPr>
                  <a:t> </a:t>
                </a:r>
              </a:p>
            </p:txBody>
          </p:sp>
        </mc:Fallback>
      </mc:AlternateContent>
      <p:sp>
        <p:nvSpPr>
          <p:cNvPr id="19" name="Text Placeholder 18">
            <a:extLst>
              <a:ext uri="{FF2B5EF4-FFF2-40B4-BE49-F238E27FC236}">
                <a16:creationId xmlns:a16="http://schemas.microsoft.com/office/drawing/2014/main" id="{F6EB3E1A-7811-ADE4-FA9E-45887195A4B0}"/>
              </a:ext>
            </a:extLst>
          </p:cNvPr>
          <p:cNvSpPr>
            <a:spLocks noGrp="1"/>
          </p:cNvSpPr>
          <p:nvPr>
            <p:ph type="body" sz="quarter" idx="17"/>
          </p:nvPr>
        </p:nvSpPr>
        <p:spPr>
          <a:xfrm>
            <a:off x="2072852" y="2580259"/>
            <a:ext cx="7303775" cy="667512"/>
          </a:xfrm>
        </p:spPr>
        <p:txBody>
          <a:bodyPr/>
          <a:lstStyle/>
          <a:p>
            <a:r>
              <a:rPr lang="en-US" dirty="0">
                <a:solidFill>
                  <a:schemeClr val="tx1"/>
                </a:solidFill>
              </a:rPr>
              <a:t>0.003</a:t>
            </a:r>
          </a:p>
        </p:txBody>
      </p:sp>
      <p:sp>
        <p:nvSpPr>
          <p:cNvPr id="18" name="Text Placeholder 17">
            <a:extLst>
              <a:ext uri="{FF2B5EF4-FFF2-40B4-BE49-F238E27FC236}">
                <a16:creationId xmlns:a16="http://schemas.microsoft.com/office/drawing/2014/main" id="{2FDE1037-8FB3-F99F-3C4B-3A926FEB6E80}"/>
              </a:ext>
            </a:extLst>
          </p:cNvPr>
          <p:cNvSpPr>
            <a:spLocks noGrp="1"/>
          </p:cNvSpPr>
          <p:nvPr>
            <p:ph type="body" sz="quarter" idx="16"/>
          </p:nvPr>
        </p:nvSpPr>
        <p:spPr>
          <a:xfrm>
            <a:off x="2071378" y="3470272"/>
            <a:ext cx="7299928" cy="667512"/>
          </a:xfrm>
        </p:spPr>
        <p:txBody>
          <a:bodyPr/>
          <a:lstStyle/>
          <a:p>
            <a:r>
              <a:rPr lang="en-US" dirty="0">
                <a:solidFill>
                  <a:schemeClr val="tx1"/>
                </a:solidFill>
              </a:rPr>
              <a:t>0.018</a:t>
            </a:r>
          </a:p>
        </p:txBody>
      </p:sp>
      <mc:AlternateContent xmlns:mc="http://schemas.openxmlformats.org/markup-compatibility/2006" xmlns:a14="http://schemas.microsoft.com/office/drawing/2010/main">
        <mc:Choice Requires="a14">
          <p:sp>
            <p:nvSpPr>
              <p:cNvPr id="16" name="Text Placeholder 15">
                <a:extLst>
                  <a:ext uri="{FF2B5EF4-FFF2-40B4-BE49-F238E27FC236}">
                    <a16:creationId xmlns:a16="http://schemas.microsoft.com/office/drawing/2014/main" id="{EC0D9595-3E7E-3474-F4DE-499DEA4C769D}"/>
                  </a:ext>
                </a:extLst>
              </p:cNvPr>
              <p:cNvSpPr>
                <a:spLocks noGrp="1"/>
              </p:cNvSpPr>
              <p:nvPr>
                <p:ph type="body" sz="quarter" idx="14"/>
              </p:nvPr>
            </p:nvSpPr>
            <p:spPr>
              <a:xfrm>
                <a:off x="1198501" y="1133407"/>
                <a:ext cx="6846950" cy="954006"/>
              </a:xfrm>
            </p:spPr>
            <p:txBody>
              <a:bodyPr>
                <a:noAutofit/>
              </a:bodyPr>
              <a:lstStyle/>
              <a:p>
                <a:pPr>
                  <a:spcBef>
                    <a:spcPts val="0"/>
                  </a:spcBef>
                </a:pPr>
                <a:r>
                  <a:rPr lang="en-US" sz="2200" dirty="0"/>
                  <a:t>Given the following G study variance components for a </a:t>
                </a:r>
                <a14:m>
                  <m:oMath xmlns:m="http://schemas.openxmlformats.org/officeDocument/2006/math">
                    <m:r>
                      <a:rPr lang="en-US" sz="2200" i="1" dirty="0">
                        <a:latin typeface="Cambria Math" panose="02040503050406030204" pitchFamily="18" charset="0"/>
                      </a:rPr>
                      <m:t>𝑝</m:t>
                    </m:r>
                    <m:r>
                      <a:rPr lang="en-US" sz="2200" i="1" dirty="0">
                        <a:latin typeface="Cambria Math" panose="02040503050406030204" pitchFamily="18" charset="0"/>
                        <a:ea typeface="Cambria Math" panose="02040503050406030204" pitchFamily="18" charset="0"/>
                      </a:rPr>
                      <m:t>×</m:t>
                    </m:r>
                    <m:r>
                      <a:rPr lang="en-US" sz="2200" i="1" dirty="0">
                        <a:latin typeface="Cambria Math" panose="02040503050406030204" pitchFamily="18" charset="0"/>
                      </a:rPr>
                      <m:t>𝐼</m:t>
                    </m:r>
                  </m:oMath>
                </a14:m>
                <a:r>
                  <a:rPr lang="en-US" sz="2200" dirty="0"/>
                  <a:t> design, what is the relative error variance for a D study with </a:t>
                </a:r>
                <a14:m>
                  <m:oMath xmlns:m="http://schemas.openxmlformats.org/officeDocument/2006/math">
                    <m:sSubSup>
                      <m:sSubSupPr>
                        <m:ctrlPr>
                          <a:rPr lang="en-US" sz="2200" i="1" smtClean="0">
                            <a:latin typeface="Cambria Math" panose="02040503050406030204" pitchFamily="18" charset="0"/>
                          </a:rPr>
                        </m:ctrlPr>
                      </m:sSubSupPr>
                      <m:e>
                        <m:r>
                          <a:rPr lang="en-US" sz="2200" i="1">
                            <a:latin typeface="Cambria Math" panose="02040503050406030204" pitchFamily="18" charset="0"/>
                          </a:rPr>
                          <m:t>𝑛</m:t>
                        </m:r>
                      </m:e>
                      <m:sub>
                        <m:r>
                          <a:rPr lang="en-US" sz="2200" b="0" i="1" smtClean="0">
                            <a:latin typeface="Cambria Math" panose="02040503050406030204" pitchFamily="18" charset="0"/>
                          </a:rPr>
                          <m:t>𝑖</m:t>
                        </m:r>
                      </m:sub>
                      <m:sup>
                        <m:r>
                          <a:rPr lang="en-US" sz="2200" b="0" i="1" smtClean="0">
                            <a:latin typeface="Cambria Math" panose="02040503050406030204" pitchFamily="18" charset="0"/>
                          </a:rPr>
                          <m:t>′</m:t>
                        </m:r>
                      </m:sup>
                    </m:sSubSup>
                    <m:r>
                      <a:rPr lang="en-US" sz="2200" b="0" i="1" smtClean="0">
                        <a:latin typeface="Cambria Math" panose="02040503050406030204" pitchFamily="18" charset="0"/>
                      </a:rPr>
                      <m:t>=10</m:t>
                    </m:r>
                  </m:oMath>
                </a14:m>
                <a:r>
                  <a:rPr lang="en-US" sz="2200" dirty="0"/>
                  <a:t>?</a:t>
                </a:r>
              </a:p>
            </p:txBody>
          </p:sp>
        </mc:Choice>
        <mc:Fallback xmlns="">
          <p:sp>
            <p:nvSpPr>
              <p:cNvPr id="16" name="Text Placeholder 15">
                <a:extLst>
                  <a:ext uri="{FF2B5EF4-FFF2-40B4-BE49-F238E27FC236}">
                    <a16:creationId xmlns:a16="http://schemas.microsoft.com/office/drawing/2014/main" id="{EC0D9595-3E7E-3474-F4DE-499DEA4C769D}"/>
                  </a:ext>
                </a:extLst>
              </p:cNvPr>
              <p:cNvSpPr>
                <a:spLocks noGrp="1" noRot="1" noChangeAspect="1" noMove="1" noResize="1" noEditPoints="1" noAdjustHandles="1" noChangeArrowheads="1" noChangeShapeType="1" noTextEdit="1"/>
              </p:cNvSpPr>
              <p:nvPr>
                <p:ph type="body" sz="quarter" idx="14"/>
              </p:nvPr>
            </p:nvSpPr>
            <p:spPr>
              <a:xfrm>
                <a:off x="1198501" y="1133407"/>
                <a:ext cx="6846950" cy="954006"/>
              </a:xfrm>
              <a:blipFill>
                <a:blip r:embed="rId4"/>
                <a:stretch>
                  <a:fillRect t="-7692" r="-623" b="-17949"/>
                </a:stretch>
              </a:blipFill>
            </p:spPr>
            <p:txBody>
              <a:bodyPr/>
              <a:lstStyle/>
              <a:p>
                <a:r>
                  <a:rPr lang="en-US">
                    <a:noFill/>
                  </a:rPr>
                  <a:t> </a:t>
                </a:r>
              </a:p>
            </p:txBody>
          </p:sp>
        </mc:Fallback>
      </mc:AlternateContent>
      <p:sp>
        <p:nvSpPr>
          <p:cNvPr id="56" name="Title 55">
            <a:extLst>
              <a:ext uri="{FF2B5EF4-FFF2-40B4-BE49-F238E27FC236}">
                <a16:creationId xmlns:a16="http://schemas.microsoft.com/office/drawing/2014/main" id="{D7841824-B3C3-F888-0F7B-3241F87E8F7C}"/>
              </a:ext>
            </a:extLst>
          </p:cNvPr>
          <p:cNvSpPr>
            <a:spLocks noGrp="1"/>
          </p:cNvSpPr>
          <p:nvPr>
            <p:ph type="title"/>
          </p:nvPr>
        </p:nvSpPr>
        <p:spPr>
          <a:xfrm>
            <a:off x="283725" y="1336796"/>
            <a:ext cx="893066" cy="611414"/>
          </a:xfrm>
        </p:spPr>
        <p:txBody>
          <a:bodyPr/>
          <a:lstStyle/>
          <a:p>
            <a:r>
              <a:rPr lang="en-US" dirty="0"/>
              <a:t>11</a:t>
            </a:r>
          </a:p>
        </p:txBody>
      </p:sp>
      <p:sp>
        <p:nvSpPr>
          <p:cNvPr id="24" name="A Button">
            <a:extLst>
              <a:ext uri="{FF2B5EF4-FFF2-40B4-BE49-F238E27FC236}">
                <a16:creationId xmlns:a16="http://schemas.microsoft.com/office/drawing/2014/main" id="{3D3A4C76-3168-99AD-3B0D-FB9395EAA42B}"/>
              </a:ext>
            </a:extLst>
          </p:cNvPr>
          <p:cNvSpPr/>
          <p:nvPr/>
        </p:nvSpPr>
        <p:spPr>
          <a:xfrm>
            <a:off x="1463284" y="2710719"/>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A</a:t>
            </a:r>
          </a:p>
        </p:txBody>
      </p:sp>
      <p:sp>
        <p:nvSpPr>
          <p:cNvPr id="25" name="B Button">
            <a:extLst>
              <a:ext uri="{FF2B5EF4-FFF2-40B4-BE49-F238E27FC236}">
                <a16:creationId xmlns:a16="http://schemas.microsoft.com/office/drawing/2014/main" id="{C9D2BD3F-D739-A6D3-F13E-585676DC733D}"/>
              </a:ext>
            </a:extLst>
          </p:cNvPr>
          <p:cNvSpPr/>
          <p:nvPr/>
        </p:nvSpPr>
        <p:spPr>
          <a:xfrm>
            <a:off x="1463284" y="3619625"/>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B</a:t>
            </a:r>
          </a:p>
        </p:txBody>
      </p:sp>
      <p:sp>
        <p:nvSpPr>
          <p:cNvPr id="26" name="C Button">
            <a:extLst>
              <a:ext uri="{FF2B5EF4-FFF2-40B4-BE49-F238E27FC236}">
                <a16:creationId xmlns:a16="http://schemas.microsoft.com/office/drawing/2014/main" id="{3A5342EB-AF22-BABE-1B4F-DBED585089FE}"/>
              </a:ext>
            </a:extLst>
          </p:cNvPr>
          <p:cNvSpPr/>
          <p:nvPr/>
        </p:nvSpPr>
        <p:spPr>
          <a:xfrm>
            <a:off x="1463284" y="4472596"/>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C</a:t>
            </a:r>
          </a:p>
        </p:txBody>
      </p:sp>
      <p:sp>
        <p:nvSpPr>
          <p:cNvPr id="27" name="D Button">
            <a:extLst>
              <a:ext uri="{FF2B5EF4-FFF2-40B4-BE49-F238E27FC236}">
                <a16:creationId xmlns:a16="http://schemas.microsoft.com/office/drawing/2014/main" id="{A53EE2D1-CFFF-B1C7-A8F5-334D80EAFF9B}"/>
              </a:ext>
            </a:extLst>
          </p:cNvPr>
          <p:cNvSpPr/>
          <p:nvPr/>
        </p:nvSpPr>
        <p:spPr>
          <a:xfrm>
            <a:off x="1463284" y="5397163"/>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D</a:t>
            </a:r>
          </a:p>
        </p:txBody>
      </p:sp>
      <p:sp>
        <p:nvSpPr>
          <p:cNvPr id="28" name="Cross 27">
            <a:extLst>
              <a:ext uri="{FF2B5EF4-FFF2-40B4-BE49-F238E27FC236}">
                <a16:creationId xmlns:a16="http://schemas.microsoft.com/office/drawing/2014/main" id="{BED5D968-15E6-E6F4-22CB-A9B17784F08A}"/>
              </a:ext>
            </a:extLst>
          </p:cNvPr>
          <p:cNvSpPr/>
          <p:nvPr/>
        </p:nvSpPr>
        <p:spPr>
          <a:xfrm rot="18947527">
            <a:off x="1435337" y="2669788"/>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Cross 28">
            <a:extLst>
              <a:ext uri="{FF2B5EF4-FFF2-40B4-BE49-F238E27FC236}">
                <a16:creationId xmlns:a16="http://schemas.microsoft.com/office/drawing/2014/main" id="{86FB7631-7708-F2E8-1EC0-413C2D1DFBAE}"/>
              </a:ext>
            </a:extLst>
          </p:cNvPr>
          <p:cNvSpPr/>
          <p:nvPr/>
        </p:nvSpPr>
        <p:spPr>
          <a:xfrm rot="18947527">
            <a:off x="1436985" y="4383797"/>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Cross 29">
            <a:extLst>
              <a:ext uri="{FF2B5EF4-FFF2-40B4-BE49-F238E27FC236}">
                <a16:creationId xmlns:a16="http://schemas.microsoft.com/office/drawing/2014/main" id="{F346FE80-D391-2EE6-6E7B-DF530486935E}"/>
              </a:ext>
            </a:extLst>
          </p:cNvPr>
          <p:cNvSpPr/>
          <p:nvPr/>
        </p:nvSpPr>
        <p:spPr>
          <a:xfrm rot="18947527">
            <a:off x="1424859" y="5297288"/>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1" name="Graphic 30" descr="Checkmark with solid fill">
            <a:extLst>
              <a:ext uri="{FF2B5EF4-FFF2-40B4-BE49-F238E27FC236}">
                <a16:creationId xmlns:a16="http://schemas.microsoft.com/office/drawing/2014/main" id="{1212C2F1-E663-7F94-7986-9EE3EBEE172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399920" y="3525400"/>
            <a:ext cx="598518" cy="598518"/>
          </a:xfrm>
          <a:prstGeom prst="rect">
            <a:avLst/>
          </a:prstGeom>
        </p:spPr>
      </p:pic>
      <p:sp>
        <p:nvSpPr>
          <p:cNvPr id="32" name="Partial Circle 31">
            <a:extLst>
              <a:ext uri="{FF2B5EF4-FFF2-40B4-BE49-F238E27FC236}">
                <a16:creationId xmlns:a16="http://schemas.microsoft.com/office/drawing/2014/main" id="{42969CB4-6A36-AB23-0411-C105BAD10B53}"/>
              </a:ext>
            </a:extLst>
          </p:cNvPr>
          <p:cNvSpPr/>
          <p:nvPr/>
        </p:nvSpPr>
        <p:spPr>
          <a:xfrm>
            <a:off x="8066786" y="-2652671"/>
            <a:ext cx="8241337" cy="5325153"/>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33" name="Title 1">
            <a:extLst>
              <a:ext uri="{FF2B5EF4-FFF2-40B4-BE49-F238E27FC236}">
                <a16:creationId xmlns:a16="http://schemas.microsoft.com/office/drawing/2014/main" id="{344608F7-4421-3984-89C7-AF2A0DC34435}"/>
              </a:ext>
            </a:extLst>
          </p:cNvPr>
          <p:cNvSpPr txBox="1"/>
          <p:nvPr/>
        </p:nvSpPr>
        <p:spPr>
          <a:xfrm>
            <a:off x="8855246" y="246441"/>
            <a:ext cx="3424000" cy="1323439"/>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sp>
        <p:nvSpPr>
          <p:cNvPr id="34" name="Next Question Arrow">
            <a:hlinkClick r:id="rId7" action="ppaction://hlinksldjump"/>
            <a:extLst>
              <a:ext uri="{FF2B5EF4-FFF2-40B4-BE49-F238E27FC236}">
                <a16:creationId xmlns:a16="http://schemas.microsoft.com/office/drawing/2014/main" id="{C5180FB5-D055-E6D9-ACA0-52A1834807CA}"/>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
        <p:nvSpPr>
          <p:cNvPr id="35" name="Next Question Arrow">
            <a:hlinkClick r:id="rId8" action="ppaction://hlinksldjump"/>
            <a:extLst>
              <a:ext uri="{FF2B5EF4-FFF2-40B4-BE49-F238E27FC236}">
                <a16:creationId xmlns:a16="http://schemas.microsoft.com/office/drawing/2014/main" id="{C72C9CA2-86AE-131E-A1D4-F27744651122}"/>
              </a:ext>
            </a:extLst>
          </p:cNvPr>
          <p:cNvSpPr/>
          <p:nvPr/>
        </p:nvSpPr>
        <p:spPr>
          <a:xfrm>
            <a:off x="9961709" y="6283885"/>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 Question</a:t>
            </a:r>
          </a:p>
        </p:txBody>
      </p:sp>
      <mc:AlternateContent xmlns:mc="http://schemas.openxmlformats.org/markup-compatibility/2006" xmlns:a14="http://schemas.microsoft.com/office/drawing/2010/main">
        <mc:Choice Requires="a14">
          <p:graphicFrame>
            <p:nvGraphicFramePr>
              <p:cNvPr id="4" name="Table 3">
                <a:extLst>
                  <a:ext uri="{FF2B5EF4-FFF2-40B4-BE49-F238E27FC236}">
                    <a16:creationId xmlns:a16="http://schemas.microsoft.com/office/drawing/2014/main" id="{80901F24-8DCB-69A2-DCC6-B66E58308017}"/>
                  </a:ext>
                </a:extLst>
              </p:cNvPr>
              <p:cNvGraphicFramePr>
                <a:graphicFrameLocks noGrp="1"/>
              </p:cNvGraphicFramePr>
              <p:nvPr>
                <p:extLst>
                  <p:ext uri="{D42A27DB-BD31-4B8C-83A1-F6EECF244321}">
                    <p14:modId xmlns:p14="http://schemas.microsoft.com/office/powerpoint/2010/main" val="1511454104"/>
                  </p:ext>
                </p:extLst>
              </p:nvPr>
            </p:nvGraphicFramePr>
            <p:xfrm>
              <a:off x="9746963" y="3451034"/>
              <a:ext cx="2039751" cy="1487044"/>
            </p:xfrm>
            <a:graphic>
              <a:graphicData uri="http://schemas.openxmlformats.org/drawingml/2006/table">
                <a:tbl>
                  <a:tblPr firstRow="1" bandRow="1">
                    <a:tableStyleId>{2D5ABB26-0587-4C30-8999-92F81FD0307C}</a:tableStyleId>
                  </a:tblPr>
                  <a:tblGrid>
                    <a:gridCol w="2039751">
                      <a:extLst>
                        <a:ext uri="{9D8B030D-6E8A-4147-A177-3AD203B41FA5}">
                          <a16:colId xmlns:a16="http://schemas.microsoft.com/office/drawing/2014/main" val="2374419039"/>
                        </a:ext>
                      </a:extLst>
                    </a:gridCol>
                  </a:tblGrid>
                  <a:tr h="370840">
                    <a:tc>
                      <a:txBody>
                        <a:bodyPr/>
                        <a:lstStyle/>
                        <a:p>
                          <a:pPr/>
                          <a14:m>
                            <m:oMathPara xmlns:m="http://schemas.openxmlformats.org/officeDocument/2006/math">
                              <m:oMathParaPr>
                                <m:jc m:val="centerGroup"/>
                              </m:oMathParaPr>
                              <m:oMath xmlns:m="http://schemas.openxmlformats.org/officeDocument/2006/math">
                                <m:sSubSup>
                                  <m:sSubSupPr>
                                    <m:ctrlPr>
                                      <a:rPr lang="en-US" sz="2400" i="1" smtClean="0">
                                        <a:latin typeface="Cambria Math" panose="02040503050406030204" pitchFamily="18" charset="0"/>
                                      </a:rPr>
                                    </m:ctrlPr>
                                  </m:sSubSupPr>
                                  <m:e>
                                    <m:r>
                                      <a:rPr lang="en-US" sz="2400" i="1" smtClean="0">
                                        <a:latin typeface="Cambria Math" panose="02040503050406030204" pitchFamily="18" charset="0"/>
                                        <a:ea typeface="Cambria Math" panose="02040503050406030204" pitchFamily="18" charset="0"/>
                                      </a:rPr>
                                      <m:t>𝜎</m:t>
                                    </m:r>
                                  </m:e>
                                  <m:sub>
                                    <m:r>
                                      <a:rPr lang="en-US" sz="2400" b="0" i="1" smtClean="0">
                                        <a:latin typeface="Cambria Math" panose="02040503050406030204" pitchFamily="18" charset="0"/>
                                      </a:rPr>
                                      <m:t>𝑝</m:t>
                                    </m:r>
                                  </m:sub>
                                  <m:sup>
                                    <m:r>
                                      <a:rPr lang="en-US" sz="2400" b="0" i="1" smtClean="0">
                                        <a:latin typeface="Cambria Math" panose="02040503050406030204" pitchFamily="18" charset="0"/>
                                      </a:rPr>
                                      <m:t>2</m:t>
                                    </m:r>
                                  </m:sup>
                                </m:sSubSup>
                                <m:r>
                                  <a:rPr lang="en-US" sz="2400" b="0" i="1" smtClean="0">
                                    <a:latin typeface="Cambria Math" panose="02040503050406030204" pitchFamily="18" charset="0"/>
                                  </a:rPr>
                                  <m:t>=0.015</m:t>
                                </m:r>
                              </m:oMath>
                            </m:oMathPara>
                          </a14:m>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41977039"/>
                      </a:ext>
                    </a:extLst>
                  </a:tr>
                  <a:tr h="370840">
                    <a:tc>
                      <a:txBody>
                        <a:bodyPr/>
                        <a:lstStyle/>
                        <a:p>
                          <a:pPr/>
                          <a14:m>
                            <m:oMathPara xmlns:m="http://schemas.openxmlformats.org/officeDocument/2006/math">
                              <m:oMathParaPr>
                                <m:jc m:val="centerGroup"/>
                              </m:oMathParaPr>
                              <m:oMath xmlns:m="http://schemas.openxmlformats.org/officeDocument/2006/math">
                                <m:sSubSup>
                                  <m:sSubSupPr>
                                    <m:ctrlPr>
                                      <a:rPr lang="en-US" sz="2400" i="1" smtClean="0">
                                        <a:latin typeface="Cambria Math" panose="02040503050406030204" pitchFamily="18" charset="0"/>
                                      </a:rPr>
                                    </m:ctrlPr>
                                  </m:sSubSupPr>
                                  <m:e>
                                    <m:r>
                                      <a:rPr lang="en-US" sz="2400" i="1" smtClean="0">
                                        <a:latin typeface="Cambria Math" panose="02040503050406030204" pitchFamily="18" charset="0"/>
                                        <a:ea typeface="Cambria Math" panose="02040503050406030204" pitchFamily="18" charset="0"/>
                                      </a:rPr>
                                      <m:t>𝜎</m:t>
                                    </m:r>
                                  </m:e>
                                  <m:sub>
                                    <m:r>
                                      <a:rPr lang="en-US" sz="2400" b="0" i="1" smtClean="0">
                                        <a:latin typeface="Cambria Math" panose="02040503050406030204" pitchFamily="18" charset="0"/>
                                        <a:ea typeface="Cambria Math" panose="02040503050406030204" pitchFamily="18" charset="0"/>
                                      </a:rPr>
                                      <m:t>𝑖</m:t>
                                    </m:r>
                                  </m:sub>
                                  <m:sup>
                                    <m:r>
                                      <a:rPr lang="en-US" sz="2400" b="0" i="1" smtClean="0">
                                        <a:latin typeface="Cambria Math" panose="02040503050406030204" pitchFamily="18" charset="0"/>
                                      </a:rPr>
                                      <m:t>2</m:t>
                                    </m:r>
                                  </m:sup>
                                </m:sSubSup>
                                <m:r>
                                  <a:rPr lang="en-US" sz="2400" b="0" i="1" smtClean="0">
                                    <a:latin typeface="Cambria Math" panose="02040503050406030204" pitchFamily="18" charset="0"/>
                                  </a:rPr>
                                  <m:t>=0.030</m:t>
                                </m:r>
                              </m:oMath>
                            </m:oMathPara>
                          </a14:m>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09889235"/>
                      </a:ext>
                    </a:extLst>
                  </a:tr>
                  <a:tr h="370840">
                    <a:tc>
                      <a:txBody>
                        <a:bodyPr/>
                        <a:lstStyle/>
                        <a:p>
                          <a:pPr/>
                          <a14:m>
                            <m:oMathPara xmlns:m="http://schemas.openxmlformats.org/officeDocument/2006/math">
                              <m:oMathParaPr>
                                <m:jc m:val="centerGroup"/>
                              </m:oMathParaPr>
                              <m:oMath xmlns:m="http://schemas.openxmlformats.org/officeDocument/2006/math">
                                <m:sSubSup>
                                  <m:sSubSupPr>
                                    <m:ctrlPr>
                                      <a:rPr lang="en-US" sz="2400" i="1" smtClean="0">
                                        <a:latin typeface="Cambria Math" panose="02040503050406030204" pitchFamily="18" charset="0"/>
                                      </a:rPr>
                                    </m:ctrlPr>
                                  </m:sSubSupPr>
                                  <m:e>
                                    <m:r>
                                      <a:rPr lang="en-US" sz="2400" i="1" smtClean="0">
                                        <a:latin typeface="Cambria Math" panose="02040503050406030204" pitchFamily="18" charset="0"/>
                                        <a:ea typeface="Cambria Math" panose="02040503050406030204" pitchFamily="18" charset="0"/>
                                      </a:rPr>
                                      <m:t>𝜎</m:t>
                                    </m:r>
                                  </m:e>
                                  <m:sub>
                                    <m:r>
                                      <a:rPr lang="en-US" sz="2400" b="0" i="1" smtClean="0">
                                        <a:latin typeface="Cambria Math" panose="02040503050406030204" pitchFamily="18" charset="0"/>
                                        <a:ea typeface="Cambria Math" panose="02040503050406030204" pitchFamily="18" charset="0"/>
                                      </a:rPr>
                                      <m:t>𝑝𝑖</m:t>
                                    </m:r>
                                  </m:sub>
                                  <m:sup>
                                    <m:r>
                                      <a:rPr lang="en-US" sz="2400" b="0" i="1" smtClean="0">
                                        <a:latin typeface="Cambria Math" panose="02040503050406030204" pitchFamily="18" charset="0"/>
                                      </a:rPr>
                                      <m:t>2</m:t>
                                    </m:r>
                                  </m:sup>
                                </m:sSubSup>
                                <m:r>
                                  <a:rPr lang="en-US" sz="2400" b="0" i="1" smtClean="0">
                                    <a:latin typeface="Cambria Math" panose="02040503050406030204" pitchFamily="18" charset="0"/>
                                  </a:rPr>
                                  <m:t>=0.180</m:t>
                                </m:r>
                              </m:oMath>
                            </m:oMathPara>
                          </a14:m>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5539420"/>
                      </a:ext>
                    </a:extLst>
                  </a:tr>
                </a:tbl>
              </a:graphicData>
            </a:graphic>
          </p:graphicFrame>
        </mc:Choice>
        <mc:Fallback xmlns="">
          <p:graphicFrame>
            <p:nvGraphicFramePr>
              <p:cNvPr id="4" name="Table 3">
                <a:extLst>
                  <a:ext uri="{FF2B5EF4-FFF2-40B4-BE49-F238E27FC236}">
                    <a16:creationId xmlns:a16="http://schemas.microsoft.com/office/drawing/2014/main" id="{80901F24-8DCB-69A2-DCC6-B66E58308017}"/>
                  </a:ext>
                </a:extLst>
              </p:cNvPr>
              <p:cNvGraphicFramePr>
                <a:graphicFrameLocks noGrp="1"/>
              </p:cNvGraphicFramePr>
              <p:nvPr>
                <p:extLst>
                  <p:ext uri="{D42A27DB-BD31-4B8C-83A1-F6EECF244321}">
                    <p14:modId xmlns:p14="http://schemas.microsoft.com/office/powerpoint/2010/main" val="1511454104"/>
                  </p:ext>
                </p:extLst>
              </p:nvPr>
            </p:nvGraphicFramePr>
            <p:xfrm>
              <a:off x="9746963" y="3451034"/>
              <a:ext cx="2039751" cy="1487044"/>
            </p:xfrm>
            <a:graphic>
              <a:graphicData uri="http://schemas.openxmlformats.org/drawingml/2006/table">
                <a:tbl>
                  <a:tblPr firstRow="1" bandRow="1">
                    <a:tableStyleId>{2D5ABB26-0587-4C30-8999-92F81FD0307C}</a:tableStyleId>
                  </a:tblPr>
                  <a:tblGrid>
                    <a:gridCol w="2039751">
                      <a:extLst>
                        <a:ext uri="{9D8B030D-6E8A-4147-A177-3AD203B41FA5}">
                          <a16:colId xmlns:a16="http://schemas.microsoft.com/office/drawing/2014/main" val="2374419039"/>
                        </a:ext>
                      </a:extLst>
                    </a:gridCol>
                  </a:tblGrid>
                  <a:tr h="492824">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9"/>
                          <a:stretch>
                            <a:fillRect l="-298" t="-1235" r="-595" b="-204938"/>
                          </a:stretch>
                        </a:blipFill>
                      </a:tcPr>
                    </a:tc>
                    <a:extLst>
                      <a:ext uri="{0D108BD9-81ED-4DB2-BD59-A6C34878D82A}">
                        <a16:rowId xmlns:a16="http://schemas.microsoft.com/office/drawing/2014/main" val="3341977039"/>
                      </a:ext>
                    </a:extLst>
                  </a:tr>
                  <a:tr h="477012">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9"/>
                          <a:stretch>
                            <a:fillRect l="-298" t="-103797" r="-595" b="-110127"/>
                          </a:stretch>
                        </a:blipFill>
                      </a:tcPr>
                    </a:tc>
                    <a:extLst>
                      <a:ext uri="{0D108BD9-81ED-4DB2-BD59-A6C34878D82A}">
                        <a16:rowId xmlns:a16="http://schemas.microsoft.com/office/drawing/2014/main" val="2409889235"/>
                      </a:ext>
                    </a:extLst>
                  </a:tr>
                  <a:tr h="517208">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9"/>
                          <a:stretch>
                            <a:fillRect l="-298" t="-189412" r="-595" b="-2353"/>
                          </a:stretch>
                        </a:blipFill>
                      </a:tcPr>
                    </a:tc>
                    <a:extLst>
                      <a:ext uri="{0D108BD9-81ED-4DB2-BD59-A6C34878D82A}">
                        <a16:rowId xmlns:a16="http://schemas.microsoft.com/office/drawing/2014/main" val="1005539420"/>
                      </a:ext>
                    </a:extLst>
                  </a:tr>
                </a:tbl>
              </a:graphicData>
            </a:graphic>
          </p:graphicFrame>
        </mc:Fallback>
      </mc:AlternateContent>
    </p:spTree>
    <p:extLst>
      <p:ext uri="{BB962C8B-B14F-4D97-AF65-F5344CB8AC3E}">
        <p14:creationId xmlns:p14="http://schemas.microsoft.com/office/powerpoint/2010/main" val="1629959338"/>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4"/>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par>
                                <p:cTn id="7" presetID="10" presetClass="exit" presetSubtype="0" fill="hold" grpId="0" nodeType="withEffect">
                                  <p:stCondLst>
                                    <p:cond delay="0"/>
                                  </p:stCondLst>
                                  <p:childTnLst>
                                    <p:animEffect transition="out" filter="fade">
                                      <p:cBhvr>
                                        <p:cTn id="8" dur="250"/>
                                        <p:tgtEl>
                                          <p:spTgt spid="19">
                                            <p:txEl>
                                              <p:pRg st="0" end="0"/>
                                            </p:txEl>
                                          </p:spTgt>
                                        </p:tgtEl>
                                      </p:cBhvr>
                                    </p:animEffect>
                                    <p:set>
                                      <p:cBhvr>
                                        <p:cTn id="9" dur="1" fill="hold">
                                          <p:stCondLst>
                                            <p:cond delay="249"/>
                                          </p:stCondLst>
                                        </p:cTn>
                                        <p:tgtEl>
                                          <p:spTgt spid="19">
                                            <p:txEl>
                                              <p:pRg st="0" end="0"/>
                                            </p:txEl>
                                          </p:spTgt>
                                        </p:tgtEl>
                                        <p:attrNameLst>
                                          <p:attrName>style.visibility</p:attrName>
                                        </p:attrNameLst>
                                      </p:cBhvr>
                                      <p:to>
                                        <p:strVal val="hidden"/>
                                      </p:to>
                                    </p:set>
                                  </p:childTnLst>
                                </p:cTn>
                              </p:par>
                              <p:par>
                                <p:cTn id="10" presetID="10" presetClass="exit" presetSubtype="0" fill="hold" grpId="0" nodeType="withEffect">
                                  <p:stCondLst>
                                    <p:cond delay="0"/>
                                  </p:stCondLst>
                                  <p:childTnLst>
                                    <p:animEffect transition="out" filter="fade">
                                      <p:cBhvr>
                                        <p:cTn id="11" dur="250"/>
                                        <p:tgtEl>
                                          <p:spTgt spid="19">
                                            <p:bg/>
                                          </p:spTgt>
                                        </p:tgtEl>
                                      </p:cBhvr>
                                    </p:animEffect>
                                    <p:set>
                                      <p:cBhvr>
                                        <p:cTn id="12" dur="1" fill="hold">
                                          <p:stCondLst>
                                            <p:cond delay="249"/>
                                          </p:stCondLst>
                                        </p:cTn>
                                        <p:tgtEl>
                                          <p:spTgt spid="19">
                                            <p:bg/>
                                          </p:spTgt>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13" restart="whenNotActive" fill="hold" evtFilter="cancelBubble" nodeType="interactiveSeq">
                <p:stCondLst>
                  <p:cond evt="onClick" delay="0">
                    <p:tgtEl>
                      <p:spTgt spid="25"/>
                    </p:tgtEl>
                  </p:cond>
                </p:stCondLst>
                <p:endSync evt="end" delay="0">
                  <p:rtn val="all"/>
                </p:endSync>
                <p:childTnLst>
                  <p:par>
                    <p:cTn id="14" fill="hold">
                      <p:stCondLst>
                        <p:cond delay="0"/>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31"/>
                                        </p:tgtEl>
                                        <p:attrNameLst>
                                          <p:attrName>style.visibility</p:attrName>
                                        </p:attrNameLst>
                                      </p:cBhvr>
                                      <p:to>
                                        <p:strVal val="visible"/>
                                      </p:to>
                                    </p:set>
                                  </p:childTnLst>
                                </p:cTn>
                              </p:par>
                              <p:par>
                                <p:cTn id="18" presetID="10" presetClass="exit" presetSubtype="0" fill="hold" grpId="0" nodeType="withEffect">
                                  <p:stCondLst>
                                    <p:cond delay="0"/>
                                  </p:stCondLst>
                                  <p:childTnLst>
                                    <p:animEffect transition="out" filter="fade">
                                      <p:cBhvr>
                                        <p:cTn id="19" dur="250"/>
                                        <p:tgtEl>
                                          <p:spTgt spid="18">
                                            <p:txEl>
                                              <p:pRg st="0" end="0"/>
                                            </p:txEl>
                                          </p:spTgt>
                                        </p:tgtEl>
                                      </p:cBhvr>
                                    </p:animEffect>
                                    <p:set>
                                      <p:cBhvr>
                                        <p:cTn id="20" dur="1" fill="hold">
                                          <p:stCondLst>
                                            <p:cond delay="249"/>
                                          </p:stCondLst>
                                        </p:cTn>
                                        <p:tgtEl>
                                          <p:spTgt spid="18">
                                            <p:txEl>
                                              <p:pRg st="0" end="0"/>
                                            </p:txEl>
                                          </p:spTgt>
                                        </p:tgtEl>
                                        <p:attrNameLst>
                                          <p:attrName>style.visibility</p:attrName>
                                        </p:attrNameLst>
                                      </p:cBhvr>
                                      <p:to>
                                        <p:strVal val="hidden"/>
                                      </p:to>
                                    </p:set>
                                  </p:childTnLst>
                                </p:cTn>
                              </p:par>
                              <p:par>
                                <p:cTn id="21" presetID="10" presetClass="exit" presetSubtype="0" fill="hold" grpId="0" nodeType="withEffect">
                                  <p:stCondLst>
                                    <p:cond delay="0"/>
                                  </p:stCondLst>
                                  <p:childTnLst>
                                    <p:animEffect transition="out" filter="fade">
                                      <p:cBhvr>
                                        <p:cTn id="22" dur="250"/>
                                        <p:tgtEl>
                                          <p:spTgt spid="18">
                                            <p:bg/>
                                          </p:spTgt>
                                        </p:tgtEl>
                                      </p:cBhvr>
                                    </p:animEffect>
                                    <p:set>
                                      <p:cBhvr>
                                        <p:cTn id="23" dur="1" fill="hold">
                                          <p:stCondLst>
                                            <p:cond delay="249"/>
                                          </p:stCondLst>
                                        </p:cTn>
                                        <p:tgtEl>
                                          <p:spTgt spid="18">
                                            <p:bg/>
                                          </p:spTgt>
                                        </p:tgtEl>
                                        <p:attrNameLst>
                                          <p:attrName>style.visibility</p:attrName>
                                        </p:attrNameLst>
                                      </p:cBhvr>
                                      <p:to>
                                        <p:strVal val="hidden"/>
                                      </p:to>
                                    </p:set>
                                  </p:childTnLst>
                                </p:cTn>
                              </p:par>
                            </p:childTnLst>
                          </p:cTn>
                        </p:par>
                      </p:childTnLst>
                    </p:cTn>
                  </p:par>
                </p:childTnLst>
              </p:cTn>
              <p:nextCondLst>
                <p:cond evt="onClick" delay="0">
                  <p:tgtEl>
                    <p:spTgt spid="25"/>
                  </p:tgtEl>
                </p:cond>
              </p:nextCondLst>
            </p:seq>
            <p:seq concurrent="1" nextAc="seek">
              <p:cTn id="24" restart="whenNotActive" fill="hold" evtFilter="cancelBubble" nodeType="interactiveSeq">
                <p:stCondLst>
                  <p:cond evt="onClick" delay="0">
                    <p:tgtEl>
                      <p:spTgt spid="26"/>
                    </p:tgtEl>
                  </p:cond>
                </p:stCondLst>
                <p:endSync evt="end" delay="0">
                  <p:rtn val="all"/>
                </p:endSync>
                <p:childTnLst>
                  <p:par>
                    <p:cTn id="25" fill="hold">
                      <p:stCondLst>
                        <p:cond delay="0"/>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9"/>
                                        </p:tgtEl>
                                        <p:attrNameLst>
                                          <p:attrName>style.visibility</p:attrName>
                                        </p:attrNameLst>
                                      </p:cBhvr>
                                      <p:to>
                                        <p:strVal val="visible"/>
                                      </p:to>
                                    </p:set>
                                  </p:childTnLst>
                                </p:cTn>
                              </p:par>
                              <p:par>
                                <p:cTn id="29" presetID="10" presetClass="exit" presetSubtype="0" fill="hold" grpId="0" nodeType="withEffect">
                                  <p:stCondLst>
                                    <p:cond delay="0"/>
                                  </p:stCondLst>
                                  <p:childTnLst>
                                    <p:animEffect transition="out" filter="fade">
                                      <p:cBhvr>
                                        <p:cTn id="30" dur="250"/>
                                        <p:tgtEl>
                                          <p:spTgt spid="20">
                                            <p:txEl>
                                              <p:pRg st="0" end="0"/>
                                            </p:txEl>
                                          </p:spTgt>
                                        </p:tgtEl>
                                      </p:cBhvr>
                                    </p:animEffect>
                                    <p:set>
                                      <p:cBhvr>
                                        <p:cTn id="31" dur="1" fill="hold">
                                          <p:stCondLst>
                                            <p:cond delay="249"/>
                                          </p:stCondLst>
                                        </p:cTn>
                                        <p:tgtEl>
                                          <p:spTgt spid="20">
                                            <p:txEl>
                                              <p:pRg st="0" end="0"/>
                                            </p:txEl>
                                          </p:spTgt>
                                        </p:tgtEl>
                                        <p:attrNameLst>
                                          <p:attrName>style.visibility</p:attrName>
                                        </p:attrNameLst>
                                      </p:cBhvr>
                                      <p:to>
                                        <p:strVal val="hidden"/>
                                      </p:to>
                                    </p:set>
                                  </p:childTnLst>
                                </p:cTn>
                              </p:par>
                              <p:par>
                                <p:cTn id="32" presetID="10" presetClass="exit" presetSubtype="0" fill="hold" grpId="0" nodeType="withEffect">
                                  <p:stCondLst>
                                    <p:cond delay="0"/>
                                  </p:stCondLst>
                                  <p:childTnLst>
                                    <p:animEffect transition="out" filter="fade">
                                      <p:cBhvr>
                                        <p:cTn id="33" dur="250"/>
                                        <p:tgtEl>
                                          <p:spTgt spid="20">
                                            <p:bg/>
                                          </p:spTgt>
                                        </p:tgtEl>
                                      </p:cBhvr>
                                    </p:animEffect>
                                    <p:set>
                                      <p:cBhvr>
                                        <p:cTn id="34" dur="1" fill="hold">
                                          <p:stCondLst>
                                            <p:cond delay="249"/>
                                          </p:stCondLst>
                                        </p:cTn>
                                        <p:tgtEl>
                                          <p:spTgt spid="20">
                                            <p:bg/>
                                          </p:spTgt>
                                        </p:tgtEl>
                                        <p:attrNameLst>
                                          <p:attrName>style.visibility</p:attrName>
                                        </p:attrNameLst>
                                      </p:cBhvr>
                                      <p:to>
                                        <p:strVal val="hidden"/>
                                      </p:to>
                                    </p:set>
                                  </p:childTnLst>
                                </p:cTn>
                              </p:par>
                            </p:childTnLst>
                          </p:cTn>
                        </p:par>
                      </p:childTnLst>
                    </p:cTn>
                  </p:par>
                </p:childTnLst>
              </p:cTn>
              <p:nextCondLst>
                <p:cond evt="onClick" delay="0">
                  <p:tgtEl>
                    <p:spTgt spid="26"/>
                  </p:tgtEl>
                </p:cond>
              </p:nextCondLst>
            </p:seq>
            <p:seq concurrent="1" nextAc="seek">
              <p:cTn id="35" restart="whenNotActive" fill="hold" evtFilter="cancelBubble" nodeType="interactiveSeq">
                <p:stCondLst>
                  <p:cond evt="onClick" delay="0">
                    <p:tgtEl>
                      <p:spTgt spid="27"/>
                    </p:tgtEl>
                  </p:cond>
                </p:stCondLst>
                <p:endSync evt="end" delay="0">
                  <p:rtn val="all"/>
                </p:endSync>
                <p:childTnLst>
                  <p:par>
                    <p:cTn id="36" fill="hold">
                      <p:stCondLst>
                        <p:cond delay="0"/>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30"/>
                                        </p:tgtEl>
                                        <p:attrNameLst>
                                          <p:attrName>style.visibility</p:attrName>
                                        </p:attrNameLst>
                                      </p:cBhvr>
                                      <p:to>
                                        <p:strVal val="visible"/>
                                      </p:to>
                                    </p:set>
                                  </p:childTnLst>
                                </p:cTn>
                              </p:par>
                              <p:par>
                                <p:cTn id="40" presetID="10" presetClass="exit" presetSubtype="0" fill="hold" grpId="0" nodeType="withEffect">
                                  <p:stCondLst>
                                    <p:cond delay="0"/>
                                  </p:stCondLst>
                                  <p:childTnLst>
                                    <p:animEffect transition="out" filter="fade">
                                      <p:cBhvr>
                                        <p:cTn id="41" dur="250"/>
                                        <p:tgtEl>
                                          <p:spTgt spid="21">
                                            <p:txEl>
                                              <p:pRg st="0" end="0"/>
                                            </p:txEl>
                                          </p:spTgt>
                                        </p:tgtEl>
                                      </p:cBhvr>
                                    </p:animEffect>
                                    <p:set>
                                      <p:cBhvr>
                                        <p:cTn id="42" dur="1" fill="hold">
                                          <p:stCondLst>
                                            <p:cond delay="249"/>
                                          </p:stCondLst>
                                        </p:cTn>
                                        <p:tgtEl>
                                          <p:spTgt spid="21">
                                            <p:txEl>
                                              <p:pRg st="0" end="0"/>
                                            </p:txEl>
                                          </p:spTgt>
                                        </p:tgtEl>
                                        <p:attrNameLst>
                                          <p:attrName>style.visibility</p:attrName>
                                        </p:attrNameLst>
                                      </p:cBhvr>
                                      <p:to>
                                        <p:strVal val="hidden"/>
                                      </p:to>
                                    </p:set>
                                  </p:childTnLst>
                                </p:cTn>
                              </p:par>
                              <p:par>
                                <p:cTn id="43" presetID="10" presetClass="exit" presetSubtype="0" fill="hold" grpId="0" nodeType="withEffect">
                                  <p:stCondLst>
                                    <p:cond delay="0"/>
                                  </p:stCondLst>
                                  <p:childTnLst>
                                    <p:animEffect transition="out" filter="fade">
                                      <p:cBhvr>
                                        <p:cTn id="44" dur="250"/>
                                        <p:tgtEl>
                                          <p:spTgt spid="21">
                                            <p:bg/>
                                          </p:spTgt>
                                        </p:tgtEl>
                                      </p:cBhvr>
                                    </p:animEffect>
                                    <p:set>
                                      <p:cBhvr>
                                        <p:cTn id="45" dur="1" fill="hold">
                                          <p:stCondLst>
                                            <p:cond delay="249"/>
                                          </p:stCondLst>
                                        </p:cTn>
                                        <p:tgtEl>
                                          <p:spTgt spid="21">
                                            <p:bg/>
                                          </p:spTgt>
                                        </p:tgtEl>
                                        <p:attrNameLst>
                                          <p:attrName>style.visibility</p:attrName>
                                        </p:attrNameLst>
                                      </p:cBhvr>
                                      <p:to>
                                        <p:strVal val="hidden"/>
                                      </p:to>
                                    </p:set>
                                  </p:childTnLst>
                                </p:cTn>
                              </p:par>
                            </p:childTnLst>
                          </p:cTn>
                        </p:par>
                      </p:childTnLst>
                    </p:cTn>
                  </p:par>
                </p:childTnLst>
              </p:cTn>
              <p:nextCondLst>
                <p:cond evt="onClick" delay="0">
                  <p:tgtEl>
                    <p:spTgt spid="27"/>
                  </p:tgtEl>
                </p:cond>
              </p:nextCondLst>
            </p:seq>
          </p:childTnLst>
        </p:cTn>
      </p:par>
    </p:tnLst>
    <p:bldLst>
      <p:bldP spid="21" grpId="0" build="p" animBg="1"/>
      <p:bldP spid="20" grpId="0" build="p" animBg="1"/>
      <p:bldP spid="19" grpId="0" build="p" animBg="1"/>
      <p:bldP spid="18" grpId="0" build="p" animBg="1"/>
      <p:bldP spid="28" grpId="0" animBg="1"/>
      <p:bldP spid="29" grpId="0" animBg="1"/>
      <p:bldP spid="3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EEF504-CD55-E6BC-8588-573A38F4A6AA}"/>
            </a:ext>
          </a:extLst>
        </p:cNvPr>
        <p:cNvGrpSpPr/>
        <p:nvPr/>
      </p:nvGrpSpPr>
      <p:grpSpPr>
        <a:xfrm>
          <a:off x="0" y="0"/>
          <a:ext cx="0" cy="0"/>
          <a:chOff x="0" y="0"/>
          <a:chExt cx="0" cy="0"/>
        </a:xfrm>
      </p:grpSpPr>
      <p:sp>
        <p:nvSpPr>
          <p:cNvPr id="22" name="Question Box">
            <a:extLst>
              <a:ext uri="{FF2B5EF4-FFF2-40B4-BE49-F238E27FC236}">
                <a16:creationId xmlns:a16="http://schemas.microsoft.com/office/drawing/2014/main" id="{6E0EFE29-AD72-21EA-F13F-4B1673D6C6EA}"/>
              </a:ext>
            </a:extLst>
          </p:cNvPr>
          <p:cNvSpPr/>
          <p:nvPr/>
        </p:nvSpPr>
        <p:spPr>
          <a:xfrm>
            <a:off x="741300" y="1230541"/>
            <a:ext cx="7303776" cy="799342"/>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3" name="Question Number">
            <a:extLst>
              <a:ext uri="{FF2B5EF4-FFF2-40B4-BE49-F238E27FC236}">
                <a16:creationId xmlns:a16="http://schemas.microsoft.com/office/drawing/2014/main" id="{1BA82483-DB6F-C008-F63B-6AF22F28D3C8}"/>
              </a:ext>
            </a:extLst>
          </p:cNvPr>
          <p:cNvSpPr/>
          <p:nvPr/>
        </p:nvSpPr>
        <p:spPr>
          <a:xfrm>
            <a:off x="284100" y="1173013"/>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24" name="Question Box">
            <a:extLst>
              <a:ext uri="{FF2B5EF4-FFF2-40B4-BE49-F238E27FC236}">
                <a16:creationId xmlns:a16="http://schemas.microsoft.com/office/drawing/2014/main" id="{C6A87EC3-54EA-F551-7D82-AB7779957F92}"/>
              </a:ext>
            </a:extLst>
          </p:cNvPr>
          <p:cNvSpPr/>
          <p:nvPr/>
        </p:nvSpPr>
        <p:spPr>
          <a:xfrm>
            <a:off x="741301" y="1230541"/>
            <a:ext cx="7303776" cy="799342"/>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5" name="Question Number">
            <a:extLst>
              <a:ext uri="{FF2B5EF4-FFF2-40B4-BE49-F238E27FC236}">
                <a16:creationId xmlns:a16="http://schemas.microsoft.com/office/drawing/2014/main" id="{65EF0542-9E5E-AFB1-A48A-AAEE66975C97}"/>
              </a:ext>
            </a:extLst>
          </p:cNvPr>
          <p:cNvSpPr/>
          <p:nvPr/>
        </p:nvSpPr>
        <p:spPr>
          <a:xfrm>
            <a:off x="284101" y="1173013"/>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mc:AlternateContent xmlns:mc="http://schemas.openxmlformats.org/markup-compatibility/2006" xmlns:a14="http://schemas.microsoft.com/office/drawing/2010/main">
        <mc:Choice Requires="a14">
          <p:sp>
            <p:nvSpPr>
              <p:cNvPr id="15" name="Text Placeholder 14">
                <a:extLst>
                  <a:ext uri="{FF2B5EF4-FFF2-40B4-BE49-F238E27FC236}">
                    <a16:creationId xmlns:a16="http://schemas.microsoft.com/office/drawing/2014/main" id="{32920DA3-D780-5EB9-757A-7304FA96C157}"/>
                  </a:ext>
                </a:extLst>
              </p:cNvPr>
              <p:cNvSpPr>
                <a:spLocks noGrp="1"/>
              </p:cNvSpPr>
              <p:nvPr>
                <p:ph type="body" sz="quarter" idx="13"/>
              </p:nvPr>
            </p:nvSpPr>
            <p:spPr/>
            <p:txBody>
              <a:bodyPr/>
              <a:lstStyle/>
              <a:p>
                <a:r>
                  <a:rPr lang="en-US" dirty="0">
                    <a:solidFill>
                      <a:schemeClr val="bg1"/>
                    </a:solidFill>
                  </a:rPr>
                  <a:t>This is the sum of the G study variance components without adjusting for </a:t>
                </a:r>
                <a14:m>
                  <m:oMath xmlns:m="http://schemas.openxmlformats.org/officeDocument/2006/math">
                    <m:sSubSup>
                      <m:sSubSupPr>
                        <m:ctrlPr>
                          <a:rPr lang="en-US" i="1" smtClean="0">
                            <a:solidFill>
                              <a:schemeClr val="bg1"/>
                            </a:solidFill>
                            <a:latin typeface="Cambria Math" panose="02040503050406030204" pitchFamily="18" charset="0"/>
                          </a:rPr>
                        </m:ctrlPr>
                      </m:sSubSupPr>
                      <m:e>
                        <m:r>
                          <a:rPr lang="en-US" i="1">
                            <a:solidFill>
                              <a:schemeClr val="bg1"/>
                            </a:solidFill>
                            <a:latin typeface="Cambria Math" panose="02040503050406030204" pitchFamily="18" charset="0"/>
                          </a:rPr>
                          <m:t>𝑛</m:t>
                        </m:r>
                      </m:e>
                      <m:sub>
                        <m:r>
                          <a:rPr lang="en-US" i="1">
                            <a:solidFill>
                              <a:schemeClr val="bg1"/>
                            </a:solidFill>
                            <a:latin typeface="Cambria Math" panose="02040503050406030204" pitchFamily="18" charset="0"/>
                          </a:rPr>
                          <m:t>𝑖</m:t>
                        </m:r>
                      </m:sub>
                      <m:sup>
                        <m:r>
                          <a:rPr lang="en-US" i="1">
                            <a:solidFill>
                              <a:schemeClr val="bg1"/>
                            </a:solidFill>
                            <a:latin typeface="Cambria Math" panose="02040503050406030204" pitchFamily="18" charset="0"/>
                          </a:rPr>
                          <m:t>′</m:t>
                        </m:r>
                      </m:sup>
                    </m:sSubSup>
                  </m:oMath>
                </a14:m>
                <a:endParaRPr lang="en-US" dirty="0">
                  <a:solidFill>
                    <a:schemeClr val="bg1"/>
                  </a:solidFill>
                </a:endParaRPr>
              </a:p>
            </p:txBody>
          </p:sp>
        </mc:Choice>
        <mc:Fallback xmlns="">
          <p:sp>
            <p:nvSpPr>
              <p:cNvPr id="15" name="Text Placeholder 14">
                <a:extLst>
                  <a:ext uri="{FF2B5EF4-FFF2-40B4-BE49-F238E27FC236}">
                    <a16:creationId xmlns:a16="http://schemas.microsoft.com/office/drawing/2014/main" id="{32920DA3-D780-5EB9-757A-7304FA96C157}"/>
                  </a:ext>
                </a:extLst>
              </p:cNvPr>
              <p:cNvSpPr>
                <a:spLocks noGrp="1" noRot="1" noChangeAspect="1" noMove="1" noResize="1" noEditPoints="1" noAdjustHandles="1" noChangeArrowheads="1" noChangeShapeType="1" noTextEdit="1"/>
              </p:cNvSpPr>
              <p:nvPr>
                <p:ph type="body" sz="quarter" idx="13"/>
              </p:nvPr>
            </p:nvSpPr>
            <p:spPr>
              <a:blipFill>
                <a:blip r:embed="rId2"/>
                <a:stretch>
                  <a:fillRect t="-6087"/>
                </a:stretch>
              </a:blipFill>
            </p:spPr>
            <p:txBody>
              <a:bodyPr/>
              <a:lstStyle/>
              <a:p>
                <a:r>
                  <a:rPr lang="en-US">
                    <a:noFill/>
                  </a:rPr>
                  <a:t> </a:t>
                </a:r>
              </a:p>
            </p:txBody>
          </p:sp>
        </mc:Fallback>
      </mc:AlternateContent>
      <p:sp>
        <p:nvSpPr>
          <p:cNvPr id="21" name="Text Placeholder 20">
            <a:extLst>
              <a:ext uri="{FF2B5EF4-FFF2-40B4-BE49-F238E27FC236}">
                <a16:creationId xmlns:a16="http://schemas.microsoft.com/office/drawing/2014/main" id="{6E673EEB-56DB-D679-B394-4ED92E404E9F}"/>
              </a:ext>
            </a:extLst>
          </p:cNvPr>
          <p:cNvSpPr>
            <a:spLocks noGrp="1"/>
          </p:cNvSpPr>
          <p:nvPr>
            <p:ph type="body" sz="quarter" idx="19"/>
          </p:nvPr>
        </p:nvSpPr>
        <p:spPr>
          <a:xfrm>
            <a:off x="2070452" y="5288803"/>
            <a:ext cx="7342632" cy="667512"/>
          </a:xfrm>
        </p:spPr>
        <p:txBody>
          <a:bodyPr/>
          <a:lstStyle/>
          <a:p>
            <a:r>
              <a:rPr lang="en-US" dirty="0">
                <a:solidFill>
                  <a:schemeClr val="tx1"/>
                </a:solidFill>
              </a:rPr>
              <a:t>0.210</a:t>
            </a:r>
          </a:p>
        </p:txBody>
      </p:sp>
      <mc:AlternateContent xmlns:mc="http://schemas.openxmlformats.org/markup-compatibility/2006" xmlns:a14="http://schemas.microsoft.com/office/drawing/2010/main">
        <mc:Choice Requires="a14">
          <p:sp>
            <p:nvSpPr>
              <p:cNvPr id="14" name="Text Placeholder 13">
                <a:extLst>
                  <a:ext uri="{FF2B5EF4-FFF2-40B4-BE49-F238E27FC236}">
                    <a16:creationId xmlns:a16="http://schemas.microsoft.com/office/drawing/2014/main" id="{F66450BC-5777-B786-5C72-9AC2E9AC56DE}"/>
                  </a:ext>
                </a:extLst>
              </p:cNvPr>
              <p:cNvSpPr>
                <a:spLocks noGrp="1"/>
              </p:cNvSpPr>
              <p:nvPr>
                <p:ph type="body" sz="quarter" idx="12"/>
              </p:nvPr>
            </p:nvSpPr>
            <p:spPr/>
            <p:txBody>
              <a:bodyPr>
                <a:normAutofit/>
              </a:bodyPr>
              <a:lstStyle/>
              <a:p>
                <a:r>
                  <a:rPr lang="en-US" dirty="0">
                    <a:solidFill>
                      <a:schemeClr val="bg1"/>
                    </a:solidFill>
                  </a:rPr>
                  <a:t>This is the relative error variance, which includes only </a:t>
                </a:r>
                <a14:m>
                  <m:oMath xmlns:m="http://schemas.openxmlformats.org/officeDocument/2006/math">
                    <m:f>
                      <m:fPr>
                        <m:ctrlPr>
                          <a:rPr kumimoji="0" lang="en-US" sz="1800" b="0" i="1" u="none" strike="noStrike" kern="1200" cap="none" spc="0" normalizeH="0" baseline="0" noProof="0" smtClean="0">
                            <a:ln>
                              <a:noFill/>
                            </a:ln>
                            <a:solidFill>
                              <a:schemeClr val="bg1"/>
                            </a:solidFill>
                            <a:effectLst/>
                            <a:uLnTx/>
                            <a:uFillTx/>
                            <a:latin typeface="Cambria Math" panose="02040503050406030204" pitchFamily="18" charset="0"/>
                          </a:rPr>
                        </m:ctrlPr>
                      </m:fPr>
                      <m:num>
                        <m:sSubSup>
                          <m:sSubSupPr>
                            <m:ctrlPr>
                              <a:rPr kumimoji="0" lang="en-US" sz="1800" b="0" i="1" u="none" strike="noStrike" kern="1200" cap="none" spc="0" normalizeH="0" baseline="0" noProof="0">
                                <a:ln>
                                  <a:noFill/>
                                </a:ln>
                                <a:solidFill>
                                  <a:schemeClr val="bg1"/>
                                </a:solidFill>
                                <a:effectLst/>
                                <a:uLnTx/>
                                <a:uFillTx/>
                                <a:latin typeface="Cambria Math" panose="02040503050406030204" pitchFamily="18" charset="0"/>
                              </a:rPr>
                            </m:ctrlPr>
                          </m:sSubSupPr>
                          <m:e>
                            <m:r>
                              <a:rPr kumimoji="0" lang="en-US" sz="1800" b="0" i="1" u="none" strike="noStrike" kern="1200" cap="none" spc="0" normalizeH="0" baseline="0" noProof="0">
                                <a:ln>
                                  <a:noFill/>
                                </a:ln>
                                <a:solidFill>
                                  <a:schemeClr val="bg1"/>
                                </a:solidFill>
                                <a:effectLst/>
                                <a:uLnTx/>
                                <a:uFillTx/>
                                <a:latin typeface="Cambria Math" panose="02040503050406030204" pitchFamily="18" charset="0"/>
                                <a:ea typeface="Cambria Math" panose="02040503050406030204" pitchFamily="18" charset="0"/>
                              </a:rPr>
                              <m:t>𝜎</m:t>
                            </m:r>
                          </m:e>
                          <m:sub>
                            <m:r>
                              <a:rPr kumimoji="0" lang="en-US" sz="1800" b="0" i="1" u="none" strike="noStrike" kern="1200" cap="none" spc="0" normalizeH="0" baseline="0" noProof="0">
                                <a:ln>
                                  <a:noFill/>
                                </a:ln>
                                <a:solidFill>
                                  <a:schemeClr val="bg1"/>
                                </a:solidFill>
                                <a:effectLst/>
                                <a:uLnTx/>
                                <a:uFillTx/>
                                <a:latin typeface="Cambria Math" panose="02040503050406030204" pitchFamily="18" charset="0"/>
                                <a:ea typeface="Cambria Math" panose="02040503050406030204" pitchFamily="18" charset="0"/>
                              </a:rPr>
                              <m:t>𝑝𝑖</m:t>
                            </m:r>
                          </m:sub>
                          <m:sup>
                            <m:r>
                              <a:rPr kumimoji="0" lang="en-US" sz="1800" b="0" i="1" u="none" strike="noStrike" kern="1200" cap="none" spc="0" normalizeH="0" baseline="0" noProof="0">
                                <a:ln>
                                  <a:noFill/>
                                </a:ln>
                                <a:solidFill>
                                  <a:schemeClr val="bg1"/>
                                </a:solidFill>
                                <a:effectLst/>
                                <a:uLnTx/>
                                <a:uFillTx/>
                                <a:latin typeface="Cambria Math" panose="02040503050406030204" pitchFamily="18" charset="0"/>
                              </a:rPr>
                              <m:t>2</m:t>
                            </m:r>
                          </m:sup>
                        </m:sSubSup>
                      </m:num>
                      <m:den>
                        <m:sSubSup>
                          <m:sSubSupPr>
                            <m:ctrlPr>
                              <a:rPr lang="en-US" sz="1600" i="1">
                                <a:latin typeface="Cambria Math" panose="02040503050406030204" pitchFamily="18" charset="0"/>
                              </a:rPr>
                            </m:ctrlPr>
                          </m:sSubSupPr>
                          <m:e>
                            <m:r>
                              <a:rPr lang="en-US" sz="1600" i="1">
                                <a:latin typeface="Cambria Math" panose="02040503050406030204" pitchFamily="18" charset="0"/>
                              </a:rPr>
                              <m:t>𝑛</m:t>
                            </m:r>
                          </m:e>
                          <m:sub>
                            <m:r>
                              <a:rPr lang="en-US" sz="1600" i="1">
                                <a:latin typeface="Cambria Math" panose="02040503050406030204" pitchFamily="18" charset="0"/>
                              </a:rPr>
                              <m:t>𝑖</m:t>
                            </m:r>
                          </m:sub>
                          <m:sup>
                            <m:r>
                              <a:rPr lang="en-US" sz="1600" i="1">
                                <a:latin typeface="Cambria Math" panose="02040503050406030204" pitchFamily="18" charset="0"/>
                              </a:rPr>
                              <m:t>′</m:t>
                            </m:r>
                          </m:sup>
                        </m:sSubSup>
                      </m:den>
                    </m:f>
                  </m:oMath>
                </a14:m>
                <a:endParaRPr lang="en-US" dirty="0">
                  <a:solidFill>
                    <a:schemeClr val="bg1"/>
                  </a:solidFill>
                </a:endParaRPr>
              </a:p>
            </p:txBody>
          </p:sp>
        </mc:Choice>
        <mc:Fallback xmlns="">
          <p:sp>
            <p:nvSpPr>
              <p:cNvPr id="14" name="Text Placeholder 13">
                <a:extLst>
                  <a:ext uri="{FF2B5EF4-FFF2-40B4-BE49-F238E27FC236}">
                    <a16:creationId xmlns:a16="http://schemas.microsoft.com/office/drawing/2014/main" id="{F66450BC-5777-B786-5C72-9AC2E9AC56DE}"/>
                  </a:ext>
                </a:extLst>
              </p:cNvPr>
              <p:cNvSpPr>
                <a:spLocks noGrp="1" noRot="1" noChangeAspect="1" noMove="1" noResize="1" noEditPoints="1" noAdjustHandles="1" noChangeArrowheads="1" noChangeShapeType="1" noTextEdit="1"/>
              </p:cNvSpPr>
              <p:nvPr>
                <p:ph type="body" sz="quarter" idx="12"/>
              </p:nvPr>
            </p:nvSpPr>
            <p:spPr>
              <a:blipFill>
                <a:blip r:embed="rId3"/>
                <a:stretch>
                  <a:fillRect/>
                </a:stretch>
              </a:blipFill>
            </p:spPr>
            <p:txBody>
              <a:bodyPr/>
              <a:lstStyle/>
              <a:p>
                <a:r>
                  <a:rPr lang="en-US">
                    <a:noFill/>
                  </a:rPr>
                  <a:t> </a:t>
                </a:r>
              </a:p>
            </p:txBody>
          </p:sp>
        </mc:Fallback>
      </mc:AlternateContent>
      <p:sp>
        <p:nvSpPr>
          <p:cNvPr id="20" name="Text Placeholder 19">
            <a:extLst>
              <a:ext uri="{FF2B5EF4-FFF2-40B4-BE49-F238E27FC236}">
                <a16:creationId xmlns:a16="http://schemas.microsoft.com/office/drawing/2014/main" id="{644DAD5C-0086-6087-CCE9-CF441C4069B1}"/>
              </a:ext>
            </a:extLst>
          </p:cNvPr>
          <p:cNvSpPr>
            <a:spLocks noGrp="1"/>
          </p:cNvSpPr>
          <p:nvPr>
            <p:ph type="body" sz="quarter" idx="18"/>
          </p:nvPr>
        </p:nvSpPr>
        <p:spPr>
          <a:xfrm>
            <a:off x="2070452" y="3519033"/>
            <a:ext cx="7342632" cy="667512"/>
          </a:xfrm>
        </p:spPr>
        <p:txBody>
          <a:bodyPr/>
          <a:lstStyle/>
          <a:p>
            <a:r>
              <a:rPr lang="en-US" dirty="0">
                <a:solidFill>
                  <a:schemeClr val="tx1"/>
                </a:solidFill>
              </a:rPr>
              <a:t>0.018</a:t>
            </a:r>
          </a:p>
        </p:txBody>
      </p:sp>
      <mc:AlternateContent xmlns:mc="http://schemas.openxmlformats.org/markup-compatibility/2006" xmlns:a14="http://schemas.microsoft.com/office/drawing/2010/main">
        <mc:Choice Requires="a14">
          <p:sp>
            <p:nvSpPr>
              <p:cNvPr id="12" name="Text Placeholder 11">
                <a:extLst>
                  <a:ext uri="{FF2B5EF4-FFF2-40B4-BE49-F238E27FC236}">
                    <a16:creationId xmlns:a16="http://schemas.microsoft.com/office/drawing/2014/main" id="{4CF44278-C31C-0EEB-48CE-D179282C7D01}"/>
                  </a:ext>
                </a:extLst>
              </p:cNvPr>
              <p:cNvSpPr>
                <a:spLocks noGrp="1"/>
              </p:cNvSpPr>
              <p:nvPr>
                <p:ph type="body" sz="quarter" idx="10"/>
              </p:nvPr>
            </p:nvSpPr>
            <p:spPr/>
            <p:txBody>
              <a:bodyPr>
                <a:normAutofit/>
              </a:bodyPr>
              <a:lstStyle/>
              <a:p>
                <a:r>
                  <a:rPr lang="en-US" dirty="0">
                    <a:solidFill>
                      <a:schemeClr val="tx1"/>
                    </a:solidFill>
                  </a:rPr>
                  <a:t>Absolute error variance is computed as </a:t>
                </a:r>
                <a14:m>
                  <m:oMath xmlns:m="http://schemas.openxmlformats.org/officeDocument/2006/math">
                    <m:f>
                      <m:fPr>
                        <m:ctrlPr>
                          <a:rPr lang="en-US" i="1" smtClean="0">
                            <a:solidFill>
                              <a:schemeClr val="tx1"/>
                            </a:solidFill>
                            <a:latin typeface="Cambria Math" panose="02040503050406030204" pitchFamily="18" charset="0"/>
                          </a:rPr>
                        </m:ctrlPr>
                      </m:fPr>
                      <m:num>
                        <m:sSubSup>
                          <m:sSubSupPr>
                            <m:ctrlPr>
                              <a:rPr lang="en-US" i="1">
                                <a:solidFill>
                                  <a:schemeClr val="tx1"/>
                                </a:solidFill>
                                <a:latin typeface="Cambria Math" panose="02040503050406030204" pitchFamily="18" charset="0"/>
                              </a:rPr>
                            </m:ctrlPr>
                          </m:sSubSupPr>
                          <m:e>
                            <m:r>
                              <a:rPr lang="en-US" i="1">
                                <a:solidFill>
                                  <a:schemeClr val="tx1"/>
                                </a:solidFill>
                                <a:latin typeface="Cambria Math" panose="02040503050406030204" pitchFamily="18" charset="0"/>
                                <a:ea typeface="Cambria Math" panose="02040503050406030204" pitchFamily="18" charset="0"/>
                              </a:rPr>
                              <m:t>𝜎</m:t>
                            </m:r>
                          </m:e>
                          <m:sub>
                            <m:r>
                              <a:rPr lang="en-US" i="1">
                                <a:solidFill>
                                  <a:schemeClr val="tx1"/>
                                </a:solidFill>
                                <a:latin typeface="Cambria Math" panose="02040503050406030204" pitchFamily="18" charset="0"/>
                                <a:ea typeface="Cambria Math" panose="02040503050406030204" pitchFamily="18" charset="0"/>
                              </a:rPr>
                              <m:t>𝑖</m:t>
                            </m:r>
                          </m:sub>
                          <m:sup>
                            <m:r>
                              <a:rPr lang="en-US" i="1">
                                <a:solidFill>
                                  <a:schemeClr val="tx1"/>
                                </a:solidFill>
                                <a:latin typeface="Cambria Math" panose="02040503050406030204" pitchFamily="18" charset="0"/>
                              </a:rPr>
                              <m:t>2</m:t>
                            </m:r>
                          </m:sup>
                        </m:sSubSup>
                      </m:num>
                      <m:den>
                        <m:sSubSup>
                          <m:sSubSupPr>
                            <m:ctrlPr>
                              <a:rPr lang="en-US" sz="1600" i="1">
                                <a:solidFill>
                                  <a:schemeClr val="tx1"/>
                                </a:solidFill>
                                <a:latin typeface="Cambria Math" panose="02040503050406030204" pitchFamily="18" charset="0"/>
                              </a:rPr>
                            </m:ctrlPr>
                          </m:sSubSupPr>
                          <m:e>
                            <m:r>
                              <a:rPr lang="en-US" sz="1600" i="1">
                                <a:solidFill>
                                  <a:schemeClr val="tx1"/>
                                </a:solidFill>
                                <a:latin typeface="Cambria Math" panose="02040503050406030204" pitchFamily="18" charset="0"/>
                              </a:rPr>
                              <m:t>𝑛</m:t>
                            </m:r>
                          </m:e>
                          <m:sub>
                            <m:r>
                              <a:rPr lang="en-US" sz="1600" i="1">
                                <a:solidFill>
                                  <a:schemeClr val="tx1"/>
                                </a:solidFill>
                                <a:latin typeface="Cambria Math" panose="02040503050406030204" pitchFamily="18" charset="0"/>
                              </a:rPr>
                              <m:t>𝑖</m:t>
                            </m:r>
                          </m:sub>
                          <m:sup>
                            <m:r>
                              <a:rPr lang="en-US" sz="1600" i="1">
                                <a:solidFill>
                                  <a:schemeClr val="tx1"/>
                                </a:solidFill>
                                <a:latin typeface="Cambria Math" panose="02040503050406030204" pitchFamily="18" charset="0"/>
                              </a:rPr>
                              <m:t>′</m:t>
                            </m:r>
                          </m:sup>
                        </m:sSubSup>
                      </m:den>
                    </m:f>
                    <m:r>
                      <a:rPr lang="en-US" sz="1600" b="0" i="1" smtClean="0">
                        <a:solidFill>
                          <a:schemeClr val="tx1"/>
                        </a:solidFill>
                        <a:latin typeface="Cambria Math" panose="02040503050406030204" pitchFamily="18" charset="0"/>
                      </a:rPr>
                      <m:t>+</m:t>
                    </m:r>
                    <m:f>
                      <m:fPr>
                        <m:ctrlPr>
                          <a:rPr lang="en-US" i="1">
                            <a:solidFill>
                              <a:schemeClr val="tx1"/>
                            </a:solidFill>
                            <a:latin typeface="Cambria Math" panose="02040503050406030204" pitchFamily="18" charset="0"/>
                          </a:rPr>
                        </m:ctrlPr>
                      </m:fPr>
                      <m:num>
                        <m:sSubSup>
                          <m:sSubSupPr>
                            <m:ctrlPr>
                              <a:rPr lang="en-US" i="1">
                                <a:solidFill>
                                  <a:schemeClr val="tx1"/>
                                </a:solidFill>
                                <a:latin typeface="Cambria Math" panose="02040503050406030204" pitchFamily="18" charset="0"/>
                              </a:rPr>
                            </m:ctrlPr>
                          </m:sSubSupPr>
                          <m:e>
                            <m:r>
                              <a:rPr lang="en-US" i="1">
                                <a:solidFill>
                                  <a:schemeClr val="tx1"/>
                                </a:solidFill>
                                <a:latin typeface="Cambria Math" panose="02040503050406030204" pitchFamily="18" charset="0"/>
                                <a:ea typeface="Cambria Math" panose="02040503050406030204" pitchFamily="18" charset="0"/>
                              </a:rPr>
                              <m:t>𝜎</m:t>
                            </m:r>
                          </m:e>
                          <m:sub>
                            <m:r>
                              <a:rPr lang="en-US" i="1">
                                <a:solidFill>
                                  <a:schemeClr val="tx1"/>
                                </a:solidFill>
                                <a:latin typeface="Cambria Math" panose="02040503050406030204" pitchFamily="18" charset="0"/>
                                <a:ea typeface="Cambria Math" panose="02040503050406030204" pitchFamily="18" charset="0"/>
                              </a:rPr>
                              <m:t>𝑝𝑖</m:t>
                            </m:r>
                          </m:sub>
                          <m:sup>
                            <m:r>
                              <a:rPr lang="en-US" i="1">
                                <a:solidFill>
                                  <a:schemeClr val="tx1"/>
                                </a:solidFill>
                                <a:latin typeface="Cambria Math" panose="02040503050406030204" pitchFamily="18" charset="0"/>
                              </a:rPr>
                              <m:t>2</m:t>
                            </m:r>
                          </m:sup>
                        </m:sSubSup>
                      </m:num>
                      <m:den>
                        <m:sSubSup>
                          <m:sSubSupPr>
                            <m:ctrlPr>
                              <a:rPr lang="en-US" sz="1600" i="1">
                                <a:solidFill>
                                  <a:schemeClr val="tx1"/>
                                </a:solidFill>
                                <a:latin typeface="Cambria Math" panose="02040503050406030204" pitchFamily="18" charset="0"/>
                              </a:rPr>
                            </m:ctrlPr>
                          </m:sSubSupPr>
                          <m:e>
                            <m:r>
                              <a:rPr lang="en-US" sz="1600" i="1">
                                <a:solidFill>
                                  <a:schemeClr val="tx1"/>
                                </a:solidFill>
                                <a:latin typeface="Cambria Math" panose="02040503050406030204" pitchFamily="18" charset="0"/>
                              </a:rPr>
                              <m:t>𝑛</m:t>
                            </m:r>
                          </m:e>
                          <m:sub>
                            <m:r>
                              <a:rPr lang="en-US" sz="1600" i="1">
                                <a:solidFill>
                                  <a:schemeClr val="tx1"/>
                                </a:solidFill>
                                <a:latin typeface="Cambria Math" panose="02040503050406030204" pitchFamily="18" charset="0"/>
                              </a:rPr>
                              <m:t>𝑖</m:t>
                            </m:r>
                          </m:sub>
                          <m:sup>
                            <m:r>
                              <a:rPr lang="en-US" sz="1600" i="1">
                                <a:solidFill>
                                  <a:schemeClr val="tx1"/>
                                </a:solidFill>
                                <a:latin typeface="Cambria Math" panose="02040503050406030204" pitchFamily="18" charset="0"/>
                              </a:rPr>
                              <m:t>′</m:t>
                            </m:r>
                          </m:sup>
                        </m:sSubSup>
                      </m:den>
                    </m:f>
                    <m:r>
                      <a:rPr lang="en-US" i="1">
                        <a:solidFill>
                          <a:schemeClr val="tx1"/>
                        </a:solidFill>
                        <a:latin typeface="Cambria Math" panose="02040503050406030204" pitchFamily="18" charset="0"/>
                      </a:rPr>
                      <m:t>=</m:t>
                    </m:r>
                    <m:f>
                      <m:fPr>
                        <m:ctrlPr>
                          <a:rPr lang="en-US" i="1">
                            <a:solidFill>
                              <a:schemeClr val="tx1"/>
                            </a:solidFill>
                            <a:latin typeface="Cambria Math" panose="02040503050406030204" pitchFamily="18" charset="0"/>
                          </a:rPr>
                        </m:ctrlPr>
                      </m:fPr>
                      <m:num>
                        <m:r>
                          <a:rPr lang="en-US" i="1">
                            <a:solidFill>
                              <a:schemeClr val="tx1"/>
                            </a:solidFill>
                            <a:latin typeface="Cambria Math" panose="02040503050406030204" pitchFamily="18" charset="0"/>
                          </a:rPr>
                          <m:t>0.</m:t>
                        </m:r>
                        <m:r>
                          <a:rPr lang="en-US" b="0" i="1" smtClean="0">
                            <a:solidFill>
                              <a:schemeClr val="tx1"/>
                            </a:solidFill>
                            <a:latin typeface="Cambria Math" panose="02040503050406030204" pitchFamily="18" charset="0"/>
                          </a:rPr>
                          <m:t>03</m:t>
                        </m:r>
                      </m:num>
                      <m:den>
                        <m:r>
                          <a:rPr lang="en-US" i="1">
                            <a:solidFill>
                              <a:schemeClr val="tx1"/>
                            </a:solidFill>
                            <a:latin typeface="Cambria Math" panose="02040503050406030204" pitchFamily="18" charset="0"/>
                          </a:rPr>
                          <m:t>10</m:t>
                        </m:r>
                      </m:den>
                    </m:f>
                    <m:r>
                      <a:rPr lang="en-US" b="0" i="1" smtClean="0">
                        <a:solidFill>
                          <a:schemeClr val="tx1"/>
                        </a:solidFill>
                        <a:latin typeface="Cambria Math" panose="02040503050406030204" pitchFamily="18" charset="0"/>
                      </a:rPr>
                      <m:t>+</m:t>
                    </m:r>
                    <m:f>
                      <m:fPr>
                        <m:ctrlPr>
                          <a:rPr lang="en-US" i="1">
                            <a:solidFill>
                              <a:schemeClr val="tx1"/>
                            </a:solidFill>
                            <a:latin typeface="Cambria Math" panose="02040503050406030204" pitchFamily="18" charset="0"/>
                          </a:rPr>
                        </m:ctrlPr>
                      </m:fPr>
                      <m:num>
                        <m:r>
                          <a:rPr lang="en-US" i="1">
                            <a:solidFill>
                              <a:schemeClr val="tx1"/>
                            </a:solidFill>
                            <a:latin typeface="Cambria Math" panose="02040503050406030204" pitchFamily="18" charset="0"/>
                          </a:rPr>
                          <m:t>0.18</m:t>
                        </m:r>
                      </m:num>
                      <m:den>
                        <m:r>
                          <a:rPr lang="en-US" i="1">
                            <a:solidFill>
                              <a:schemeClr val="tx1"/>
                            </a:solidFill>
                            <a:latin typeface="Cambria Math" panose="02040503050406030204" pitchFamily="18" charset="0"/>
                          </a:rPr>
                          <m:t>10</m:t>
                        </m:r>
                      </m:den>
                    </m:f>
                    <m:r>
                      <a:rPr lang="en-US" b="0" i="1" smtClean="0">
                        <a:solidFill>
                          <a:schemeClr val="tx1"/>
                        </a:solidFill>
                        <a:latin typeface="Cambria Math" panose="02040503050406030204" pitchFamily="18" charset="0"/>
                      </a:rPr>
                      <m:t>=0.021</m:t>
                    </m:r>
                  </m:oMath>
                </a14:m>
                <a:r>
                  <a:rPr lang="en-US" dirty="0">
                    <a:solidFill>
                      <a:schemeClr val="tx1"/>
                    </a:solidFill>
                  </a:rPr>
                  <a:t> </a:t>
                </a:r>
              </a:p>
            </p:txBody>
          </p:sp>
        </mc:Choice>
        <mc:Fallback xmlns="">
          <p:sp>
            <p:nvSpPr>
              <p:cNvPr id="12" name="Text Placeholder 11">
                <a:extLst>
                  <a:ext uri="{FF2B5EF4-FFF2-40B4-BE49-F238E27FC236}">
                    <a16:creationId xmlns:a16="http://schemas.microsoft.com/office/drawing/2014/main" id="{4CF44278-C31C-0EEB-48CE-D179282C7D01}"/>
                  </a:ext>
                </a:extLst>
              </p:cNvPr>
              <p:cNvSpPr>
                <a:spLocks noGrp="1" noRot="1" noChangeAspect="1" noMove="1" noResize="1" noEditPoints="1" noAdjustHandles="1" noChangeArrowheads="1" noChangeShapeType="1" noTextEdit="1"/>
              </p:cNvSpPr>
              <p:nvPr>
                <p:ph type="body" sz="quarter" idx="10"/>
              </p:nvPr>
            </p:nvSpPr>
            <p:spPr>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3" name="Text Placeholder 12">
                <a:extLst>
                  <a:ext uri="{FF2B5EF4-FFF2-40B4-BE49-F238E27FC236}">
                    <a16:creationId xmlns:a16="http://schemas.microsoft.com/office/drawing/2014/main" id="{B8736A55-F988-DBA4-A189-5E2E4D820448}"/>
                  </a:ext>
                </a:extLst>
              </p:cNvPr>
              <p:cNvSpPr>
                <a:spLocks noGrp="1"/>
              </p:cNvSpPr>
              <p:nvPr>
                <p:ph type="body" sz="quarter" idx="11"/>
              </p:nvPr>
            </p:nvSpPr>
            <p:spPr/>
            <p:txBody>
              <a:bodyPr>
                <a:normAutofit fontScale="92500" lnSpcReduction="20000"/>
              </a:bodyPr>
              <a:lstStyle/>
              <a:p>
                <a:r>
                  <a:rPr lang="en-US" dirty="0">
                    <a:solidFill>
                      <a:schemeClr val="bg1"/>
                    </a:solidFill>
                  </a:rPr>
                  <a:t>This is just </a:t>
                </a:r>
                <a14:m>
                  <m:oMath xmlns:m="http://schemas.openxmlformats.org/officeDocument/2006/math">
                    <m:f>
                      <m:fPr>
                        <m:ctrlPr>
                          <a:rPr kumimoji="0" lang="en-US" sz="1800" b="0" i="1" u="none" strike="noStrike" kern="1200" cap="none" spc="0" normalizeH="0" baseline="0" noProof="0" smtClean="0">
                            <a:ln>
                              <a:noFill/>
                            </a:ln>
                            <a:solidFill>
                              <a:schemeClr val="bg1"/>
                            </a:solidFill>
                            <a:effectLst/>
                            <a:uLnTx/>
                            <a:uFillTx/>
                            <a:latin typeface="Cambria Math" panose="02040503050406030204" pitchFamily="18" charset="0"/>
                          </a:rPr>
                        </m:ctrlPr>
                      </m:fPr>
                      <m:num>
                        <m:sSubSup>
                          <m:sSubSupPr>
                            <m:ctrlPr>
                              <a:rPr kumimoji="0" lang="en-US" sz="1800" b="0" i="1" u="none" strike="noStrike" kern="1200" cap="none" spc="0" normalizeH="0" baseline="0" noProof="0">
                                <a:ln>
                                  <a:noFill/>
                                </a:ln>
                                <a:solidFill>
                                  <a:schemeClr val="bg1"/>
                                </a:solidFill>
                                <a:effectLst/>
                                <a:uLnTx/>
                                <a:uFillTx/>
                                <a:latin typeface="Cambria Math" panose="02040503050406030204" pitchFamily="18" charset="0"/>
                              </a:rPr>
                            </m:ctrlPr>
                          </m:sSubSupPr>
                          <m:e>
                            <m:r>
                              <a:rPr kumimoji="0" lang="en-US" sz="1800" b="0" i="1" u="none" strike="noStrike" kern="1200" cap="none" spc="0" normalizeH="0" baseline="0" noProof="0">
                                <a:ln>
                                  <a:noFill/>
                                </a:ln>
                                <a:solidFill>
                                  <a:schemeClr val="bg1"/>
                                </a:solidFill>
                                <a:effectLst/>
                                <a:uLnTx/>
                                <a:uFillTx/>
                                <a:latin typeface="Cambria Math" panose="02040503050406030204" pitchFamily="18" charset="0"/>
                                <a:ea typeface="Cambria Math" panose="02040503050406030204" pitchFamily="18" charset="0"/>
                              </a:rPr>
                              <m:t>𝜎</m:t>
                            </m:r>
                          </m:e>
                          <m:sub>
                            <m:r>
                              <a:rPr kumimoji="0" lang="en-US" sz="1800" b="0" i="1" u="none" strike="noStrike" kern="1200" cap="none" spc="0" normalizeH="0" baseline="0" noProof="0">
                                <a:ln>
                                  <a:noFill/>
                                </a:ln>
                                <a:solidFill>
                                  <a:schemeClr val="bg1"/>
                                </a:solidFill>
                                <a:effectLst/>
                                <a:uLnTx/>
                                <a:uFillTx/>
                                <a:latin typeface="Cambria Math" panose="02040503050406030204" pitchFamily="18" charset="0"/>
                                <a:ea typeface="Cambria Math" panose="02040503050406030204" pitchFamily="18" charset="0"/>
                              </a:rPr>
                              <m:t>𝑖</m:t>
                            </m:r>
                          </m:sub>
                          <m:sup>
                            <m:r>
                              <a:rPr kumimoji="0" lang="en-US" sz="1800" b="0" i="1" u="none" strike="noStrike" kern="1200" cap="none" spc="0" normalizeH="0" baseline="0" noProof="0">
                                <a:ln>
                                  <a:noFill/>
                                </a:ln>
                                <a:solidFill>
                                  <a:schemeClr val="bg1"/>
                                </a:solidFill>
                                <a:effectLst/>
                                <a:uLnTx/>
                                <a:uFillTx/>
                                <a:latin typeface="Cambria Math" panose="02040503050406030204" pitchFamily="18" charset="0"/>
                              </a:rPr>
                              <m:t>2</m:t>
                            </m:r>
                          </m:sup>
                        </m:sSubSup>
                      </m:num>
                      <m:den>
                        <m:sSubSup>
                          <m:sSubSupPr>
                            <m:ctrlPr>
                              <a:rPr lang="en-US" sz="1600" i="1">
                                <a:latin typeface="Cambria Math" panose="02040503050406030204" pitchFamily="18" charset="0"/>
                              </a:rPr>
                            </m:ctrlPr>
                          </m:sSubSupPr>
                          <m:e>
                            <m:r>
                              <a:rPr lang="en-US" sz="1600" i="1">
                                <a:latin typeface="Cambria Math" panose="02040503050406030204" pitchFamily="18" charset="0"/>
                              </a:rPr>
                              <m:t>𝑛</m:t>
                            </m:r>
                          </m:e>
                          <m:sub>
                            <m:r>
                              <a:rPr lang="en-US" sz="1600" i="1">
                                <a:latin typeface="Cambria Math" panose="02040503050406030204" pitchFamily="18" charset="0"/>
                              </a:rPr>
                              <m:t>𝑖</m:t>
                            </m:r>
                          </m:sub>
                          <m:sup>
                            <m:r>
                              <a:rPr lang="en-US" sz="1600" i="1">
                                <a:latin typeface="Cambria Math" panose="02040503050406030204" pitchFamily="18" charset="0"/>
                              </a:rPr>
                              <m:t>′</m:t>
                            </m:r>
                          </m:sup>
                        </m:sSubSup>
                      </m:den>
                    </m:f>
                  </m:oMath>
                </a14:m>
                <a:r>
                  <a:rPr lang="en-US" dirty="0">
                    <a:solidFill>
                      <a:schemeClr val="bg1"/>
                    </a:solidFill>
                  </a:rPr>
                  <a:t>. Absolute error variance also includes the person-by-item interaction component</a:t>
                </a:r>
              </a:p>
            </p:txBody>
          </p:sp>
        </mc:Choice>
        <mc:Fallback xmlns="">
          <p:sp>
            <p:nvSpPr>
              <p:cNvPr id="13" name="Text Placeholder 12">
                <a:extLst>
                  <a:ext uri="{FF2B5EF4-FFF2-40B4-BE49-F238E27FC236}">
                    <a16:creationId xmlns:a16="http://schemas.microsoft.com/office/drawing/2014/main" id="{B8736A55-F988-DBA4-A189-5E2E4D820448}"/>
                  </a:ext>
                </a:extLst>
              </p:cNvPr>
              <p:cNvSpPr>
                <a:spLocks noGrp="1" noRot="1" noChangeAspect="1" noMove="1" noResize="1" noEditPoints="1" noAdjustHandles="1" noChangeArrowheads="1" noChangeShapeType="1" noTextEdit="1"/>
              </p:cNvSpPr>
              <p:nvPr>
                <p:ph type="body" sz="quarter" idx="11"/>
              </p:nvPr>
            </p:nvSpPr>
            <p:spPr>
              <a:blipFill>
                <a:blip r:embed="rId5"/>
                <a:stretch>
                  <a:fillRect t="-2632" r="-744" b="-1754"/>
                </a:stretch>
              </a:blipFill>
            </p:spPr>
            <p:txBody>
              <a:bodyPr/>
              <a:lstStyle/>
              <a:p>
                <a:r>
                  <a:rPr lang="en-US">
                    <a:noFill/>
                  </a:rPr>
                  <a:t> </a:t>
                </a:r>
              </a:p>
            </p:txBody>
          </p:sp>
        </mc:Fallback>
      </mc:AlternateContent>
      <p:sp>
        <p:nvSpPr>
          <p:cNvPr id="19" name="Text Placeholder 18">
            <a:extLst>
              <a:ext uri="{FF2B5EF4-FFF2-40B4-BE49-F238E27FC236}">
                <a16:creationId xmlns:a16="http://schemas.microsoft.com/office/drawing/2014/main" id="{482481D3-3D2A-9A6E-264F-0FF0BD335F06}"/>
              </a:ext>
            </a:extLst>
          </p:cNvPr>
          <p:cNvSpPr>
            <a:spLocks noGrp="1"/>
          </p:cNvSpPr>
          <p:nvPr>
            <p:ph type="body" sz="quarter" idx="17"/>
          </p:nvPr>
        </p:nvSpPr>
        <p:spPr>
          <a:xfrm>
            <a:off x="2073709" y="2587008"/>
            <a:ext cx="7342632" cy="667512"/>
          </a:xfrm>
        </p:spPr>
        <p:txBody>
          <a:bodyPr/>
          <a:lstStyle/>
          <a:p>
            <a:r>
              <a:rPr lang="en-US" dirty="0">
                <a:solidFill>
                  <a:schemeClr val="tx1"/>
                </a:solidFill>
              </a:rPr>
              <a:t>0.003</a:t>
            </a:r>
          </a:p>
        </p:txBody>
      </p:sp>
      <p:sp>
        <p:nvSpPr>
          <p:cNvPr id="18" name="Text Placeholder 17">
            <a:extLst>
              <a:ext uri="{FF2B5EF4-FFF2-40B4-BE49-F238E27FC236}">
                <a16:creationId xmlns:a16="http://schemas.microsoft.com/office/drawing/2014/main" id="{C11221C1-9AB6-65C7-B21C-548C99C94C34}"/>
              </a:ext>
            </a:extLst>
          </p:cNvPr>
          <p:cNvSpPr>
            <a:spLocks noGrp="1"/>
          </p:cNvSpPr>
          <p:nvPr>
            <p:ph type="body" sz="quarter" idx="16"/>
          </p:nvPr>
        </p:nvSpPr>
        <p:spPr>
          <a:xfrm>
            <a:off x="2073709" y="4403919"/>
            <a:ext cx="7342632" cy="667512"/>
          </a:xfrm>
        </p:spPr>
        <p:txBody>
          <a:bodyPr>
            <a:normAutofit/>
          </a:bodyPr>
          <a:lstStyle/>
          <a:p>
            <a:r>
              <a:rPr lang="en-US" dirty="0">
                <a:solidFill>
                  <a:schemeClr val="tx1"/>
                </a:solidFill>
              </a:rPr>
              <a:t>0.021</a:t>
            </a:r>
          </a:p>
        </p:txBody>
      </p:sp>
      <mc:AlternateContent xmlns:mc="http://schemas.openxmlformats.org/markup-compatibility/2006" xmlns:a14="http://schemas.microsoft.com/office/drawing/2010/main">
        <mc:Choice Requires="a14">
          <p:sp>
            <p:nvSpPr>
              <p:cNvPr id="16" name="Text Placeholder 15">
                <a:extLst>
                  <a:ext uri="{FF2B5EF4-FFF2-40B4-BE49-F238E27FC236}">
                    <a16:creationId xmlns:a16="http://schemas.microsoft.com/office/drawing/2014/main" id="{A66F3733-8D1C-E192-0EC6-CE09879EF576}"/>
                  </a:ext>
                </a:extLst>
              </p:cNvPr>
              <p:cNvSpPr>
                <a:spLocks noGrp="1"/>
              </p:cNvSpPr>
              <p:nvPr>
                <p:ph type="body" sz="quarter" idx="14"/>
              </p:nvPr>
            </p:nvSpPr>
            <p:spPr>
              <a:xfrm>
                <a:off x="1078580" y="1230542"/>
                <a:ext cx="7061079" cy="856870"/>
              </a:xfrm>
            </p:spPr>
            <p:txBody>
              <a:bodyPr>
                <a:noAutofit/>
              </a:bodyPr>
              <a:lstStyle/>
              <a:p>
                <a:r>
                  <a:rPr lang="en-US" sz="2400" dirty="0"/>
                  <a:t>What is the absolute error variance for a D study with </a:t>
                </a:r>
                <a14:m>
                  <m:oMath xmlns:m="http://schemas.openxmlformats.org/officeDocument/2006/math">
                    <m:sSubSup>
                      <m:sSubSupPr>
                        <m:ctrlPr>
                          <a:rPr lang="en-US" sz="2400" i="1">
                            <a:latin typeface="Cambria Math" panose="02040503050406030204" pitchFamily="18" charset="0"/>
                          </a:rPr>
                        </m:ctrlPr>
                      </m:sSubSupPr>
                      <m:e>
                        <m:r>
                          <a:rPr lang="en-US" sz="2400" i="1">
                            <a:latin typeface="Cambria Math" panose="02040503050406030204" pitchFamily="18" charset="0"/>
                          </a:rPr>
                          <m:t>𝑛</m:t>
                        </m:r>
                      </m:e>
                      <m:sub>
                        <m:r>
                          <a:rPr lang="en-US" sz="2400" i="1">
                            <a:latin typeface="Cambria Math" panose="02040503050406030204" pitchFamily="18" charset="0"/>
                          </a:rPr>
                          <m:t>𝑖</m:t>
                        </m:r>
                      </m:sub>
                      <m:sup>
                        <m:r>
                          <a:rPr lang="en-US" sz="2400" i="1">
                            <a:latin typeface="Cambria Math" panose="02040503050406030204" pitchFamily="18" charset="0"/>
                          </a:rPr>
                          <m:t>′</m:t>
                        </m:r>
                      </m:sup>
                    </m:sSubSup>
                    <m:r>
                      <a:rPr lang="en-US" sz="2400" i="1">
                        <a:latin typeface="Cambria Math" panose="02040503050406030204" pitchFamily="18" charset="0"/>
                      </a:rPr>
                      <m:t>=10</m:t>
                    </m:r>
                  </m:oMath>
                </a14:m>
                <a:r>
                  <a:rPr lang="en-US" sz="2400" dirty="0"/>
                  <a:t>?</a:t>
                </a:r>
              </a:p>
            </p:txBody>
          </p:sp>
        </mc:Choice>
        <mc:Fallback xmlns="">
          <p:sp>
            <p:nvSpPr>
              <p:cNvPr id="16" name="Text Placeholder 15">
                <a:extLst>
                  <a:ext uri="{FF2B5EF4-FFF2-40B4-BE49-F238E27FC236}">
                    <a16:creationId xmlns:a16="http://schemas.microsoft.com/office/drawing/2014/main" id="{A66F3733-8D1C-E192-0EC6-CE09879EF576}"/>
                  </a:ext>
                </a:extLst>
              </p:cNvPr>
              <p:cNvSpPr>
                <a:spLocks noGrp="1" noRot="1" noChangeAspect="1" noMove="1" noResize="1" noEditPoints="1" noAdjustHandles="1" noChangeArrowheads="1" noChangeShapeType="1" noTextEdit="1"/>
              </p:cNvSpPr>
              <p:nvPr>
                <p:ph type="body" sz="quarter" idx="14"/>
              </p:nvPr>
            </p:nvSpPr>
            <p:spPr>
              <a:xfrm>
                <a:off x="1078580" y="1230542"/>
                <a:ext cx="7061079" cy="856870"/>
              </a:xfrm>
              <a:blipFill>
                <a:blip r:embed="rId6"/>
                <a:stretch>
                  <a:fillRect t="-10000" b="-4286"/>
                </a:stretch>
              </a:blipFill>
            </p:spPr>
            <p:txBody>
              <a:bodyPr/>
              <a:lstStyle/>
              <a:p>
                <a:r>
                  <a:rPr lang="en-US">
                    <a:noFill/>
                  </a:rPr>
                  <a:t> </a:t>
                </a:r>
              </a:p>
            </p:txBody>
          </p:sp>
        </mc:Fallback>
      </mc:AlternateContent>
      <p:sp>
        <p:nvSpPr>
          <p:cNvPr id="57" name="Title 56">
            <a:extLst>
              <a:ext uri="{FF2B5EF4-FFF2-40B4-BE49-F238E27FC236}">
                <a16:creationId xmlns:a16="http://schemas.microsoft.com/office/drawing/2014/main" id="{E14C4D28-2CDE-2A40-7DAC-F8778FC4C638}"/>
              </a:ext>
            </a:extLst>
          </p:cNvPr>
          <p:cNvSpPr>
            <a:spLocks noGrp="1"/>
          </p:cNvSpPr>
          <p:nvPr>
            <p:ph type="title"/>
          </p:nvPr>
        </p:nvSpPr>
        <p:spPr>
          <a:xfrm>
            <a:off x="284099" y="1336796"/>
            <a:ext cx="914400" cy="611414"/>
          </a:xfrm>
        </p:spPr>
        <p:txBody>
          <a:bodyPr/>
          <a:lstStyle/>
          <a:p>
            <a:r>
              <a:rPr lang="en-US" dirty="0"/>
              <a:t>12</a:t>
            </a:r>
          </a:p>
        </p:txBody>
      </p:sp>
      <p:sp>
        <p:nvSpPr>
          <p:cNvPr id="26" name="A Button">
            <a:extLst>
              <a:ext uri="{FF2B5EF4-FFF2-40B4-BE49-F238E27FC236}">
                <a16:creationId xmlns:a16="http://schemas.microsoft.com/office/drawing/2014/main" id="{A891BA83-809E-41B7-891F-CDF950D1BCA4}"/>
              </a:ext>
            </a:extLst>
          </p:cNvPr>
          <p:cNvSpPr/>
          <p:nvPr/>
        </p:nvSpPr>
        <p:spPr>
          <a:xfrm>
            <a:off x="1463284" y="2710719"/>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A</a:t>
            </a:r>
          </a:p>
        </p:txBody>
      </p:sp>
      <p:sp>
        <p:nvSpPr>
          <p:cNvPr id="27" name="B Button">
            <a:extLst>
              <a:ext uri="{FF2B5EF4-FFF2-40B4-BE49-F238E27FC236}">
                <a16:creationId xmlns:a16="http://schemas.microsoft.com/office/drawing/2014/main" id="{6B99322C-406C-3EF6-AF85-BD72626CE238}"/>
              </a:ext>
            </a:extLst>
          </p:cNvPr>
          <p:cNvSpPr/>
          <p:nvPr/>
        </p:nvSpPr>
        <p:spPr>
          <a:xfrm>
            <a:off x="1463284" y="3619625"/>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B</a:t>
            </a:r>
          </a:p>
        </p:txBody>
      </p:sp>
      <p:sp>
        <p:nvSpPr>
          <p:cNvPr id="28" name="C Button">
            <a:extLst>
              <a:ext uri="{FF2B5EF4-FFF2-40B4-BE49-F238E27FC236}">
                <a16:creationId xmlns:a16="http://schemas.microsoft.com/office/drawing/2014/main" id="{53109D49-3280-EBA6-298E-A2BF0B0102FC}"/>
              </a:ext>
            </a:extLst>
          </p:cNvPr>
          <p:cNvSpPr/>
          <p:nvPr/>
        </p:nvSpPr>
        <p:spPr>
          <a:xfrm>
            <a:off x="1463284" y="4472596"/>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C</a:t>
            </a:r>
          </a:p>
        </p:txBody>
      </p:sp>
      <p:sp>
        <p:nvSpPr>
          <p:cNvPr id="29" name="D Button">
            <a:extLst>
              <a:ext uri="{FF2B5EF4-FFF2-40B4-BE49-F238E27FC236}">
                <a16:creationId xmlns:a16="http://schemas.microsoft.com/office/drawing/2014/main" id="{E450F00E-E1A8-7DE2-8DD3-6D4548DFAE27}"/>
              </a:ext>
            </a:extLst>
          </p:cNvPr>
          <p:cNvSpPr/>
          <p:nvPr/>
        </p:nvSpPr>
        <p:spPr>
          <a:xfrm>
            <a:off x="1463284" y="5397163"/>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D</a:t>
            </a:r>
          </a:p>
        </p:txBody>
      </p:sp>
      <p:sp>
        <p:nvSpPr>
          <p:cNvPr id="30" name="Cross 29">
            <a:extLst>
              <a:ext uri="{FF2B5EF4-FFF2-40B4-BE49-F238E27FC236}">
                <a16:creationId xmlns:a16="http://schemas.microsoft.com/office/drawing/2014/main" id="{0306D8A3-6D72-9CE9-4068-24E44186E283}"/>
              </a:ext>
            </a:extLst>
          </p:cNvPr>
          <p:cNvSpPr/>
          <p:nvPr/>
        </p:nvSpPr>
        <p:spPr>
          <a:xfrm rot="18947527">
            <a:off x="1396489" y="2697566"/>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Cross 30">
            <a:extLst>
              <a:ext uri="{FF2B5EF4-FFF2-40B4-BE49-F238E27FC236}">
                <a16:creationId xmlns:a16="http://schemas.microsoft.com/office/drawing/2014/main" id="{6DF67A88-BA31-4460-6482-E044248818D3}"/>
              </a:ext>
            </a:extLst>
          </p:cNvPr>
          <p:cNvSpPr/>
          <p:nvPr/>
        </p:nvSpPr>
        <p:spPr>
          <a:xfrm rot="18947527">
            <a:off x="1417564" y="3556463"/>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Cross 31">
            <a:extLst>
              <a:ext uri="{FF2B5EF4-FFF2-40B4-BE49-F238E27FC236}">
                <a16:creationId xmlns:a16="http://schemas.microsoft.com/office/drawing/2014/main" id="{0C1969F7-138C-63F0-8197-058B030E8D47}"/>
              </a:ext>
            </a:extLst>
          </p:cNvPr>
          <p:cNvSpPr/>
          <p:nvPr/>
        </p:nvSpPr>
        <p:spPr>
          <a:xfrm rot="18947527">
            <a:off x="1400422" y="5297289"/>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3" name="Graphic 32" descr="Checkmark with solid fill">
            <a:extLst>
              <a:ext uri="{FF2B5EF4-FFF2-40B4-BE49-F238E27FC236}">
                <a16:creationId xmlns:a16="http://schemas.microsoft.com/office/drawing/2014/main" id="{BB570149-669D-D7E0-80D7-0BE86053C34C}"/>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371550" y="4392654"/>
            <a:ext cx="598518" cy="598518"/>
          </a:xfrm>
          <a:prstGeom prst="rect">
            <a:avLst/>
          </a:prstGeom>
        </p:spPr>
      </p:pic>
      <p:sp>
        <p:nvSpPr>
          <p:cNvPr id="34" name="Partial Circle 33">
            <a:extLst>
              <a:ext uri="{FF2B5EF4-FFF2-40B4-BE49-F238E27FC236}">
                <a16:creationId xmlns:a16="http://schemas.microsoft.com/office/drawing/2014/main" id="{88D47918-BF3F-F878-5B9B-EC6335107F65}"/>
              </a:ext>
            </a:extLst>
          </p:cNvPr>
          <p:cNvSpPr/>
          <p:nvPr/>
        </p:nvSpPr>
        <p:spPr>
          <a:xfrm>
            <a:off x="8066786" y="-2652671"/>
            <a:ext cx="8241337" cy="5325153"/>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35" name="Title 1">
            <a:extLst>
              <a:ext uri="{FF2B5EF4-FFF2-40B4-BE49-F238E27FC236}">
                <a16:creationId xmlns:a16="http://schemas.microsoft.com/office/drawing/2014/main" id="{349ADC4A-7DD0-C406-0A92-324AEEEDD4CA}"/>
              </a:ext>
            </a:extLst>
          </p:cNvPr>
          <p:cNvSpPr txBox="1"/>
          <p:nvPr/>
        </p:nvSpPr>
        <p:spPr>
          <a:xfrm>
            <a:off x="8855246" y="246441"/>
            <a:ext cx="3424000" cy="1323439"/>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sp>
        <p:nvSpPr>
          <p:cNvPr id="36" name="Next Question Arrow">
            <a:hlinkClick r:id="rId9" action="ppaction://hlinksldjump"/>
            <a:extLst>
              <a:ext uri="{FF2B5EF4-FFF2-40B4-BE49-F238E27FC236}">
                <a16:creationId xmlns:a16="http://schemas.microsoft.com/office/drawing/2014/main" id="{4FA49339-A481-51D2-B3B0-EA21B473D0A8}"/>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
        <p:nvSpPr>
          <p:cNvPr id="37" name="Next Question Arrow">
            <a:hlinkClick r:id="rId10" action="ppaction://hlinksldjump"/>
            <a:extLst>
              <a:ext uri="{FF2B5EF4-FFF2-40B4-BE49-F238E27FC236}">
                <a16:creationId xmlns:a16="http://schemas.microsoft.com/office/drawing/2014/main" id="{5F634594-C827-0FF5-9EBB-90CCDEDA7695}"/>
              </a:ext>
            </a:extLst>
          </p:cNvPr>
          <p:cNvSpPr/>
          <p:nvPr/>
        </p:nvSpPr>
        <p:spPr>
          <a:xfrm>
            <a:off x="9961709" y="6283885"/>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 Question</a:t>
            </a:r>
          </a:p>
        </p:txBody>
      </p:sp>
      <mc:AlternateContent xmlns:mc="http://schemas.openxmlformats.org/markup-compatibility/2006" xmlns:a14="http://schemas.microsoft.com/office/drawing/2010/main">
        <mc:Choice Requires="a14">
          <p:graphicFrame>
            <p:nvGraphicFramePr>
              <p:cNvPr id="4" name="Table 3">
                <a:extLst>
                  <a:ext uri="{FF2B5EF4-FFF2-40B4-BE49-F238E27FC236}">
                    <a16:creationId xmlns:a16="http://schemas.microsoft.com/office/drawing/2014/main" id="{DC1A5487-0808-F23C-A358-B862A93536C0}"/>
                  </a:ext>
                </a:extLst>
              </p:cNvPr>
              <p:cNvGraphicFramePr>
                <a:graphicFrameLocks noGrp="1"/>
              </p:cNvGraphicFramePr>
              <p:nvPr>
                <p:extLst>
                  <p:ext uri="{D42A27DB-BD31-4B8C-83A1-F6EECF244321}">
                    <p14:modId xmlns:p14="http://schemas.microsoft.com/office/powerpoint/2010/main" val="1632070115"/>
                  </p:ext>
                </p:extLst>
              </p:nvPr>
            </p:nvGraphicFramePr>
            <p:xfrm>
              <a:off x="9789557" y="3504467"/>
              <a:ext cx="2039751" cy="1487044"/>
            </p:xfrm>
            <a:graphic>
              <a:graphicData uri="http://schemas.openxmlformats.org/drawingml/2006/table">
                <a:tbl>
                  <a:tblPr firstRow="1" bandRow="1">
                    <a:tableStyleId>{2D5ABB26-0587-4C30-8999-92F81FD0307C}</a:tableStyleId>
                  </a:tblPr>
                  <a:tblGrid>
                    <a:gridCol w="2039751">
                      <a:extLst>
                        <a:ext uri="{9D8B030D-6E8A-4147-A177-3AD203B41FA5}">
                          <a16:colId xmlns:a16="http://schemas.microsoft.com/office/drawing/2014/main" val="2698577673"/>
                        </a:ext>
                      </a:extLst>
                    </a:gridCol>
                  </a:tblGrid>
                  <a:tr h="370840">
                    <a:tc>
                      <a:txBody>
                        <a:bodyPr/>
                        <a:lstStyle/>
                        <a:p>
                          <a:pPr/>
                          <a14:m>
                            <m:oMathPara xmlns:m="http://schemas.openxmlformats.org/officeDocument/2006/math">
                              <m:oMathParaPr>
                                <m:jc m:val="centerGroup"/>
                              </m:oMathParaPr>
                              <m:oMath xmlns:m="http://schemas.openxmlformats.org/officeDocument/2006/math">
                                <m:sSubSup>
                                  <m:sSubSupPr>
                                    <m:ctrlPr>
                                      <a:rPr lang="en-US" sz="2400" i="1" smtClean="0">
                                        <a:latin typeface="Cambria Math" panose="02040503050406030204" pitchFamily="18" charset="0"/>
                                      </a:rPr>
                                    </m:ctrlPr>
                                  </m:sSubSupPr>
                                  <m:e>
                                    <m:r>
                                      <a:rPr lang="en-US" sz="2400" i="1" smtClean="0">
                                        <a:latin typeface="Cambria Math" panose="02040503050406030204" pitchFamily="18" charset="0"/>
                                        <a:ea typeface="Cambria Math" panose="02040503050406030204" pitchFamily="18" charset="0"/>
                                      </a:rPr>
                                      <m:t>𝜎</m:t>
                                    </m:r>
                                  </m:e>
                                  <m:sub>
                                    <m:r>
                                      <a:rPr lang="en-US" sz="2400" b="0" i="1" smtClean="0">
                                        <a:latin typeface="Cambria Math" panose="02040503050406030204" pitchFamily="18" charset="0"/>
                                      </a:rPr>
                                      <m:t>𝑝</m:t>
                                    </m:r>
                                  </m:sub>
                                  <m:sup>
                                    <m:r>
                                      <a:rPr lang="en-US" sz="2400" b="0" i="1" smtClean="0">
                                        <a:latin typeface="Cambria Math" panose="02040503050406030204" pitchFamily="18" charset="0"/>
                                      </a:rPr>
                                      <m:t>2</m:t>
                                    </m:r>
                                  </m:sup>
                                </m:sSubSup>
                                <m:r>
                                  <a:rPr lang="en-US" sz="2400" b="0" i="1" smtClean="0">
                                    <a:latin typeface="Cambria Math" panose="02040503050406030204" pitchFamily="18" charset="0"/>
                                  </a:rPr>
                                  <m:t>=0.015</m:t>
                                </m:r>
                              </m:oMath>
                            </m:oMathPara>
                          </a14:m>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02755077"/>
                      </a:ext>
                    </a:extLst>
                  </a:tr>
                  <a:tr h="370840">
                    <a:tc>
                      <a:txBody>
                        <a:bodyPr/>
                        <a:lstStyle/>
                        <a:p>
                          <a:pPr/>
                          <a14:m>
                            <m:oMathPara xmlns:m="http://schemas.openxmlformats.org/officeDocument/2006/math">
                              <m:oMathParaPr>
                                <m:jc m:val="centerGroup"/>
                              </m:oMathParaPr>
                              <m:oMath xmlns:m="http://schemas.openxmlformats.org/officeDocument/2006/math">
                                <m:sSubSup>
                                  <m:sSubSupPr>
                                    <m:ctrlPr>
                                      <a:rPr lang="en-US" sz="2400" i="1" smtClean="0">
                                        <a:latin typeface="Cambria Math" panose="02040503050406030204" pitchFamily="18" charset="0"/>
                                      </a:rPr>
                                    </m:ctrlPr>
                                  </m:sSubSupPr>
                                  <m:e>
                                    <m:r>
                                      <a:rPr lang="en-US" sz="2400" i="1" smtClean="0">
                                        <a:latin typeface="Cambria Math" panose="02040503050406030204" pitchFamily="18" charset="0"/>
                                        <a:ea typeface="Cambria Math" panose="02040503050406030204" pitchFamily="18" charset="0"/>
                                      </a:rPr>
                                      <m:t>𝜎</m:t>
                                    </m:r>
                                  </m:e>
                                  <m:sub>
                                    <m:r>
                                      <a:rPr lang="en-US" sz="2400" b="0" i="1" smtClean="0">
                                        <a:latin typeface="Cambria Math" panose="02040503050406030204" pitchFamily="18" charset="0"/>
                                        <a:ea typeface="Cambria Math" panose="02040503050406030204" pitchFamily="18" charset="0"/>
                                      </a:rPr>
                                      <m:t>𝑖</m:t>
                                    </m:r>
                                  </m:sub>
                                  <m:sup>
                                    <m:r>
                                      <a:rPr lang="en-US" sz="2400" b="0" i="1" smtClean="0">
                                        <a:latin typeface="Cambria Math" panose="02040503050406030204" pitchFamily="18" charset="0"/>
                                      </a:rPr>
                                      <m:t>2</m:t>
                                    </m:r>
                                  </m:sup>
                                </m:sSubSup>
                                <m:r>
                                  <a:rPr lang="en-US" sz="2400" b="0" i="1" smtClean="0">
                                    <a:latin typeface="Cambria Math" panose="02040503050406030204" pitchFamily="18" charset="0"/>
                                  </a:rPr>
                                  <m:t>=0.030</m:t>
                                </m:r>
                              </m:oMath>
                            </m:oMathPara>
                          </a14:m>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28952309"/>
                      </a:ext>
                    </a:extLst>
                  </a:tr>
                  <a:tr h="370840">
                    <a:tc>
                      <a:txBody>
                        <a:bodyPr/>
                        <a:lstStyle/>
                        <a:p>
                          <a:pPr/>
                          <a14:m>
                            <m:oMathPara xmlns:m="http://schemas.openxmlformats.org/officeDocument/2006/math">
                              <m:oMathParaPr>
                                <m:jc m:val="centerGroup"/>
                              </m:oMathParaPr>
                              <m:oMath xmlns:m="http://schemas.openxmlformats.org/officeDocument/2006/math">
                                <m:sSubSup>
                                  <m:sSubSupPr>
                                    <m:ctrlPr>
                                      <a:rPr lang="en-US" sz="2400" i="1" smtClean="0">
                                        <a:latin typeface="Cambria Math" panose="02040503050406030204" pitchFamily="18" charset="0"/>
                                      </a:rPr>
                                    </m:ctrlPr>
                                  </m:sSubSupPr>
                                  <m:e>
                                    <m:r>
                                      <a:rPr lang="en-US" sz="2400" i="1" smtClean="0">
                                        <a:latin typeface="Cambria Math" panose="02040503050406030204" pitchFamily="18" charset="0"/>
                                        <a:ea typeface="Cambria Math" panose="02040503050406030204" pitchFamily="18" charset="0"/>
                                      </a:rPr>
                                      <m:t>𝜎</m:t>
                                    </m:r>
                                  </m:e>
                                  <m:sub>
                                    <m:r>
                                      <a:rPr lang="en-US" sz="2400" b="0" i="1" smtClean="0">
                                        <a:latin typeface="Cambria Math" panose="02040503050406030204" pitchFamily="18" charset="0"/>
                                        <a:ea typeface="Cambria Math" panose="02040503050406030204" pitchFamily="18" charset="0"/>
                                      </a:rPr>
                                      <m:t>𝑝𝑖</m:t>
                                    </m:r>
                                  </m:sub>
                                  <m:sup>
                                    <m:r>
                                      <a:rPr lang="en-US" sz="2400" b="0" i="1" smtClean="0">
                                        <a:latin typeface="Cambria Math" panose="02040503050406030204" pitchFamily="18" charset="0"/>
                                      </a:rPr>
                                      <m:t>2</m:t>
                                    </m:r>
                                  </m:sup>
                                </m:sSubSup>
                                <m:r>
                                  <a:rPr lang="en-US" sz="2400" b="0" i="1" smtClean="0">
                                    <a:latin typeface="Cambria Math" panose="02040503050406030204" pitchFamily="18" charset="0"/>
                                  </a:rPr>
                                  <m:t>=0.180</m:t>
                                </m:r>
                              </m:oMath>
                            </m:oMathPara>
                          </a14:m>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96816820"/>
                      </a:ext>
                    </a:extLst>
                  </a:tr>
                </a:tbl>
              </a:graphicData>
            </a:graphic>
          </p:graphicFrame>
        </mc:Choice>
        <mc:Fallback xmlns="">
          <p:graphicFrame>
            <p:nvGraphicFramePr>
              <p:cNvPr id="4" name="Table 3">
                <a:extLst>
                  <a:ext uri="{FF2B5EF4-FFF2-40B4-BE49-F238E27FC236}">
                    <a16:creationId xmlns:a16="http://schemas.microsoft.com/office/drawing/2014/main" id="{DC1A5487-0808-F23C-A358-B862A93536C0}"/>
                  </a:ext>
                </a:extLst>
              </p:cNvPr>
              <p:cNvGraphicFramePr>
                <a:graphicFrameLocks noGrp="1"/>
              </p:cNvGraphicFramePr>
              <p:nvPr>
                <p:extLst>
                  <p:ext uri="{D42A27DB-BD31-4B8C-83A1-F6EECF244321}">
                    <p14:modId xmlns:p14="http://schemas.microsoft.com/office/powerpoint/2010/main" val="1632070115"/>
                  </p:ext>
                </p:extLst>
              </p:nvPr>
            </p:nvGraphicFramePr>
            <p:xfrm>
              <a:off x="9789557" y="3504467"/>
              <a:ext cx="2039751" cy="1487044"/>
            </p:xfrm>
            <a:graphic>
              <a:graphicData uri="http://schemas.openxmlformats.org/drawingml/2006/table">
                <a:tbl>
                  <a:tblPr firstRow="1" bandRow="1">
                    <a:tableStyleId>{2D5ABB26-0587-4C30-8999-92F81FD0307C}</a:tableStyleId>
                  </a:tblPr>
                  <a:tblGrid>
                    <a:gridCol w="2039751">
                      <a:extLst>
                        <a:ext uri="{9D8B030D-6E8A-4147-A177-3AD203B41FA5}">
                          <a16:colId xmlns:a16="http://schemas.microsoft.com/office/drawing/2014/main" val="2698577673"/>
                        </a:ext>
                      </a:extLst>
                    </a:gridCol>
                  </a:tblGrid>
                  <a:tr h="492824">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11"/>
                          <a:stretch>
                            <a:fillRect l="-298" t="-1235" r="-595" b="-204938"/>
                          </a:stretch>
                        </a:blipFill>
                      </a:tcPr>
                    </a:tc>
                    <a:extLst>
                      <a:ext uri="{0D108BD9-81ED-4DB2-BD59-A6C34878D82A}">
                        <a16:rowId xmlns:a16="http://schemas.microsoft.com/office/drawing/2014/main" val="702755077"/>
                      </a:ext>
                    </a:extLst>
                  </a:tr>
                  <a:tr h="477012">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11"/>
                          <a:stretch>
                            <a:fillRect l="-298" t="-103797" r="-595" b="-110127"/>
                          </a:stretch>
                        </a:blipFill>
                      </a:tcPr>
                    </a:tc>
                    <a:extLst>
                      <a:ext uri="{0D108BD9-81ED-4DB2-BD59-A6C34878D82A}">
                        <a16:rowId xmlns:a16="http://schemas.microsoft.com/office/drawing/2014/main" val="728952309"/>
                      </a:ext>
                    </a:extLst>
                  </a:tr>
                  <a:tr h="517208">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11"/>
                          <a:stretch>
                            <a:fillRect l="-298" t="-189412" r="-595" b="-2353"/>
                          </a:stretch>
                        </a:blipFill>
                      </a:tcPr>
                    </a:tc>
                    <a:extLst>
                      <a:ext uri="{0D108BD9-81ED-4DB2-BD59-A6C34878D82A}">
                        <a16:rowId xmlns:a16="http://schemas.microsoft.com/office/drawing/2014/main" val="2996816820"/>
                      </a:ext>
                    </a:extLst>
                  </a:tr>
                </a:tbl>
              </a:graphicData>
            </a:graphic>
          </p:graphicFrame>
        </mc:Fallback>
      </mc:AlternateContent>
    </p:spTree>
    <p:extLst>
      <p:ext uri="{BB962C8B-B14F-4D97-AF65-F5344CB8AC3E}">
        <p14:creationId xmlns:p14="http://schemas.microsoft.com/office/powerpoint/2010/main" val="1080952129"/>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6"/>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childTnLst>
                                </p:cTn>
                              </p:par>
                              <p:par>
                                <p:cTn id="7" presetID="10" presetClass="exit" presetSubtype="0" fill="hold" grpId="0" nodeType="withEffect">
                                  <p:stCondLst>
                                    <p:cond delay="0"/>
                                  </p:stCondLst>
                                  <p:childTnLst>
                                    <p:animEffect transition="out" filter="fade">
                                      <p:cBhvr>
                                        <p:cTn id="8" dur="250"/>
                                        <p:tgtEl>
                                          <p:spTgt spid="19">
                                            <p:txEl>
                                              <p:pRg st="0" end="0"/>
                                            </p:txEl>
                                          </p:spTgt>
                                        </p:tgtEl>
                                      </p:cBhvr>
                                    </p:animEffect>
                                    <p:set>
                                      <p:cBhvr>
                                        <p:cTn id="9" dur="1" fill="hold">
                                          <p:stCondLst>
                                            <p:cond delay="249"/>
                                          </p:stCondLst>
                                        </p:cTn>
                                        <p:tgtEl>
                                          <p:spTgt spid="19">
                                            <p:txEl>
                                              <p:pRg st="0" end="0"/>
                                            </p:txEl>
                                          </p:spTgt>
                                        </p:tgtEl>
                                        <p:attrNameLst>
                                          <p:attrName>style.visibility</p:attrName>
                                        </p:attrNameLst>
                                      </p:cBhvr>
                                      <p:to>
                                        <p:strVal val="hidden"/>
                                      </p:to>
                                    </p:set>
                                  </p:childTnLst>
                                </p:cTn>
                              </p:par>
                              <p:par>
                                <p:cTn id="10" presetID="10" presetClass="exit" presetSubtype="0" fill="hold" grpId="0" nodeType="withEffect">
                                  <p:stCondLst>
                                    <p:cond delay="0"/>
                                  </p:stCondLst>
                                  <p:childTnLst>
                                    <p:animEffect transition="out" filter="fade">
                                      <p:cBhvr>
                                        <p:cTn id="11" dur="250"/>
                                        <p:tgtEl>
                                          <p:spTgt spid="19">
                                            <p:bg/>
                                          </p:spTgt>
                                        </p:tgtEl>
                                      </p:cBhvr>
                                    </p:animEffect>
                                    <p:set>
                                      <p:cBhvr>
                                        <p:cTn id="12" dur="1" fill="hold">
                                          <p:stCondLst>
                                            <p:cond delay="249"/>
                                          </p:stCondLst>
                                        </p:cTn>
                                        <p:tgtEl>
                                          <p:spTgt spid="19">
                                            <p:bg/>
                                          </p:spTgt>
                                        </p:tgtEl>
                                        <p:attrNameLst>
                                          <p:attrName>style.visibility</p:attrName>
                                        </p:attrNameLst>
                                      </p:cBhvr>
                                      <p:to>
                                        <p:strVal val="hidden"/>
                                      </p:to>
                                    </p:set>
                                  </p:childTnLst>
                                </p:cTn>
                              </p:par>
                            </p:childTnLst>
                          </p:cTn>
                        </p:par>
                      </p:childTnLst>
                    </p:cTn>
                  </p:par>
                </p:childTnLst>
              </p:cTn>
              <p:nextCondLst>
                <p:cond evt="onClick" delay="0">
                  <p:tgtEl>
                    <p:spTgt spid="26"/>
                  </p:tgtEl>
                </p:cond>
              </p:nextCondLst>
            </p:seq>
            <p:seq concurrent="1" nextAc="seek">
              <p:cTn id="13" restart="whenNotActive" fill="hold" evtFilter="cancelBubble" nodeType="interactiveSeq">
                <p:stCondLst>
                  <p:cond evt="onClick" delay="0">
                    <p:tgtEl>
                      <p:spTgt spid="27"/>
                    </p:tgtEl>
                  </p:cond>
                </p:stCondLst>
                <p:endSync evt="end" delay="0">
                  <p:rtn val="all"/>
                </p:endSync>
                <p:childTnLst>
                  <p:par>
                    <p:cTn id="14" fill="hold">
                      <p:stCondLst>
                        <p:cond delay="0"/>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1"/>
                                        </p:tgtEl>
                                        <p:attrNameLst>
                                          <p:attrName>style.visibility</p:attrName>
                                        </p:attrNameLst>
                                      </p:cBhvr>
                                      <p:to>
                                        <p:strVal val="visible"/>
                                      </p:to>
                                    </p:set>
                                  </p:childTnLst>
                                </p:cTn>
                              </p:par>
                              <p:par>
                                <p:cTn id="18" presetID="10" presetClass="exit" presetSubtype="0" fill="hold" grpId="0" nodeType="withEffect">
                                  <p:stCondLst>
                                    <p:cond delay="0"/>
                                  </p:stCondLst>
                                  <p:childTnLst>
                                    <p:animEffect transition="out" filter="fade">
                                      <p:cBhvr>
                                        <p:cTn id="19" dur="250"/>
                                        <p:tgtEl>
                                          <p:spTgt spid="20">
                                            <p:txEl>
                                              <p:pRg st="0" end="0"/>
                                            </p:txEl>
                                          </p:spTgt>
                                        </p:tgtEl>
                                      </p:cBhvr>
                                    </p:animEffect>
                                    <p:set>
                                      <p:cBhvr>
                                        <p:cTn id="20" dur="1" fill="hold">
                                          <p:stCondLst>
                                            <p:cond delay="249"/>
                                          </p:stCondLst>
                                        </p:cTn>
                                        <p:tgtEl>
                                          <p:spTgt spid="20">
                                            <p:txEl>
                                              <p:pRg st="0" end="0"/>
                                            </p:txEl>
                                          </p:spTgt>
                                        </p:tgtEl>
                                        <p:attrNameLst>
                                          <p:attrName>style.visibility</p:attrName>
                                        </p:attrNameLst>
                                      </p:cBhvr>
                                      <p:to>
                                        <p:strVal val="hidden"/>
                                      </p:to>
                                    </p:set>
                                  </p:childTnLst>
                                </p:cTn>
                              </p:par>
                              <p:par>
                                <p:cTn id="21" presetID="10" presetClass="exit" presetSubtype="0" fill="hold" grpId="0" nodeType="withEffect">
                                  <p:stCondLst>
                                    <p:cond delay="0"/>
                                  </p:stCondLst>
                                  <p:childTnLst>
                                    <p:animEffect transition="out" filter="fade">
                                      <p:cBhvr>
                                        <p:cTn id="22" dur="250"/>
                                        <p:tgtEl>
                                          <p:spTgt spid="20">
                                            <p:bg/>
                                          </p:spTgt>
                                        </p:tgtEl>
                                      </p:cBhvr>
                                    </p:animEffect>
                                    <p:set>
                                      <p:cBhvr>
                                        <p:cTn id="23" dur="1" fill="hold">
                                          <p:stCondLst>
                                            <p:cond delay="249"/>
                                          </p:stCondLst>
                                        </p:cTn>
                                        <p:tgtEl>
                                          <p:spTgt spid="20">
                                            <p:bg/>
                                          </p:spTgt>
                                        </p:tgtEl>
                                        <p:attrNameLst>
                                          <p:attrName>style.visibility</p:attrName>
                                        </p:attrNameLst>
                                      </p:cBhvr>
                                      <p:to>
                                        <p:strVal val="hidden"/>
                                      </p:to>
                                    </p:set>
                                  </p:childTnLst>
                                </p:cTn>
                              </p:par>
                            </p:childTnLst>
                          </p:cTn>
                        </p:par>
                      </p:childTnLst>
                    </p:cTn>
                  </p:par>
                </p:childTnLst>
              </p:cTn>
              <p:nextCondLst>
                <p:cond evt="onClick" delay="0">
                  <p:tgtEl>
                    <p:spTgt spid="27"/>
                  </p:tgtEl>
                </p:cond>
              </p:nextCondLst>
            </p:seq>
            <p:seq concurrent="1" nextAc="seek">
              <p:cTn id="24" restart="whenNotActive" fill="hold" evtFilter="cancelBubble" nodeType="interactiveSeq">
                <p:stCondLst>
                  <p:cond evt="onClick" delay="0">
                    <p:tgtEl>
                      <p:spTgt spid="28"/>
                    </p:tgtEl>
                  </p:cond>
                </p:stCondLst>
                <p:endSync evt="end" delay="0">
                  <p:rtn val="all"/>
                </p:endSync>
                <p:childTnLst>
                  <p:par>
                    <p:cTn id="25" fill="hold">
                      <p:stCondLst>
                        <p:cond delay="0"/>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3"/>
                                        </p:tgtEl>
                                        <p:attrNameLst>
                                          <p:attrName>style.visibility</p:attrName>
                                        </p:attrNameLst>
                                      </p:cBhvr>
                                      <p:to>
                                        <p:strVal val="visible"/>
                                      </p:to>
                                    </p:set>
                                  </p:childTnLst>
                                </p:cTn>
                              </p:par>
                              <p:par>
                                <p:cTn id="29" presetID="10" presetClass="exit" presetSubtype="0" fill="hold" grpId="0" nodeType="withEffect">
                                  <p:stCondLst>
                                    <p:cond delay="0"/>
                                  </p:stCondLst>
                                  <p:childTnLst>
                                    <p:animEffect transition="out" filter="fade">
                                      <p:cBhvr>
                                        <p:cTn id="30" dur="250"/>
                                        <p:tgtEl>
                                          <p:spTgt spid="18">
                                            <p:txEl>
                                              <p:pRg st="0" end="0"/>
                                            </p:txEl>
                                          </p:spTgt>
                                        </p:tgtEl>
                                      </p:cBhvr>
                                    </p:animEffect>
                                    <p:set>
                                      <p:cBhvr>
                                        <p:cTn id="31" dur="1" fill="hold">
                                          <p:stCondLst>
                                            <p:cond delay="249"/>
                                          </p:stCondLst>
                                        </p:cTn>
                                        <p:tgtEl>
                                          <p:spTgt spid="18">
                                            <p:txEl>
                                              <p:pRg st="0" end="0"/>
                                            </p:txEl>
                                          </p:spTgt>
                                        </p:tgtEl>
                                        <p:attrNameLst>
                                          <p:attrName>style.visibility</p:attrName>
                                        </p:attrNameLst>
                                      </p:cBhvr>
                                      <p:to>
                                        <p:strVal val="hidden"/>
                                      </p:to>
                                    </p:set>
                                  </p:childTnLst>
                                </p:cTn>
                              </p:par>
                              <p:par>
                                <p:cTn id="32" presetID="10" presetClass="exit" presetSubtype="0" fill="hold" grpId="0" nodeType="withEffect">
                                  <p:stCondLst>
                                    <p:cond delay="0"/>
                                  </p:stCondLst>
                                  <p:childTnLst>
                                    <p:animEffect transition="out" filter="fade">
                                      <p:cBhvr>
                                        <p:cTn id="33" dur="250"/>
                                        <p:tgtEl>
                                          <p:spTgt spid="18">
                                            <p:bg/>
                                          </p:spTgt>
                                        </p:tgtEl>
                                      </p:cBhvr>
                                    </p:animEffect>
                                    <p:set>
                                      <p:cBhvr>
                                        <p:cTn id="34" dur="1" fill="hold">
                                          <p:stCondLst>
                                            <p:cond delay="249"/>
                                          </p:stCondLst>
                                        </p:cTn>
                                        <p:tgtEl>
                                          <p:spTgt spid="18">
                                            <p:bg/>
                                          </p:spTgt>
                                        </p:tgtEl>
                                        <p:attrNameLst>
                                          <p:attrName>style.visibility</p:attrName>
                                        </p:attrNameLst>
                                      </p:cBhvr>
                                      <p:to>
                                        <p:strVal val="hidden"/>
                                      </p:to>
                                    </p:set>
                                  </p:childTnLst>
                                </p:cTn>
                              </p:par>
                            </p:childTnLst>
                          </p:cTn>
                        </p:par>
                      </p:childTnLst>
                    </p:cTn>
                  </p:par>
                </p:childTnLst>
              </p:cTn>
              <p:nextCondLst>
                <p:cond evt="onClick" delay="0">
                  <p:tgtEl>
                    <p:spTgt spid="28"/>
                  </p:tgtEl>
                </p:cond>
              </p:nextCondLst>
            </p:seq>
            <p:seq concurrent="1" nextAc="seek">
              <p:cTn id="35" restart="whenNotActive" fill="hold" evtFilter="cancelBubble" nodeType="interactiveSeq">
                <p:stCondLst>
                  <p:cond evt="onClick" delay="0">
                    <p:tgtEl>
                      <p:spTgt spid="29"/>
                    </p:tgtEl>
                  </p:cond>
                </p:stCondLst>
                <p:endSync evt="end" delay="0">
                  <p:rtn val="all"/>
                </p:endSync>
                <p:childTnLst>
                  <p:par>
                    <p:cTn id="36" fill="hold">
                      <p:stCondLst>
                        <p:cond delay="0"/>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32"/>
                                        </p:tgtEl>
                                        <p:attrNameLst>
                                          <p:attrName>style.visibility</p:attrName>
                                        </p:attrNameLst>
                                      </p:cBhvr>
                                      <p:to>
                                        <p:strVal val="visible"/>
                                      </p:to>
                                    </p:set>
                                  </p:childTnLst>
                                </p:cTn>
                              </p:par>
                              <p:par>
                                <p:cTn id="40" presetID="10" presetClass="exit" presetSubtype="0" fill="hold" grpId="0" nodeType="withEffect">
                                  <p:stCondLst>
                                    <p:cond delay="0"/>
                                  </p:stCondLst>
                                  <p:childTnLst>
                                    <p:animEffect transition="out" filter="fade">
                                      <p:cBhvr>
                                        <p:cTn id="41" dur="250"/>
                                        <p:tgtEl>
                                          <p:spTgt spid="21">
                                            <p:txEl>
                                              <p:pRg st="0" end="0"/>
                                            </p:txEl>
                                          </p:spTgt>
                                        </p:tgtEl>
                                      </p:cBhvr>
                                    </p:animEffect>
                                    <p:set>
                                      <p:cBhvr>
                                        <p:cTn id="42" dur="1" fill="hold">
                                          <p:stCondLst>
                                            <p:cond delay="249"/>
                                          </p:stCondLst>
                                        </p:cTn>
                                        <p:tgtEl>
                                          <p:spTgt spid="21">
                                            <p:txEl>
                                              <p:pRg st="0" end="0"/>
                                            </p:txEl>
                                          </p:spTgt>
                                        </p:tgtEl>
                                        <p:attrNameLst>
                                          <p:attrName>style.visibility</p:attrName>
                                        </p:attrNameLst>
                                      </p:cBhvr>
                                      <p:to>
                                        <p:strVal val="hidden"/>
                                      </p:to>
                                    </p:set>
                                  </p:childTnLst>
                                </p:cTn>
                              </p:par>
                              <p:par>
                                <p:cTn id="43" presetID="10" presetClass="exit" presetSubtype="0" fill="hold" grpId="0" nodeType="withEffect">
                                  <p:stCondLst>
                                    <p:cond delay="0"/>
                                  </p:stCondLst>
                                  <p:childTnLst>
                                    <p:animEffect transition="out" filter="fade">
                                      <p:cBhvr>
                                        <p:cTn id="44" dur="250"/>
                                        <p:tgtEl>
                                          <p:spTgt spid="21">
                                            <p:bg/>
                                          </p:spTgt>
                                        </p:tgtEl>
                                      </p:cBhvr>
                                    </p:animEffect>
                                    <p:set>
                                      <p:cBhvr>
                                        <p:cTn id="45" dur="1" fill="hold">
                                          <p:stCondLst>
                                            <p:cond delay="249"/>
                                          </p:stCondLst>
                                        </p:cTn>
                                        <p:tgtEl>
                                          <p:spTgt spid="21">
                                            <p:bg/>
                                          </p:spTgt>
                                        </p:tgtEl>
                                        <p:attrNameLst>
                                          <p:attrName>style.visibility</p:attrName>
                                        </p:attrNameLst>
                                      </p:cBhvr>
                                      <p:to>
                                        <p:strVal val="hidden"/>
                                      </p:to>
                                    </p:set>
                                  </p:childTnLst>
                                </p:cTn>
                              </p:par>
                            </p:childTnLst>
                          </p:cTn>
                        </p:par>
                      </p:childTnLst>
                    </p:cTn>
                  </p:par>
                </p:childTnLst>
              </p:cTn>
              <p:nextCondLst>
                <p:cond evt="onClick" delay="0">
                  <p:tgtEl>
                    <p:spTgt spid="29"/>
                  </p:tgtEl>
                </p:cond>
              </p:nextCondLst>
            </p:seq>
          </p:childTnLst>
        </p:cTn>
      </p:par>
    </p:tnLst>
    <p:bldLst>
      <p:bldP spid="21" grpId="0" build="p" animBg="1"/>
      <p:bldP spid="20" grpId="0" build="p" animBg="1"/>
      <p:bldP spid="19" grpId="0" build="p" animBg="1"/>
      <p:bldP spid="18" grpId="0" build="p" animBg="1"/>
      <p:bldP spid="30" grpId="0" animBg="1"/>
      <p:bldP spid="31" grpId="0" animBg="1"/>
      <p:bldP spid="3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B131E4-6BFA-5D55-5388-9C0B6C270CED}"/>
            </a:ext>
          </a:extLst>
        </p:cNvPr>
        <p:cNvGrpSpPr/>
        <p:nvPr/>
      </p:nvGrpSpPr>
      <p:grpSpPr>
        <a:xfrm>
          <a:off x="0" y="0"/>
          <a:ext cx="0" cy="0"/>
          <a:chOff x="0" y="0"/>
          <a:chExt cx="0" cy="0"/>
        </a:xfrm>
      </p:grpSpPr>
      <p:sp>
        <p:nvSpPr>
          <p:cNvPr id="22" name="Question Box">
            <a:extLst>
              <a:ext uri="{FF2B5EF4-FFF2-40B4-BE49-F238E27FC236}">
                <a16:creationId xmlns:a16="http://schemas.microsoft.com/office/drawing/2014/main" id="{B01CF12C-3FA6-C1C2-58F6-DC18678F9018}"/>
              </a:ext>
            </a:extLst>
          </p:cNvPr>
          <p:cNvSpPr/>
          <p:nvPr/>
        </p:nvSpPr>
        <p:spPr>
          <a:xfrm>
            <a:off x="741300" y="1230541"/>
            <a:ext cx="7303776" cy="799342"/>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3" name="Question Number">
            <a:extLst>
              <a:ext uri="{FF2B5EF4-FFF2-40B4-BE49-F238E27FC236}">
                <a16:creationId xmlns:a16="http://schemas.microsoft.com/office/drawing/2014/main" id="{11B0536D-C558-3A78-848F-258EB43B3591}"/>
              </a:ext>
            </a:extLst>
          </p:cNvPr>
          <p:cNvSpPr/>
          <p:nvPr/>
        </p:nvSpPr>
        <p:spPr>
          <a:xfrm>
            <a:off x="284100" y="1173013"/>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mc:AlternateContent xmlns:mc="http://schemas.openxmlformats.org/markup-compatibility/2006" xmlns:a14="http://schemas.microsoft.com/office/drawing/2010/main">
        <mc:Choice Requires="a14">
          <p:sp>
            <p:nvSpPr>
              <p:cNvPr id="15" name="Text Placeholder 14">
                <a:extLst>
                  <a:ext uri="{FF2B5EF4-FFF2-40B4-BE49-F238E27FC236}">
                    <a16:creationId xmlns:a16="http://schemas.microsoft.com/office/drawing/2014/main" id="{3CD093D9-581F-5621-F85E-35B855C1C961}"/>
                  </a:ext>
                </a:extLst>
              </p:cNvPr>
              <p:cNvSpPr>
                <a:spLocks noGrp="1"/>
              </p:cNvSpPr>
              <p:nvPr>
                <p:ph type="body" sz="quarter" idx="13"/>
              </p:nvPr>
            </p:nvSpPr>
            <p:spPr>
              <a:xfrm>
                <a:off x="2074778" y="5292007"/>
                <a:ext cx="7299926" cy="667512"/>
              </a:xfrm>
            </p:spPr>
            <p:txBody>
              <a:bodyPr>
                <a:normAutofit/>
              </a:bodyPr>
              <a:lstStyle/>
              <a:p>
                <a:r>
                  <a:rPr lang="en-US" dirty="0">
                    <a:solidFill>
                      <a:schemeClr val="bg1"/>
                    </a:solidFill>
                  </a:rPr>
                  <a:t>This value appears to come from dividing </a:t>
                </a:r>
                <a14:m>
                  <m:oMath xmlns:m="http://schemas.openxmlformats.org/officeDocument/2006/math">
                    <m:sSubSup>
                      <m:sSubSupPr>
                        <m:ctrlPr>
                          <a:rPr lang="en-US" i="1">
                            <a:solidFill>
                              <a:schemeClr val="bg1"/>
                            </a:solidFill>
                            <a:latin typeface="Cambria Math" panose="02040503050406030204" pitchFamily="18" charset="0"/>
                          </a:rPr>
                        </m:ctrlPr>
                      </m:sSubSupPr>
                      <m:e>
                        <m:r>
                          <a:rPr lang="en-US" i="1">
                            <a:solidFill>
                              <a:schemeClr val="bg1"/>
                            </a:solidFill>
                            <a:latin typeface="Cambria Math" panose="02040503050406030204" pitchFamily="18" charset="0"/>
                            <a:ea typeface="Cambria Math" panose="02040503050406030204" pitchFamily="18" charset="0"/>
                          </a:rPr>
                          <m:t>𝜎</m:t>
                        </m:r>
                      </m:e>
                      <m:sub>
                        <m:r>
                          <a:rPr lang="en-US" i="1">
                            <a:solidFill>
                              <a:schemeClr val="bg1"/>
                            </a:solidFill>
                            <a:latin typeface="Cambria Math" panose="02040503050406030204" pitchFamily="18" charset="0"/>
                            <a:ea typeface="Cambria Math" panose="02040503050406030204" pitchFamily="18" charset="0"/>
                          </a:rPr>
                          <m:t>𝛿</m:t>
                        </m:r>
                      </m:sub>
                      <m:sup>
                        <m:r>
                          <a:rPr lang="en-US" i="1">
                            <a:solidFill>
                              <a:schemeClr val="bg1"/>
                            </a:solidFill>
                            <a:latin typeface="Cambria Math" panose="02040503050406030204" pitchFamily="18" charset="0"/>
                          </a:rPr>
                          <m:t>2</m:t>
                        </m:r>
                      </m:sup>
                    </m:sSubSup>
                  </m:oMath>
                </a14:m>
                <a:r>
                  <a:rPr lang="en-US" dirty="0">
                    <a:solidFill>
                      <a:schemeClr val="bg1"/>
                    </a:solidFill>
                  </a:rPr>
                  <a:t> by </a:t>
                </a:r>
                <a14:m>
                  <m:oMath xmlns:m="http://schemas.openxmlformats.org/officeDocument/2006/math">
                    <m:sSubSup>
                      <m:sSubSupPr>
                        <m:ctrlPr>
                          <a:rPr lang="en-US" i="1">
                            <a:solidFill>
                              <a:schemeClr val="bg1"/>
                            </a:solidFill>
                            <a:latin typeface="Cambria Math" panose="02040503050406030204" pitchFamily="18" charset="0"/>
                          </a:rPr>
                        </m:ctrlPr>
                      </m:sSubSupPr>
                      <m:e>
                        <m:r>
                          <a:rPr lang="en-US" i="1">
                            <a:solidFill>
                              <a:schemeClr val="bg1"/>
                            </a:solidFill>
                            <a:latin typeface="Cambria Math" panose="02040503050406030204" pitchFamily="18" charset="0"/>
                            <a:ea typeface="Cambria Math" panose="02040503050406030204" pitchFamily="18" charset="0"/>
                          </a:rPr>
                          <m:t>𝜎</m:t>
                        </m:r>
                      </m:e>
                      <m:sub>
                        <m:r>
                          <m:rPr>
                            <m:sty m:val="p"/>
                          </m:rPr>
                          <a:rPr lang="el-GR" i="1">
                            <a:solidFill>
                              <a:schemeClr val="bg1"/>
                            </a:solidFill>
                            <a:latin typeface="Cambria Math" panose="02040503050406030204" pitchFamily="18" charset="0"/>
                            <a:ea typeface="Cambria Math" panose="02040503050406030204" pitchFamily="18" charset="0"/>
                          </a:rPr>
                          <m:t>Δ</m:t>
                        </m:r>
                      </m:sub>
                      <m:sup>
                        <m:r>
                          <a:rPr lang="en-US" i="1">
                            <a:solidFill>
                              <a:schemeClr val="bg1"/>
                            </a:solidFill>
                            <a:latin typeface="Cambria Math" panose="02040503050406030204" pitchFamily="18" charset="0"/>
                          </a:rPr>
                          <m:t>2</m:t>
                        </m:r>
                      </m:sup>
                    </m:sSubSup>
                  </m:oMath>
                </a14:m>
                <a:r>
                  <a:rPr lang="en-US" dirty="0">
                    <a:solidFill>
                      <a:schemeClr val="bg1"/>
                    </a:solidFill>
                  </a:rPr>
                  <a:t>, which is unrelated to the generalizability coefficient.</a:t>
                </a:r>
              </a:p>
            </p:txBody>
          </p:sp>
        </mc:Choice>
        <mc:Fallback xmlns="">
          <p:sp>
            <p:nvSpPr>
              <p:cNvPr id="15" name="Text Placeholder 14">
                <a:extLst>
                  <a:ext uri="{FF2B5EF4-FFF2-40B4-BE49-F238E27FC236}">
                    <a16:creationId xmlns:a16="http://schemas.microsoft.com/office/drawing/2014/main" id="{3CD093D9-581F-5621-F85E-35B855C1C961}"/>
                  </a:ext>
                </a:extLst>
              </p:cNvPr>
              <p:cNvSpPr>
                <a:spLocks noGrp="1" noRot="1" noChangeAspect="1" noMove="1" noResize="1" noEditPoints="1" noAdjustHandles="1" noChangeArrowheads="1" noChangeShapeType="1" noTextEdit="1"/>
              </p:cNvSpPr>
              <p:nvPr>
                <p:ph type="body" sz="quarter" idx="13"/>
              </p:nvPr>
            </p:nvSpPr>
            <p:spPr>
              <a:xfrm>
                <a:off x="2074778" y="5292007"/>
                <a:ext cx="7299926" cy="667512"/>
              </a:xfrm>
              <a:blipFill>
                <a:blip r:embed="rId2"/>
                <a:stretch>
                  <a:fillRect t="-3478" b="-1739"/>
                </a:stretch>
              </a:blipFill>
            </p:spPr>
            <p:txBody>
              <a:bodyPr/>
              <a:lstStyle/>
              <a:p>
                <a:r>
                  <a:rPr lang="en-US">
                    <a:noFill/>
                  </a:rPr>
                  <a:t> </a:t>
                </a:r>
              </a:p>
            </p:txBody>
          </p:sp>
        </mc:Fallback>
      </mc:AlternateContent>
      <p:sp>
        <p:nvSpPr>
          <p:cNvPr id="21" name="Text Placeholder 20">
            <a:extLst>
              <a:ext uri="{FF2B5EF4-FFF2-40B4-BE49-F238E27FC236}">
                <a16:creationId xmlns:a16="http://schemas.microsoft.com/office/drawing/2014/main" id="{D5069519-E6EE-FC5D-A8D7-70DB3DE326CE}"/>
              </a:ext>
            </a:extLst>
          </p:cNvPr>
          <p:cNvSpPr>
            <a:spLocks noGrp="1"/>
          </p:cNvSpPr>
          <p:nvPr>
            <p:ph type="body" sz="quarter" idx="19"/>
          </p:nvPr>
        </p:nvSpPr>
        <p:spPr>
          <a:xfrm>
            <a:off x="2071382" y="5292009"/>
            <a:ext cx="7307174" cy="667512"/>
          </a:xfrm>
        </p:spPr>
        <p:txBody>
          <a:bodyPr/>
          <a:lstStyle/>
          <a:p>
            <a:r>
              <a:rPr lang="en-US" dirty="0">
                <a:solidFill>
                  <a:schemeClr val="tx1"/>
                </a:solidFill>
              </a:rPr>
              <a:t>0.857</a:t>
            </a:r>
          </a:p>
        </p:txBody>
      </p:sp>
      <mc:AlternateContent xmlns:mc="http://schemas.openxmlformats.org/markup-compatibility/2006" xmlns:a14="http://schemas.microsoft.com/office/drawing/2010/main">
        <mc:Choice Requires="a14">
          <p:sp>
            <p:nvSpPr>
              <p:cNvPr id="14" name="Text Placeholder 13">
                <a:extLst>
                  <a:ext uri="{FF2B5EF4-FFF2-40B4-BE49-F238E27FC236}">
                    <a16:creationId xmlns:a16="http://schemas.microsoft.com/office/drawing/2014/main" id="{6450AD91-1EC4-D806-8969-8BD84DB2BDA3}"/>
                  </a:ext>
                </a:extLst>
              </p:cNvPr>
              <p:cNvSpPr>
                <a:spLocks noGrp="1"/>
              </p:cNvSpPr>
              <p:nvPr>
                <p:ph type="body" sz="quarter" idx="12"/>
              </p:nvPr>
            </p:nvSpPr>
            <p:spPr>
              <a:xfrm>
                <a:off x="2074777" y="4364019"/>
                <a:ext cx="7299927" cy="667512"/>
              </a:xfrm>
            </p:spPr>
            <p:txBody>
              <a:bodyPr>
                <a:normAutofit/>
              </a:bodyPr>
              <a:lstStyle/>
              <a:p>
                <a:r>
                  <a:rPr lang="en-US" dirty="0">
                    <a:solidFill>
                      <a:schemeClr val="bg1"/>
                    </a:solidFill>
                  </a:rPr>
                  <a:t>This result comes from dividing </a:t>
                </a:r>
                <a14:m>
                  <m:oMath xmlns:m="http://schemas.openxmlformats.org/officeDocument/2006/math">
                    <m:sSubSup>
                      <m:sSubSupPr>
                        <m:ctrlPr>
                          <a:rPr lang="en-US" i="1" smtClean="0">
                            <a:solidFill>
                              <a:schemeClr val="bg1"/>
                            </a:solidFill>
                            <a:latin typeface="Cambria Math" panose="02040503050406030204" pitchFamily="18" charset="0"/>
                          </a:rPr>
                        </m:ctrlPr>
                      </m:sSubSupPr>
                      <m:e>
                        <m:r>
                          <a:rPr lang="en-US" i="1">
                            <a:solidFill>
                              <a:schemeClr val="bg1"/>
                            </a:solidFill>
                            <a:latin typeface="Cambria Math" panose="02040503050406030204" pitchFamily="18" charset="0"/>
                            <a:ea typeface="Cambria Math" panose="02040503050406030204" pitchFamily="18" charset="0"/>
                          </a:rPr>
                          <m:t>𝜎</m:t>
                        </m:r>
                      </m:e>
                      <m:sub>
                        <m:r>
                          <a:rPr lang="en-US" i="1">
                            <a:solidFill>
                              <a:schemeClr val="bg1"/>
                            </a:solidFill>
                            <a:latin typeface="Cambria Math" panose="02040503050406030204" pitchFamily="18" charset="0"/>
                            <a:ea typeface="Cambria Math" panose="02040503050406030204" pitchFamily="18" charset="0"/>
                          </a:rPr>
                          <m:t>𝑝</m:t>
                        </m:r>
                      </m:sub>
                      <m:sup>
                        <m:r>
                          <a:rPr lang="en-US" i="1">
                            <a:solidFill>
                              <a:schemeClr val="bg1"/>
                            </a:solidFill>
                            <a:latin typeface="Cambria Math" panose="02040503050406030204" pitchFamily="18" charset="0"/>
                          </a:rPr>
                          <m:t>2</m:t>
                        </m:r>
                      </m:sup>
                    </m:sSubSup>
                  </m:oMath>
                </a14:m>
                <a:r>
                  <a:rPr lang="en-US" dirty="0">
                    <a:solidFill>
                      <a:schemeClr val="bg1"/>
                    </a:solidFill>
                  </a:rPr>
                  <a:t> by </a:t>
                </a:r>
                <a14:m>
                  <m:oMath xmlns:m="http://schemas.openxmlformats.org/officeDocument/2006/math">
                    <m:sSubSup>
                      <m:sSubSupPr>
                        <m:ctrlPr>
                          <a:rPr lang="en-US" i="1" smtClean="0">
                            <a:solidFill>
                              <a:schemeClr val="bg1"/>
                            </a:solidFill>
                            <a:latin typeface="Cambria Math" panose="02040503050406030204" pitchFamily="18" charset="0"/>
                          </a:rPr>
                        </m:ctrlPr>
                      </m:sSubSupPr>
                      <m:e>
                        <m:r>
                          <a:rPr lang="en-US" i="1">
                            <a:solidFill>
                              <a:schemeClr val="bg1"/>
                            </a:solidFill>
                            <a:latin typeface="Cambria Math" panose="02040503050406030204" pitchFamily="18" charset="0"/>
                            <a:ea typeface="Cambria Math" panose="02040503050406030204" pitchFamily="18" charset="0"/>
                          </a:rPr>
                          <m:t>𝜎</m:t>
                        </m:r>
                      </m:e>
                      <m:sub>
                        <m:r>
                          <a:rPr lang="en-US" i="1">
                            <a:solidFill>
                              <a:schemeClr val="bg1"/>
                            </a:solidFill>
                            <a:latin typeface="Cambria Math" panose="02040503050406030204" pitchFamily="18" charset="0"/>
                            <a:ea typeface="Cambria Math" panose="02040503050406030204" pitchFamily="18" charset="0"/>
                          </a:rPr>
                          <m:t>𝛿</m:t>
                        </m:r>
                      </m:sub>
                      <m:sup>
                        <m:r>
                          <a:rPr lang="en-US" i="1">
                            <a:solidFill>
                              <a:schemeClr val="bg1"/>
                            </a:solidFill>
                            <a:latin typeface="Cambria Math" panose="02040503050406030204" pitchFamily="18" charset="0"/>
                          </a:rPr>
                          <m:t>2</m:t>
                        </m:r>
                      </m:sup>
                    </m:sSubSup>
                  </m:oMath>
                </a14:m>
                <a:endParaRPr lang="en-US" dirty="0">
                  <a:solidFill>
                    <a:schemeClr val="bg1"/>
                  </a:solidFill>
                </a:endParaRPr>
              </a:p>
            </p:txBody>
          </p:sp>
        </mc:Choice>
        <mc:Fallback xmlns="">
          <p:sp>
            <p:nvSpPr>
              <p:cNvPr id="14" name="Text Placeholder 13">
                <a:extLst>
                  <a:ext uri="{FF2B5EF4-FFF2-40B4-BE49-F238E27FC236}">
                    <a16:creationId xmlns:a16="http://schemas.microsoft.com/office/drawing/2014/main" id="{6450AD91-1EC4-D806-8969-8BD84DB2BDA3}"/>
                  </a:ext>
                </a:extLst>
              </p:cNvPr>
              <p:cNvSpPr>
                <a:spLocks noGrp="1" noRot="1" noChangeAspect="1" noMove="1" noResize="1" noEditPoints="1" noAdjustHandles="1" noChangeArrowheads="1" noChangeShapeType="1" noTextEdit="1"/>
              </p:cNvSpPr>
              <p:nvPr>
                <p:ph type="body" sz="quarter" idx="12"/>
              </p:nvPr>
            </p:nvSpPr>
            <p:spPr>
              <a:xfrm>
                <a:off x="2074777" y="4364019"/>
                <a:ext cx="7299927" cy="667512"/>
              </a:xfrm>
              <a:blipFill>
                <a:blip r:embed="rId3"/>
                <a:stretch>
                  <a:fillRect t="-5263"/>
                </a:stretch>
              </a:blipFill>
            </p:spPr>
            <p:txBody>
              <a:bodyPr/>
              <a:lstStyle/>
              <a:p>
                <a:r>
                  <a:rPr lang="en-US">
                    <a:noFill/>
                  </a:rPr>
                  <a:t> </a:t>
                </a:r>
              </a:p>
            </p:txBody>
          </p:sp>
        </mc:Fallback>
      </mc:AlternateContent>
      <p:sp>
        <p:nvSpPr>
          <p:cNvPr id="20" name="Text Placeholder 19">
            <a:extLst>
              <a:ext uri="{FF2B5EF4-FFF2-40B4-BE49-F238E27FC236}">
                <a16:creationId xmlns:a16="http://schemas.microsoft.com/office/drawing/2014/main" id="{0E22CC70-9682-95C0-FEA2-815A4267FB9D}"/>
              </a:ext>
            </a:extLst>
          </p:cNvPr>
          <p:cNvSpPr>
            <a:spLocks noGrp="1"/>
          </p:cNvSpPr>
          <p:nvPr>
            <p:ph type="body" sz="quarter" idx="18"/>
          </p:nvPr>
        </p:nvSpPr>
        <p:spPr>
          <a:xfrm>
            <a:off x="2071378" y="4364019"/>
            <a:ext cx="7307174" cy="667512"/>
          </a:xfrm>
        </p:spPr>
        <p:txBody>
          <a:bodyPr/>
          <a:lstStyle/>
          <a:p>
            <a:r>
              <a:rPr lang="en-US" dirty="0">
                <a:solidFill>
                  <a:schemeClr val="tx1"/>
                </a:solidFill>
              </a:rPr>
              <a:t>0.833</a:t>
            </a:r>
          </a:p>
        </p:txBody>
      </p:sp>
      <mc:AlternateContent xmlns:mc="http://schemas.openxmlformats.org/markup-compatibility/2006" xmlns:a14="http://schemas.microsoft.com/office/drawing/2010/main">
        <mc:Choice Requires="a14">
          <p:sp>
            <p:nvSpPr>
              <p:cNvPr id="12" name="Text Placeholder 11">
                <a:extLst>
                  <a:ext uri="{FF2B5EF4-FFF2-40B4-BE49-F238E27FC236}">
                    <a16:creationId xmlns:a16="http://schemas.microsoft.com/office/drawing/2014/main" id="{CAAD55DA-75C8-3BFA-DA47-513569FD2A67}"/>
                  </a:ext>
                </a:extLst>
              </p:cNvPr>
              <p:cNvSpPr>
                <a:spLocks noGrp="1"/>
              </p:cNvSpPr>
              <p:nvPr>
                <p:ph type="body" sz="quarter" idx="10"/>
              </p:nvPr>
            </p:nvSpPr>
            <p:spPr>
              <a:xfrm>
                <a:off x="2074778" y="3471327"/>
                <a:ext cx="7300374" cy="667512"/>
              </a:xfrm>
            </p:spPr>
            <p:txBody>
              <a:bodyPr>
                <a:normAutofit fontScale="92500" lnSpcReduction="20000"/>
              </a:bodyPr>
              <a:lstStyle/>
              <a:p>
                <a:r>
                  <a:rPr lang="en-US" dirty="0">
                    <a:solidFill>
                      <a:schemeClr val="tx1"/>
                    </a:solidFill>
                  </a:rPr>
                  <a:t>The generalizability coefficient is computed as  </a:t>
                </a:r>
                <a14:m>
                  <m:oMath xmlns:m="http://schemas.openxmlformats.org/officeDocument/2006/math">
                    <m:f>
                      <m:fPr>
                        <m:ctrlPr>
                          <a:rPr lang="en-US" i="1" smtClean="0">
                            <a:solidFill>
                              <a:schemeClr val="tx1"/>
                            </a:solidFill>
                            <a:latin typeface="Cambria Math" panose="02040503050406030204" pitchFamily="18" charset="0"/>
                          </a:rPr>
                        </m:ctrlPr>
                      </m:fPr>
                      <m:num>
                        <m:sSubSup>
                          <m:sSubSupPr>
                            <m:ctrlPr>
                              <a:rPr lang="en-US" sz="2400" i="1">
                                <a:solidFill>
                                  <a:prstClr val="black"/>
                                </a:solidFill>
                                <a:latin typeface="Cambria Math" panose="02040503050406030204" pitchFamily="18" charset="0"/>
                                <a:ea typeface="+mn-ea"/>
                                <a:cs typeface="+mn-cs"/>
                              </a:rPr>
                            </m:ctrlPr>
                          </m:sSubSupPr>
                          <m:e>
                            <m:r>
                              <a:rPr lang="en-US" sz="2400" i="1">
                                <a:solidFill>
                                  <a:prstClr val="black"/>
                                </a:solidFill>
                                <a:latin typeface="Cambria Math" panose="02040503050406030204" pitchFamily="18" charset="0"/>
                                <a:ea typeface="Cambria Math" panose="02040503050406030204" pitchFamily="18" charset="0"/>
                                <a:cs typeface="+mn-cs"/>
                              </a:rPr>
                              <m:t>𝜎</m:t>
                            </m:r>
                          </m:e>
                          <m:sub>
                            <m:r>
                              <a:rPr lang="en-US" sz="2400" i="1">
                                <a:solidFill>
                                  <a:prstClr val="black"/>
                                </a:solidFill>
                                <a:latin typeface="Cambria Math" panose="02040503050406030204" pitchFamily="18" charset="0"/>
                                <a:ea typeface="Cambria Math" panose="02040503050406030204" pitchFamily="18" charset="0"/>
                                <a:cs typeface="+mn-cs"/>
                              </a:rPr>
                              <m:t>𝑝</m:t>
                            </m:r>
                          </m:sub>
                          <m:sup>
                            <m:r>
                              <a:rPr lang="en-US" sz="2400" i="1">
                                <a:solidFill>
                                  <a:prstClr val="black"/>
                                </a:solidFill>
                                <a:latin typeface="Cambria Math" panose="02040503050406030204" pitchFamily="18" charset="0"/>
                                <a:ea typeface="+mn-ea"/>
                                <a:cs typeface="+mn-cs"/>
                              </a:rPr>
                              <m:t>2</m:t>
                            </m:r>
                          </m:sup>
                        </m:sSubSup>
                      </m:num>
                      <m:den>
                        <m:sSubSup>
                          <m:sSubSupPr>
                            <m:ctrlPr>
                              <a:rPr lang="en-US" sz="2000" i="1">
                                <a:solidFill>
                                  <a:prstClr val="black"/>
                                </a:solidFill>
                                <a:latin typeface="Cambria Math" panose="02040503050406030204" pitchFamily="18" charset="0"/>
                              </a:rPr>
                            </m:ctrlPr>
                          </m:sSubSupPr>
                          <m:e>
                            <m:r>
                              <a:rPr lang="en-US" sz="2000" i="1">
                                <a:solidFill>
                                  <a:prstClr val="black"/>
                                </a:solidFill>
                                <a:latin typeface="Cambria Math" panose="02040503050406030204" pitchFamily="18" charset="0"/>
                                <a:ea typeface="Cambria Math" panose="02040503050406030204" pitchFamily="18" charset="0"/>
                              </a:rPr>
                              <m:t>𝜎</m:t>
                            </m:r>
                          </m:e>
                          <m:sub>
                            <m:r>
                              <a:rPr lang="en-US" sz="2000" i="1">
                                <a:solidFill>
                                  <a:prstClr val="black"/>
                                </a:solidFill>
                                <a:latin typeface="Cambria Math" panose="02040503050406030204" pitchFamily="18" charset="0"/>
                                <a:ea typeface="Cambria Math" panose="02040503050406030204" pitchFamily="18" charset="0"/>
                              </a:rPr>
                              <m:t>𝑝</m:t>
                            </m:r>
                          </m:sub>
                          <m:sup>
                            <m:r>
                              <a:rPr lang="en-US" sz="2000" i="1">
                                <a:solidFill>
                                  <a:prstClr val="black"/>
                                </a:solidFill>
                                <a:latin typeface="Cambria Math" panose="02040503050406030204" pitchFamily="18" charset="0"/>
                              </a:rPr>
                              <m:t>2</m:t>
                            </m:r>
                          </m:sup>
                        </m:sSubSup>
                        <m:r>
                          <a:rPr lang="en-US" sz="2000" b="0" i="1" smtClean="0">
                            <a:solidFill>
                              <a:prstClr val="black"/>
                            </a:solidFill>
                            <a:latin typeface="Cambria Math" panose="02040503050406030204" pitchFamily="18" charset="0"/>
                          </a:rPr>
                          <m:t>+</m:t>
                        </m:r>
                        <m:sSubSup>
                          <m:sSubSupPr>
                            <m:ctrlPr>
                              <a:rPr lang="en-US" i="1">
                                <a:solidFill>
                                  <a:prstClr val="black"/>
                                </a:solidFill>
                                <a:latin typeface="Cambria Math" panose="02040503050406030204" pitchFamily="18" charset="0"/>
                              </a:rPr>
                            </m:ctrlPr>
                          </m:sSubSupPr>
                          <m:e>
                            <m:r>
                              <a:rPr lang="en-US" i="1">
                                <a:solidFill>
                                  <a:prstClr val="black"/>
                                </a:solidFill>
                                <a:latin typeface="Cambria Math" panose="02040503050406030204" pitchFamily="18" charset="0"/>
                                <a:ea typeface="Cambria Math" panose="02040503050406030204" pitchFamily="18" charset="0"/>
                              </a:rPr>
                              <m:t>𝜎</m:t>
                            </m:r>
                          </m:e>
                          <m:sub>
                            <m:r>
                              <a:rPr lang="en-US" i="1" smtClean="0">
                                <a:solidFill>
                                  <a:prstClr val="black"/>
                                </a:solidFill>
                                <a:latin typeface="Cambria Math" panose="02040503050406030204" pitchFamily="18" charset="0"/>
                                <a:ea typeface="Cambria Math" panose="02040503050406030204" pitchFamily="18" charset="0"/>
                              </a:rPr>
                              <m:t>𝛿</m:t>
                            </m:r>
                          </m:sub>
                          <m:sup>
                            <m:r>
                              <a:rPr lang="en-US" i="1">
                                <a:solidFill>
                                  <a:prstClr val="black"/>
                                </a:solidFill>
                                <a:latin typeface="Cambria Math" panose="02040503050406030204" pitchFamily="18" charset="0"/>
                              </a:rPr>
                              <m:t>2</m:t>
                            </m:r>
                          </m:sup>
                        </m:sSubSup>
                      </m:den>
                    </m:f>
                    <m:r>
                      <a:rPr lang="en-US" b="0" i="1" smtClean="0">
                        <a:solidFill>
                          <a:schemeClr val="tx1"/>
                        </a:solidFill>
                        <a:latin typeface="Cambria Math" panose="02040503050406030204" pitchFamily="18" charset="0"/>
                      </a:rPr>
                      <m:t>=</m:t>
                    </m:r>
                    <m:f>
                      <m:fPr>
                        <m:ctrlPr>
                          <a:rPr lang="en-US" b="0" i="1" smtClean="0">
                            <a:solidFill>
                              <a:schemeClr val="tx1"/>
                            </a:solidFill>
                            <a:latin typeface="Cambria Math" panose="02040503050406030204" pitchFamily="18" charset="0"/>
                          </a:rPr>
                        </m:ctrlPr>
                      </m:fPr>
                      <m:num>
                        <m:r>
                          <a:rPr lang="en-US" b="0" i="1" smtClean="0">
                            <a:solidFill>
                              <a:schemeClr val="tx1"/>
                            </a:solidFill>
                            <a:latin typeface="Cambria Math" panose="02040503050406030204" pitchFamily="18" charset="0"/>
                          </a:rPr>
                          <m:t>0.015</m:t>
                        </m:r>
                      </m:num>
                      <m:den>
                        <m:r>
                          <a:rPr lang="en-US" b="0" i="1" smtClean="0">
                            <a:solidFill>
                              <a:schemeClr val="tx1"/>
                            </a:solidFill>
                            <a:latin typeface="Cambria Math" panose="02040503050406030204" pitchFamily="18" charset="0"/>
                          </a:rPr>
                          <m:t>0.015+0.018</m:t>
                        </m:r>
                      </m:den>
                    </m:f>
                    <m:r>
                      <a:rPr lang="en-US" b="0" i="1" smtClean="0">
                        <a:solidFill>
                          <a:schemeClr val="tx1"/>
                        </a:solidFill>
                        <a:latin typeface="Cambria Math" panose="02040503050406030204" pitchFamily="18" charset="0"/>
                      </a:rPr>
                      <m:t>=0.455</m:t>
                    </m:r>
                  </m:oMath>
                </a14:m>
                <a:endParaRPr lang="en-US" dirty="0">
                  <a:solidFill>
                    <a:schemeClr val="tx1"/>
                  </a:solidFill>
                </a:endParaRPr>
              </a:p>
            </p:txBody>
          </p:sp>
        </mc:Choice>
        <mc:Fallback xmlns="">
          <p:sp>
            <p:nvSpPr>
              <p:cNvPr id="12" name="Text Placeholder 11">
                <a:extLst>
                  <a:ext uri="{FF2B5EF4-FFF2-40B4-BE49-F238E27FC236}">
                    <a16:creationId xmlns:a16="http://schemas.microsoft.com/office/drawing/2014/main" id="{CAAD55DA-75C8-3BFA-DA47-513569FD2A67}"/>
                  </a:ext>
                </a:extLst>
              </p:cNvPr>
              <p:cNvSpPr>
                <a:spLocks noGrp="1" noRot="1" noChangeAspect="1" noMove="1" noResize="1" noEditPoints="1" noAdjustHandles="1" noChangeArrowheads="1" noChangeShapeType="1" noTextEdit="1"/>
              </p:cNvSpPr>
              <p:nvPr>
                <p:ph type="body" sz="quarter" idx="10"/>
              </p:nvPr>
            </p:nvSpPr>
            <p:spPr>
              <a:xfrm>
                <a:off x="2074778" y="3471327"/>
                <a:ext cx="7300374" cy="667512"/>
              </a:xfrm>
              <a:blipFill>
                <a:blip r:embed="rId4"/>
                <a:stretch>
                  <a:fillRect t="-434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3" name="Text Placeholder 12">
                <a:extLst>
                  <a:ext uri="{FF2B5EF4-FFF2-40B4-BE49-F238E27FC236}">
                    <a16:creationId xmlns:a16="http://schemas.microsoft.com/office/drawing/2014/main" id="{98B3FF6F-4C7E-CFDA-AEBB-8DBE72A43EA1}"/>
                  </a:ext>
                </a:extLst>
              </p:cNvPr>
              <p:cNvSpPr>
                <a:spLocks noGrp="1"/>
              </p:cNvSpPr>
              <p:nvPr>
                <p:ph type="body" sz="quarter" idx="11"/>
              </p:nvPr>
            </p:nvSpPr>
            <p:spPr>
              <a:xfrm>
                <a:off x="2074777" y="2583992"/>
                <a:ext cx="7303775" cy="667512"/>
              </a:xfrm>
            </p:spPr>
            <p:txBody>
              <a:bodyPr>
                <a:normAutofit/>
              </a:bodyPr>
              <a:lstStyle/>
              <a:p>
                <a:r>
                  <a:rPr lang="en-US" dirty="0">
                    <a:solidFill>
                      <a:schemeClr val="bg1"/>
                    </a:solidFill>
                  </a:rPr>
                  <a:t>This is the Phi coefficient, which uses</a:t>
                </a:r>
                <a:r>
                  <a:rPr lang="en-US" dirty="0">
                    <a:solidFill>
                      <a:prstClr val="black"/>
                    </a:solidFill>
                  </a:rPr>
                  <a:t> </a:t>
                </a:r>
                <a14:m>
                  <m:oMath xmlns:m="http://schemas.openxmlformats.org/officeDocument/2006/math">
                    <m:sSubSup>
                      <m:sSubSupPr>
                        <m:ctrlPr>
                          <a:rPr lang="en-US" i="1" smtClean="0">
                            <a:solidFill>
                              <a:schemeClr val="bg1"/>
                            </a:solidFill>
                            <a:latin typeface="Cambria Math" panose="02040503050406030204" pitchFamily="18" charset="0"/>
                          </a:rPr>
                        </m:ctrlPr>
                      </m:sSubSupPr>
                      <m:e>
                        <m:r>
                          <a:rPr lang="en-US" i="1">
                            <a:solidFill>
                              <a:schemeClr val="bg1"/>
                            </a:solidFill>
                            <a:latin typeface="Cambria Math" panose="02040503050406030204" pitchFamily="18" charset="0"/>
                            <a:ea typeface="Cambria Math" panose="02040503050406030204" pitchFamily="18" charset="0"/>
                          </a:rPr>
                          <m:t>𝜎</m:t>
                        </m:r>
                      </m:e>
                      <m:sub>
                        <m:r>
                          <m:rPr>
                            <m:sty m:val="p"/>
                          </m:rPr>
                          <a:rPr lang="el-GR" i="1" smtClean="0">
                            <a:solidFill>
                              <a:schemeClr val="bg1"/>
                            </a:solidFill>
                            <a:latin typeface="Cambria Math" panose="02040503050406030204" pitchFamily="18" charset="0"/>
                            <a:ea typeface="Cambria Math" panose="02040503050406030204" pitchFamily="18" charset="0"/>
                          </a:rPr>
                          <m:t>Δ</m:t>
                        </m:r>
                      </m:sub>
                      <m:sup>
                        <m:r>
                          <a:rPr lang="en-US" i="1">
                            <a:solidFill>
                              <a:schemeClr val="bg1"/>
                            </a:solidFill>
                            <a:latin typeface="Cambria Math" panose="02040503050406030204" pitchFamily="18" charset="0"/>
                          </a:rPr>
                          <m:t>2</m:t>
                        </m:r>
                      </m:sup>
                    </m:sSubSup>
                  </m:oMath>
                </a14:m>
                <a:r>
                  <a:rPr lang="en-US" dirty="0">
                    <a:solidFill>
                      <a:schemeClr val="bg1"/>
                    </a:solidFill>
                  </a:rPr>
                  <a:t> instead of </a:t>
                </a:r>
                <a14:m>
                  <m:oMath xmlns:m="http://schemas.openxmlformats.org/officeDocument/2006/math">
                    <m:sSubSup>
                      <m:sSubSupPr>
                        <m:ctrlPr>
                          <a:rPr lang="en-US" i="1" smtClean="0">
                            <a:solidFill>
                              <a:schemeClr val="bg1"/>
                            </a:solidFill>
                            <a:latin typeface="Cambria Math" panose="02040503050406030204" pitchFamily="18" charset="0"/>
                          </a:rPr>
                        </m:ctrlPr>
                      </m:sSubSupPr>
                      <m:e>
                        <m:r>
                          <a:rPr lang="en-US" i="1">
                            <a:solidFill>
                              <a:schemeClr val="bg1"/>
                            </a:solidFill>
                            <a:latin typeface="Cambria Math" panose="02040503050406030204" pitchFamily="18" charset="0"/>
                            <a:ea typeface="Cambria Math" panose="02040503050406030204" pitchFamily="18" charset="0"/>
                          </a:rPr>
                          <m:t>𝜎</m:t>
                        </m:r>
                      </m:e>
                      <m:sub>
                        <m:r>
                          <a:rPr lang="en-US" i="1">
                            <a:solidFill>
                              <a:schemeClr val="bg1"/>
                            </a:solidFill>
                            <a:latin typeface="Cambria Math" panose="02040503050406030204" pitchFamily="18" charset="0"/>
                            <a:ea typeface="Cambria Math" panose="02040503050406030204" pitchFamily="18" charset="0"/>
                          </a:rPr>
                          <m:t>𝛿</m:t>
                        </m:r>
                      </m:sub>
                      <m:sup>
                        <m:r>
                          <a:rPr lang="en-US" i="1">
                            <a:solidFill>
                              <a:schemeClr val="bg1"/>
                            </a:solidFill>
                            <a:latin typeface="Cambria Math" panose="02040503050406030204" pitchFamily="18" charset="0"/>
                          </a:rPr>
                          <m:t>2</m:t>
                        </m:r>
                      </m:sup>
                    </m:sSubSup>
                  </m:oMath>
                </a14:m>
                <a:endParaRPr lang="en-US" dirty="0">
                  <a:solidFill>
                    <a:schemeClr val="bg1"/>
                  </a:solidFill>
                </a:endParaRPr>
              </a:p>
            </p:txBody>
          </p:sp>
        </mc:Choice>
        <mc:Fallback xmlns="">
          <p:sp>
            <p:nvSpPr>
              <p:cNvPr id="13" name="Text Placeholder 12">
                <a:extLst>
                  <a:ext uri="{FF2B5EF4-FFF2-40B4-BE49-F238E27FC236}">
                    <a16:creationId xmlns:a16="http://schemas.microsoft.com/office/drawing/2014/main" id="{98B3FF6F-4C7E-CFDA-AEBB-8DBE72A43EA1}"/>
                  </a:ext>
                </a:extLst>
              </p:cNvPr>
              <p:cNvSpPr>
                <a:spLocks noGrp="1" noRot="1" noChangeAspect="1" noMove="1" noResize="1" noEditPoints="1" noAdjustHandles="1" noChangeArrowheads="1" noChangeShapeType="1" noTextEdit="1"/>
              </p:cNvSpPr>
              <p:nvPr>
                <p:ph type="body" sz="quarter" idx="11"/>
              </p:nvPr>
            </p:nvSpPr>
            <p:spPr>
              <a:xfrm>
                <a:off x="2074777" y="2583992"/>
                <a:ext cx="7303775" cy="667512"/>
              </a:xfrm>
              <a:blipFill>
                <a:blip r:embed="rId5"/>
                <a:stretch>
                  <a:fillRect t="-4386"/>
                </a:stretch>
              </a:blipFill>
            </p:spPr>
            <p:txBody>
              <a:bodyPr/>
              <a:lstStyle/>
              <a:p>
                <a:r>
                  <a:rPr lang="en-US">
                    <a:noFill/>
                  </a:rPr>
                  <a:t> </a:t>
                </a:r>
              </a:p>
            </p:txBody>
          </p:sp>
        </mc:Fallback>
      </mc:AlternateContent>
      <p:sp>
        <p:nvSpPr>
          <p:cNvPr id="19" name="Text Placeholder 18">
            <a:extLst>
              <a:ext uri="{FF2B5EF4-FFF2-40B4-BE49-F238E27FC236}">
                <a16:creationId xmlns:a16="http://schemas.microsoft.com/office/drawing/2014/main" id="{61AA40F4-21CC-8CBA-DD05-C9B5851F6A9E}"/>
              </a:ext>
            </a:extLst>
          </p:cNvPr>
          <p:cNvSpPr>
            <a:spLocks noGrp="1"/>
          </p:cNvSpPr>
          <p:nvPr>
            <p:ph type="body" sz="quarter" idx="17"/>
          </p:nvPr>
        </p:nvSpPr>
        <p:spPr>
          <a:xfrm>
            <a:off x="2066257" y="2594133"/>
            <a:ext cx="7303775" cy="667512"/>
          </a:xfrm>
        </p:spPr>
        <p:txBody>
          <a:bodyPr/>
          <a:lstStyle/>
          <a:p>
            <a:r>
              <a:rPr lang="en-US" dirty="0">
                <a:solidFill>
                  <a:schemeClr val="tx1"/>
                </a:solidFill>
              </a:rPr>
              <a:t>0.417</a:t>
            </a:r>
          </a:p>
        </p:txBody>
      </p:sp>
      <p:sp>
        <p:nvSpPr>
          <p:cNvPr id="18" name="Text Placeholder 17">
            <a:extLst>
              <a:ext uri="{FF2B5EF4-FFF2-40B4-BE49-F238E27FC236}">
                <a16:creationId xmlns:a16="http://schemas.microsoft.com/office/drawing/2014/main" id="{AEA12E8C-C813-7A52-23A7-154B9B44200A}"/>
              </a:ext>
            </a:extLst>
          </p:cNvPr>
          <p:cNvSpPr>
            <a:spLocks noGrp="1"/>
          </p:cNvSpPr>
          <p:nvPr>
            <p:ph type="body" sz="quarter" idx="16"/>
          </p:nvPr>
        </p:nvSpPr>
        <p:spPr>
          <a:xfrm>
            <a:off x="2070099" y="3471328"/>
            <a:ext cx="7299928" cy="667512"/>
          </a:xfrm>
        </p:spPr>
        <p:txBody>
          <a:bodyPr/>
          <a:lstStyle/>
          <a:p>
            <a:r>
              <a:rPr lang="en-US" dirty="0">
                <a:solidFill>
                  <a:schemeClr val="tx1"/>
                </a:solidFill>
              </a:rPr>
              <a:t>0.455</a:t>
            </a:r>
          </a:p>
        </p:txBody>
      </p:sp>
      <mc:AlternateContent xmlns:mc="http://schemas.openxmlformats.org/markup-compatibility/2006" xmlns:a14="http://schemas.microsoft.com/office/drawing/2010/main">
        <mc:Choice Requires="a14">
          <p:sp>
            <p:nvSpPr>
              <p:cNvPr id="16" name="Text Placeholder 15">
                <a:extLst>
                  <a:ext uri="{FF2B5EF4-FFF2-40B4-BE49-F238E27FC236}">
                    <a16:creationId xmlns:a16="http://schemas.microsoft.com/office/drawing/2014/main" id="{8842A6CC-D9E7-FA8D-4F2B-A982C950144B}"/>
                  </a:ext>
                </a:extLst>
              </p:cNvPr>
              <p:cNvSpPr>
                <a:spLocks noGrp="1"/>
              </p:cNvSpPr>
              <p:nvPr>
                <p:ph type="body" sz="quarter" idx="14"/>
              </p:nvPr>
            </p:nvSpPr>
            <p:spPr/>
            <p:txBody>
              <a:bodyPr>
                <a:normAutofit/>
              </a:bodyPr>
              <a:lstStyle/>
              <a:p>
                <a:pPr>
                  <a:spcBef>
                    <a:spcPts val="0"/>
                  </a:spcBef>
                </a:pPr>
                <a:r>
                  <a:rPr lang="en-US" sz="2400" dirty="0"/>
                  <a:t>What is the generalizability coefficient for a D study with </a:t>
                </a:r>
                <a14:m>
                  <m:oMath xmlns:m="http://schemas.openxmlformats.org/officeDocument/2006/math">
                    <m:sSubSup>
                      <m:sSubSupPr>
                        <m:ctrlPr>
                          <a:rPr lang="en-US" sz="2400" i="1">
                            <a:latin typeface="Cambria Math" panose="02040503050406030204" pitchFamily="18" charset="0"/>
                          </a:rPr>
                        </m:ctrlPr>
                      </m:sSubSupPr>
                      <m:e>
                        <m:r>
                          <a:rPr lang="en-US" sz="2400" i="1">
                            <a:latin typeface="Cambria Math" panose="02040503050406030204" pitchFamily="18" charset="0"/>
                          </a:rPr>
                          <m:t>𝑛</m:t>
                        </m:r>
                      </m:e>
                      <m:sub>
                        <m:r>
                          <a:rPr lang="en-US" sz="2400" i="1">
                            <a:latin typeface="Cambria Math" panose="02040503050406030204" pitchFamily="18" charset="0"/>
                          </a:rPr>
                          <m:t>𝑖</m:t>
                        </m:r>
                      </m:sub>
                      <m:sup>
                        <m:r>
                          <a:rPr lang="en-US" sz="2400" i="1">
                            <a:latin typeface="Cambria Math" panose="02040503050406030204" pitchFamily="18" charset="0"/>
                          </a:rPr>
                          <m:t>′</m:t>
                        </m:r>
                      </m:sup>
                    </m:sSubSup>
                    <m:r>
                      <a:rPr lang="en-US" sz="2400" b="0" i="1" smtClean="0">
                        <a:latin typeface="Cambria Math" panose="02040503050406030204" pitchFamily="18" charset="0"/>
                      </a:rPr>
                      <m:t>=10</m:t>
                    </m:r>
                  </m:oMath>
                </a14:m>
                <a:r>
                  <a:rPr lang="en-US" sz="2400" dirty="0"/>
                  <a:t>?</a:t>
                </a:r>
              </a:p>
            </p:txBody>
          </p:sp>
        </mc:Choice>
        <mc:Fallback xmlns="">
          <p:sp>
            <p:nvSpPr>
              <p:cNvPr id="16" name="Text Placeholder 15">
                <a:extLst>
                  <a:ext uri="{FF2B5EF4-FFF2-40B4-BE49-F238E27FC236}">
                    <a16:creationId xmlns:a16="http://schemas.microsoft.com/office/drawing/2014/main" id="{8842A6CC-D9E7-FA8D-4F2B-A982C950144B}"/>
                  </a:ext>
                </a:extLst>
              </p:cNvPr>
              <p:cNvSpPr>
                <a:spLocks noGrp="1" noRot="1" noChangeAspect="1" noMove="1" noResize="1" noEditPoints="1" noAdjustHandles="1" noChangeArrowheads="1" noChangeShapeType="1" noTextEdit="1"/>
              </p:cNvSpPr>
              <p:nvPr>
                <p:ph type="body" sz="quarter" idx="14"/>
              </p:nvPr>
            </p:nvSpPr>
            <p:spPr>
              <a:blipFill>
                <a:blip r:embed="rId6"/>
                <a:stretch>
                  <a:fillRect t="-11024" r="-712" b="-14961"/>
                </a:stretch>
              </a:blipFill>
            </p:spPr>
            <p:txBody>
              <a:bodyPr/>
              <a:lstStyle/>
              <a:p>
                <a:r>
                  <a:rPr lang="en-US">
                    <a:noFill/>
                  </a:rPr>
                  <a:t> </a:t>
                </a:r>
              </a:p>
            </p:txBody>
          </p:sp>
        </mc:Fallback>
      </mc:AlternateContent>
      <p:sp>
        <p:nvSpPr>
          <p:cNvPr id="56" name="Title 55">
            <a:extLst>
              <a:ext uri="{FF2B5EF4-FFF2-40B4-BE49-F238E27FC236}">
                <a16:creationId xmlns:a16="http://schemas.microsoft.com/office/drawing/2014/main" id="{2856DC23-7569-0C1C-F4A8-E75E495C676C}"/>
              </a:ext>
            </a:extLst>
          </p:cNvPr>
          <p:cNvSpPr>
            <a:spLocks noGrp="1"/>
          </p:cNvSpPr>
          <p:nvPr>
            <p:ph type="title"/>
          </p:nvPr>
        </p:nvSpPr>
        <p:spPr>
          <a:xfrm>
            <a:off x="283725" y="1336796"/>
            <a:ext cx="893066" cy="611414"/>
          </a:xfrm>
        </p:spPr>
        <p:txBody>
          <a:bodyPr/>
          <a:lstStyle/>
          <a:p>
            <a:r>
              <a:rPr lang="en-US" dirty="0"/>
              <a:t>13</a:t>
            </a:r>
          </a:p>
        </p:txBody>
      </p:sp>
      <p:sp>
        <p:nvSpPr>
          <p:cNvPr id="24" name="A Button">
            <a:extLst>
              <a:ext uri="{FF2B5EF4-FFF2-40B4-BE49-F238E27FC236}">
                <a16:creationId xmlns:a16="http://schemas.microsoft.com/office/drawing/2014/main" id="{85D04064-4633-0C36-7A09-5B1C1A139C09}"/>
              </a:ext>
            </a:extLst>
          </p:cNvPr>
          <p:cNvSpPr/>
          <p:nvPr/>
        </p:nvSpPr>
        <p:spPr>
          <a:xfrm>
            <a:off x="1463284" y="2710719"/>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A</a:t>
            </a:r>
          </a:p>
        </p:txBody>
      </p:sp>
      <p:sp>
        <p:nvSpPr>
          <p:cNvPr id="25" name="B Button">
            <a:extLst>
              <a:ext uri="{FF2B5EF4-FFF2-40B4-BE49-F238E27FC236}">
                <a16:creationId xmlns:a16="http://schemas.microsoft.com/office/drawing/2014/main" id="{7C64CFE0-B5EB-BB3E-1B74-DC6444ECC5EA}"/>
              </a:ext>
            </a:extLst>
          </p:cNvPr>
          <p:cNvSpPr/>
          <p:nvPr/>
        </p:nvSpPr>
        <p:spPr>
          <a:xfrm>
            <a:off x="1463284" y="3619625"/>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B</a:t>
            </a:r>
          </a:p>
        </p:txBody>
      </p:sp>
      <p:sp>
        <p:nvSpPr>
          <p:cNvPr id="26" name="C Button">
            <a:extLst>
              <a:ext uri="{FF2B5EF4-FFF2-40B4-BE49-F238E27FC236}">
                <a16:creationId xmlns:a16="http://schemas.microsoft.com/office/drawing/2014/main" id="{84D24E29-ABD8-877E-2D2C-0951E0B5AC9B}"/>
              </a:ext>
            </a:extLst>
          </p:cNvPr>
          <p:cNvSpPr/>
          <p:nvPr/>
        </p:nvSpPr>
        <p:spPr>
          <a:xfrm>
            <a:off x="1463284" y="4472596"/>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C</a:t>
            </a:r>
          </a:p>
        </p:txBody>
      </p:sp>
      <p:sp>
        <p:nvSpPr>
          <p:cNvPr id="27" name="D Button">
            <a:extLst>
              <a:ext uri="{FF2B5EF4-FFF2-40B4-BE49-F238E27FC236}">
                <a16:creationId xmlns:a16="http://schemas.microsoft.com/office/drawing/2014/main" id="{C9C2AEF6-4072-71AB-5756-4A00FB4BB82F}"/>
              </a:ext>
            </a:extLst>
          </p:cNvPr>
          <p:cNvSpPr/>
          <p:nvPr/>
        </p:nvSpPr>
        <p:spPr>
          <a:xfrm>
            <a:off x="1463284" y="5397163"/>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D</a:t>
            </a:r>
          </a:p>
        </p:txBody>
      </p:sp>
      <p:sp>
        <p:nvSpPr>
          <p:cNvPr id="28" name="Cross 27">
            <a:extLst>
              <a:ext uri="{FF2B5EF4-FFF2-40B4-BE49-F238E27FC236}">
                <a16:creationId xmlns:a16="http://schemas.microsoft.com/office/drawing/2014/main" id="{DEF6946E-5208-5C99-79C6-F9ED2369C745}"/>
              </a:ext>
            </a:extLst>
          </p:cNvPr>
          <p:cNvSpPr/>
          <p:nvPr/>
        </p:nvSpPr>
        <p:spPr>
          <a:xfrm rot="18947527">
            <a:off x="1435337" y="2669788"/>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Cross 28">
            <a:extLst>
              <a:ext uri="{FF2B5EF4-FFF2-40B4-BE49-F238E27FC236}">
                <a16:creationId xmlns:a16="http://schemas.microsoft.com/office/drawing/2014/main" id="{063E7DE4-5DA5-CF20-2732-BDBD40C12742}"/>
              </a:ext>
            </a:extLst>
          </p:cNvPr>
          <p:cNvSpPr/>
          <p:nvPr/>
        </p:nvSpPr>
        <p:spPr>
          <a:xfrm rot="18947527">
            <a:off x="1436985" y="4383797"/>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Cross 29">
            <a:extLst>
              <a:ext uri="{FF2B5EF4-FFF2-40B4-BE49-F238E27FC236}">
                <a16:creationId xmlns:a16="http://schemas.microsoft.com/office/drawing/2014/main" id="{70703E81-4E58-80A9-7EF8-C31916267F72}"/>
              </a:ext>
            </a:extLst>
          </p:cNvPr>
          <p:cNvSpPr/>
          <p:nvPr/>
        </p:nvSpPr>
        <p:spPr>
          <a:xfrm rot="18947527">
            <a:off x="1424859" y="5297288"/>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1" name="Graphic 30" descr="Checkmark with solid fill">
            <a:extLst>
              <a:ext uri="{FF2B5EF4-FFF2-40B4-BE49-F238E27FC236}">
                <a16:creationId xmlns:a16="http://schemas.microsoft.com/office/drawing/2014/main" id="{A6FF7045-14EC-2D6B-3956-0C669A479842}"/>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399920" y="3525400"/>
            <a:ext cx="598518" cy="598518"/>
          </a:xfrm>
          <a:prstGeom prst="rect">
            <a:avLst/>
          </a:prstGeom>
        </p:spPr>
      </p:pic>
      <p:sp>
        <p:nvSpPr>
          <p:cNvPr id="32" name="Partial Circle 31">
            <a:extLst>
              <a:ext uri="{FF2B5EF4-FFF2-40B4-BE49-F238E27FC236}">
                <a16:creationId xmlns:a16="http://schemas.microsoft.com/office/drawing/2014/main" id="{7C7F307C-5354-6E2C-17C0-CEECFBF9F80F}"/>
              </a:ext>
            </a:extLst>
          </p:cNvPr>
          <p:cNvSpPr/>
          <p:nvPr/>
        </p:nvSpPr>
        <p:spPr>
          <a:xfrm>
            <a:off x="8066786" y="-2652671"/>
            <a:ext cx="8241337" cy="5325153"/>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33" name="Title 1">
            <a:extLst>
              <a:ext uri="{FF2B5EF4-FFF2-40B4-BE49-F238E27FC236}">
                <a16:creationId xmlns:a16="http://schemas.microsoft.com/office/drawing/2014/main" id="{674B175F-DD6D-7EFB-5C53-0CFB76C1D3F0}"/>
              </a:ext>
            </a:extLst>
          </p:cNvPr>
          <p:cNvSpPr txBox="1"/>
          <p:nvPr/>
        </p:nvSpPr>
        <p:spPr>
          <a:xfrm>
            <a:off x="8855246" y="246441"/>
            <a:ext cx="3424000" cy="1323439"/>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sp>
        <p:nvSpPr>
          <p:cNvPr id="34" name="Next Question Arrow">
            <a:hlinkClick r:id="rId9" action="ppaction://hlinksldjump"/>
            <a:extLst>
              <a:ext uri="{FF2B5EF4-FFF2-40B4-BE49-F238E27FC236}">
                <a16:creationId xmlns:a16="http://schemas.microsoft.com/office/drawing/2014/main" id="{BEBC5C7F-B5FA-D87F-1310-5B9E9131C3E4}"/>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
        <p:nvSpPr>
          <p:cNvPr id="35" name="Next Question Arrow">
            <a:hlinkClick r:id="rId10" action="ppaction://hlinksldjump"/>
            <a:extLst>
              <a:ext uri="{FF2B5EF4-FFF2-40B4-BE49-F238E27FC236}">
                <a16:creationId xmlns:a16="http://schemas.microsoft.com/office/drawing/2014/main" id="{28EE472D-1221-499E-F09A-7738E738AA01}"/>
              </a:ext>
            </a:extLst>
          </p:cNvPr>
          <p:cNvSpPr/>
          <p:nvPr/>
        </p:nvSpPr>
        <p:spPr>
          <a:xfrm>
            <a:off x="9961709" y="6283885"/>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 Question</a:t>
            </a:r>
          </a:p>
        </p:txBody>
      </p:sp>
      <mc:AlternateContent xmlns:mc="http://schemas.openxmlformats.org/markup-compatibility/2006" xmlns:a14="http://schemas.microsoft.com/office/drawing/2010/main">
        <mc:Choice Requires="a14">
          <p:graphicFrame>
            <p:nvGraphicFramePr>
              <p:cNvPr id="4" name="Table 3">
                <a:extLst>
                  <a:ext uri="{FF2B5EF4-FFF2-40B4-BE49-F238E27FC236}">
                    <a16:creationId xmlns:a16="http://schemas.microsoft.com/office/drawing/2014/main" id="{06F35244-1B4D-E23B-7F10-3BF9CE5249E0}"/>
                  </a:ext>
                </a:extLst>
              </p:cNvPr>
              <p:cNvGraphicFramePr>
                <a:graphicFrameLocks noGrp="1"/>
              </p:cNvGraphicFramePr>
              <p:nvPr/>
            </p:nvGraphicFramePr>
            <p:xfrm>
              <a:off x="9746963" y="3451034"/>
              <a:ext cx="2039751" cy="1487044"/>
            </p:xfrm>
            <a:graphic>
              <a:graphicData uri="http://schemas.openxmlformats.org/drawingml/2006/table">
                <a:tbl>
                  <a:tblPr firstRow="1" bandRow="1">
                    <a:tableStyleId>{2D5ABB26-0587-4C30-8999-92F81FD0307C}</a:tableStyleId>
                  </a:tblPr>
                  <a:tblGrid>
                    <a:gridCol w="2039751">
                      <a:extLst>
                        <a:ext uri="{9D8B030D-6E8A-4147-A177-3AD203B41FA5}">
                          <a16:colId xmlns:a16="http://schemas.microsoft.com/office/drawing/2014/main" val="2374419039"/>
                        </a:ext>
                      </a:extLst>
                    </a:gridCol>
                  </a:tblGrid>
                  <a:tr h="370840">
                    <a:tc>
                      <a:txBody>
                        <a:bodyPr/>
                        <a:lstStyle/>
                        <a:p>
                          <a:pPr/>
                          <a14:m>
                            <m:oMathPara xmlns:m="http://schemas.openxmlformats.org/officeDocument/2006/math">
                              <m:oMathParaPr>
                                <m:jc m:val="centerGroup"/>
                              </m:oMathParaPr>
                              <m:oMath xmlns:m="http://schemas.openxmlformats.org/officeDocument/2006/math">
                                <m:sSubSup>
                                  <m:sSubSupPr>
                                    <m:ctrlPr>
                                      <a:rPr lang="en-US" sz="2400" i="1" smtClean="0">
                                        <a:latin typeface="Cambria Math" panose="02040503050406030204" pitchFamily="18" charset="0"/>
                                      </a:rPr>
                                    </m:ctrlPr>
                                  </m:sSubSupPr>
                                  <m:e>
                                    <m:r>
                                      <a:rPr lang="en-US" sz="2400" i="1" smtClean="0">
                                        <a:latin typeface="Cambria Math" panose="02040503050406030204" pitchFamily="18" charset="0"/>
                                        <a:ea typeface="Cambria Math" panose="02040503050406030204" pitchFamily="18" charset="0"/>
                                      </a:rPr>
                                      <m:t>𝜎</m:t>
                                    </m:r>
                                  </m:e>
                                  <m:sub>
                                    <m:r>
                                      <a:rPr lang="en-US" sz="2400" b="0" i="1" smtClean="0">
                                        <a:latin typeface="Cambria Math" panose="02040503050406030204" pitchFamily="18" charset="0"/>
                                      </a:rPr>
                                      <m:t>𝑝</m:t>
                                    </m:r>
                                  </m:sub>
                                  <m:sup>
                                    <m:r>
                                      <a:rPr lang="en-US" sz="2400" b="0" i="1" smtClean="0">
                                        <a:latin typeface="Cambria Math" panose="02040503050406030204" pitchFamily="18" charset="0"/>
                                      </a:rPr>
                                      <m:t>2</m:t>
                                    </m:r>
                                  </m:sup>
                                </m:sSubSup>
                                <m:r>
                                  <a:rPr lang="en-US" sz="2400" b="0" i="1" smtClean="0">
                                    <a:latin typeface="Cambria Math" panose="02040503050406030204" pitchFamily="18" charset="0"/>
                                  </a:rPr>
                                  <m:t>=0.015</m:t>
                                </m:r>
                              </m:oMath>
                            </m:oMathPara>
                          </a14:m>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41977039"/>
                      </a:ext>
                    </a:extLst>
                  </a:tr>
                  <a:tr h="370840">
                    <a:tc>
                      <a:txBody>
                        <a:bodyPr/>
                        <a:lstStyle/>
                        <a:p>
                          <a:pPr/>
                          <a14:m>
                            <m:oMathPara xmlns:m="http://schemas.openxmlformats.org/officeDocument/2006/math">
                              <m:oMathParaPr>
                                <m:jc m:val="centerGroup"/>
                              </m:oMathParaPr>
                              <m:oMath xmlns:m="http://schemas.openxmlformats.org/officeDocument/2006/math">
                                <m:sSubSup>
                                  <m:sSubSupPr>
                                    <m:ctrlPr>
                                      <a:rPr lang="en-US" sz="2400" i="1" smtClean="0">
                                        <a:latin typeface="Cambria Math" panose="02040503050406030204" pitchFamily="18" charset="0"/>
                                      </a:rPr>
                                    </m:ctrlPr>
                                  </m:sSubSupPr>
                                  <m:e>
                                    <m:r>
                                      <a:rPr lang="en-US" sz="2400" i="1" smtClean="0">
                                        <a:latin typeface="Cambria Math" panose="02040503050406030204" pitchFamily="18" charset="0"/>
                                        <a:ea typeface="Cambria Math" panose="02040503050406030204" pitchFamily="18" charset="0"/>
                                      </a:rPr>
                                      <m:t>𝜎</m:t>
                                    </m:r>
                                  </m:e>
                                  <m:sub>
                                    <m:r>
                                      <a:rPr lang="en-US" sz="2400" b="0" i="1" smtClean="0">
                                        <a:latin typeface="Cambria Math" panose="02040503050406030204" pitchFamily="18" charset="0"/>
                                        <a:ea typeface="Cambria Math" panose="02040503050406030204" pitchFamily="18" charset="0"/>
                                      </a:rPr>
                                      <m:t>𝑖</m:t>
                                    </m:r>
                                  </m:sub>
                                  <m:sup>
                                    <m:r>
                                      <a:rPr lang="en-US" sz="2400" b="0" i="1" smtClean="0">
                                        <a:latin typeface="Cambria Math" panose="02040503050406030204" pitchFamily="18" charset="0"/>
                                      </a:rPr>
                                      <m:t>2</m:t>
                                    </m:r>
                                  </m:sup>
                                </m:sSubSup>
                                <m:r>
                                  <a:rPr lang="en-US" sz="2400" b="0" i="1" smtClean="0">
                                    <a:latin typeface="Cambria Math" panose="02040503050406030204" pitchFamily="18" charset="0"/>
                                  </a:rPr>
                                  <m:t>=0.030</m:t>
                                </m:r>
                              </m:oMath>
                            </m:oMathPara>
                          </a14:m>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09889235"/>
                      </a:ext>
                    </a:extLst>
                  </a:tr>
                  <a:tr h="370840">
                    <a:tc>
                      <a:txBody>
                        <a:bodyPr/>
                        <a:lstStyle/>
                        <a:p>
                          <a:pPr/>
                          <a14:m>
                            <m:oMathPara xmlns:m="http://schemas.openxmlformats.org/officeDocument/2006/math">
                              <m:oMathParaPr>
                                <m:jc m:val="centerGroup"/>
                              </m:oMathParaPr>
                              <m:oMath xmlns:m="http://schemas.openxmlformats.org/officeDocument/2006/math">
                                <m:sSubSup>
                                  <m:sSubSupPr>
                                    <m:ctrlPr>
                                      <a:rPr lang="en-US" sz="2400" i="1" smtClean="0">
                                        <a:latin typeface="Cambria Math" panose="02040503050406030204" pitchFamily="18" charset="0"/>
                                      </a:rPr>
                                    </m:ctrlPr>
                                  </m:sSubSupPr>
                                  <m:e>
                                    <m:r>
                                      <a:rPr lang="en-US" sz="2400" i="1" smtClean="0">
                                        <a:latin typeface="Cambria Math" panose="02040503050406030204" pitchFamily="18" charset="0"/>
                                        <a:ea typeface="Cambria Math" panose="02040503050406030204" pitchFamily="18" charset="0"/>
                                      </a:rPr>
                                      <m:t>𝜎</m:t>
                                    </m:r>
                                  </m:e>
                                  <m:sub>
                                    <m:r>
                                      <a:rPr lang="en-US" sz="2400" b="0" i="1" smtClean="0">
                                        <a:latin typeface="Cambria Math" panose="02040503050406030204" pitchFamily="18" charset="0"/>
                                        <a:ea typeface="Cambria Math" panose="02040503050406030204" pitchFamily="18" charset="0"/>
                                      </a:rPr>
                                      <m:t>𝑝𝑖</m:t>
                                    </m:r>
                                  </m:sub>
                                  <m:sup>
                                    <m:r>
                                      <a:rPr lang="en-US" sz="2400" b="0" i="1" smtClean="0">
                                        <a:latin typeface="Cambria Math" panose="02040503050406030204" pitchFamily="18" charset="0"/>
                                      </a:rPr>
                                      <m:t>2</m:t>
                                    </m:r>
                                  </m:sup>
                                </m:sSubSup>
                                <m:r>
                                  <a:rPr lang="en-US" sz="2400" b="0" i="1" smtClean="0">
                                    <a:latin typeface="Cambria Math" panose="02040503050406030204" pitchFamily="18" charset="0"/>
                                  </a:rPr>
                                  <m:t>=0.180</m:t>
                                </m:r>
                              </m:oMath>
                            </m:oMathPara>
                          </a14:m>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5539420"/>
                      </a:ext>
                    </a:extLst>
                  </a:tr>
                </a:tbl>
              </a:graphicData>
            </a:graphic>
          </p:graphicFrame>
        </mc:Choice>
        <mc:Fallback xmlns="">
          <p:graphicFrame>
            <p:nvGraphicFramePr>
              <p:cNvPr id="4" name="Table 3">
                <a:extLst>
                  <a:ext uri="{FF2B5EF4-FFF2-40B4-BE49-F238E27FC236}">
                    <a16:creationId xmlns:a16="http://schemas.microsoft.com/office/drawing/2014/main" id="{06F35244-1B4D-E23B-7F10-3BF9CE5249E0}"/>
                  </a:ext>
                </a:extLst>
              </p:cNvPr>
              <p:cNvGraphicFramePr>
                <a:graphicFrameLocks noGrp="1"/>
              </p:cNvGraphicFramePr>
              <p:nvPr/>
            </p:nvGraphicFramePr>
            <p:xfrm>
              <a:off x="9746963" y="3451034"/>
              <a:ext cx="2039751" cy="1487044"/>
            </p:xfrm>
            <a:graphic>
              <a:graphicData uri="http://schemas.openxmlformats.org/drawingml/2006/table">
                <a:tbl>
                  <a:tblPr firstRow="1" bandRow="1">
                    <a:tableStyleId>{2D5ABB26-0587-4C30-8999-92F81FD0307C}</a:tableStyleId>
                  </a:tblPr>
                  <a:tblGrid>
                    <a:gridCol w="2039751">
                      <a:extLst>
                        <a:ext uri="{9D8B030D-6E8A-4147-A177-3AD203B41FA5}">
                          <a16:colId xmlns:a16="http://schemas.microsoft.com/office/drawing/2014/main" val="2374419039"/>
                        </a:ext>
                      </a:extLst>
                    </a:gridCol>
                  </a:tblGrid>
                  <a:tr h="492824">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11"/>
                          <a:stretch>
                            <a:fillRect l="-298" t="-1235" r="-595" b="-204938"/>
                          </a:stretch>
                        </a:blipFill>
                      </a:tcPr>
                    </a:tc>
                    <a:extLst>
                      <a:ext uri="{0D108BD9-81ED-4DB2-BD59-A6C34878D82A}">
                        <a16:rowId xmlns:a16="http://schemas.microsoft.com/office/drawing/2014/main" val="3341977039"/>
                      </a:ext>
                    </a:extLst>
                  </a:tr>
                  <a:tr h="477012">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11"/>
                          <a:stretch>
                            <a:fillRect l="-298" t="-103797" r="-595" b="-110127"/>
                          </a:stretch>
                        </a:blipFill>
                      </a:tcPr>
                    </a:tc>
                    <a:extLst>
                      <a:ext uri="{0D108BD9-81ED-4DB2-BD59-A6C34878D82A}">
                        <a16:rowId xmlns:a16="http://schemas.microsoft.com/office/drawing/2014/main" val="2409889235"/>
                      </a:ext>
                    </a:extLst>
                  </a:tr>
                  <a:tr h="517208">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11"/>
                          <a:stretch>
                            <a:fillRect l="-298" t="-189412" r="-595" b="-2353"/>
                          </a:stretch>
                        </a:blipFill>
                      </a:tcPr>
                    </a:tc>
                    <a:extLst>
                      <a:ext uri="{0D108BD9-81ED-4DB2-BD59-A6C34878D82A}">
                        <a16:rowId xmlns:a16="http://schemas.microsoft.com/office/drawing/2014/main" val="1005539420"/>
                      </a:ext>
                    </a:extLst>
                  </a:tr>
                </a:tbl>
              </a:graphicData>
            </a:graphic>
          </p:graphicFrame>
        </mc:Fallback>
      </mc:AlternateContent>
    </p:spTree>
    <p:extLst>
      <p:ext uri="{BB962C8B-B14F-4D97-AF65-F5344CB8AC3E}">
        <p14:creationId xmlns:p14="http://schemas.microsoft.com/office/powerpoint/2010/main" val="1498898357"/>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4"/>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par>
                                <p:cTn id="7" presetID="10" presetClass="exit" presetSubtype="0" fill="hold" grpId="0" nodeType="withEffect">
                                  <p:stCondLst>
                                    <p:cond delay="0"/>
                                  </p:stCondLst>
                                  <p:childTnLst>
                                    <p:animEffect transition="out" filter="fade">
                                      <p:cBhvr>
                                        <p:cTn id="8" dur="250"/>
                                        <p:tgtEl>
                                          <p:spTgt spid="19">
                                            <p:txEl>
                                              <p:pRg st="0" end="0"/>
                                            </p:txEl>
                                          </p:spTgt>
                                        </p:tgtEl>
                                      </p:cBhvr>
                                    </p:animEffect>
                                    <p:set>
                                      <p:cBhvr>
                                        <p:cTn id="9" dur="1" fill="hold">
                                          <p:stCondLst>
                                            <p:cond delay="249"/>
                                          </p:stCondLst>
                                        </p:cTn>
                                        <p:tgtEl>
                                          <p:spTgt spid="19">
                                            <p:txEl>
                                              <p:pRg st="0" end="0"/>
                                            </p:txEl>
                                          </p:spTgt>
                                        </p:tgtEl>
                                        <p:attrNameLst>
                                          <p:attrName>style.visibility</p:attrName>
                                        </p:attrNameLst>
                                      </p:cBhvr>
                                      <p:to>
                                        <p:strVal val="hidden"/>
                                      </p:to>
                                    </p:set>
                                  </p:childTnLst>
                                </p:cTn>
                              </p:par>
                              <p:par>
                                <p:cTn id="10" presetID="10" presetClass="exit" presetSubtype="0" fill="hold" grpId="0" nodeType="withEffect">
                                  <p:stCondLst>
                                    <p:cond delay="0"/>
                                  </p:stCondLst>
                                  <p:childTnLst>
                                    <p:animEffect transition="out" filter="fade">
                                      <p:cBhvr>
                                        <p:cTn id="11" dur="250"/>
                                        <p:tgtEl>
                                          <p:spTgt spid="19">
                                            <p:bg/>
                                          </p:spTgt>
                                        </p:tgtEl>
                                      </p:cBhvr>
                                    </p:animEffect>
                                    <p:set>
                                      <p:cBhvr>
                                        <p:cTn id="12" dur="1" fill="hold">
                                          <p:stCondLst>
                                            <p:cond delay="249"/>
                                          </p:stCondLst>
                                        </p:cTn>
                                        <p:tgtEl>
                                          <p:spTgt spid="19">
                                            <p:bg/>
                                          </p:spTgt>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13" restart="whenNotActive" fill="hold" evtFilter="cancelBubble" nodeType="interactiveSeq">
                <p:stCondLst>
                  <p:cond evt="onClick" delay="0">
                    <p:tgtEl>
                      <p:spTgt spid="25"/>
                    </p:tgtEl>
                  </p:cond>
                </p:stCondLst>
                <p:endSync evt="end" delay="0">
                  <p:rtn val="all"/>
                </p:endSync>
                <p:childTnLst>
                  <p:par>
                    <p:cTn id="14" fill="hold">
                      <p:stCondLst>
                        <p:cond delay="0"/>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31"/>
                                        </p:tgtEl>
                                        <p:attrNameLst>
                                          <p:attrName>style.visibility</p:attrName>
                                        </p:attrNameLst>
                                      </p:cBhvr>
                                      <p:to>
                                        <p:strVal val="visible"/>
                                      </p:to>
                                    </p:set>
                                  </p:childTnLst>
                                </p:cTn>
                              </p:par>
                              <p:par>
                                <p:cTn id="18" presetID="10" presetClass="exit" presetSubtype="0" fill="hold" grpId="0" nodeType="withEffect">
                                  <p:stCondLst>
                                    <p:cond delay="0"/>
                                  </p:stCondLst>
                                  <p:childTnLst>
                                    <p:animEffect transition="out" filter="fade">
                                      <p:cBhvr>
                                        <p:cTn id="19" dur="250"/>
                                        <p:tgtEl>
                                          <p:spTgt spid="18">
                                            <p:txEl>
                                              <p:pRg st="0" end="0"/>
                                            </p:txEl>
                                          </p:spTgt>
                                        </p:tgtEl>
                                      </p:cBhvr>
                                    </p:animEffect>
                                    <p:set>
                                      <p:cBhvr>
                                        <p:cTn id="20" dur="1" fill="hold">
                                          <p:stCondLst>
                                            <p:cond delay="249"/>
                                          </p:stCondLst>
                                        </p:cTn>
                                        <p:tgtEl>
                                          <p:spTgt spid="18">
                                            <p:txEl>
                                              <p:pRg st="0" end="0"/>
                                            </p:txEl>
                                          </p:spTgt>
                                        </p:tgtEl>
                                        <p:attrNameLst>
                                          <p:attrName>style.visibility</p:attrName>
                                        </p:attrNameLst>
                                      </p:cBhvr>
                                      <p:to>
                                        <p:strVal val="hidden"/>
                                      </p:to>
                                    </p:set>
                                  </p:childTnLst>
                                </p:cTn>
                              </p:par>
                              <p:par>
                                <p:cTn id="21" presetID="10" presetClass="exit" presetSubtype="0" fill="hold" grpId="0" nodeType="withEffect">
                                  <p:stCondLst>
                                    <p:cond delay="0"/>
                                  </p:stCondLst>
                                  <p:childTnLst>
                                    <p:animEffect transition="out" filter="fade">
                                      <p:cBhvr>
                                        <p:cTn id="22" dur="250"/>
                                        <p:tgtEl>
                                          <p:spTgt spid="18">
                                            <p:bg/>
                                          </p:spTgt>
                                        </p:tgtEl>
                                      </p:cBhvr>
                                    </p:animEffect>
                                    <p:set>
                                      <p:cBhvr>
                                        <p:cTn id="23" dur="1" fill="hold">
                                          <p:stCondLst>
                                            <p:cond delay="249"/>
                                          </p:stCondLst>
                                        </p:cTn>
                                        <p:tgtEl>
                                          <p:spTgt spid="18">
                                            <p:bg/>
                                          </p:spTgt>
                                        </p:tgtEl>
                                        <p:attrNameLst>
                                          <p:attrName>style.visibility</p:attrName>
                                        </p:attrNameLst>
                                      </p:cBhvr>
                                      <p:to>
                                        <p:strVal val="hidden"/>
                                      </p:to>
                                    </p:set>
                                  </p:childTnLst>
                                </p:cTn>
                              </p:par>
                            </p:childTnLst>
                          </p:cTn>
                        </p:par>
                      </p:childTnLst>
                    </p:cTn>
                  </p:par>
                </p:childTnLst>
              </p:cTn>
              <p:nextCondLst>
                <p:cond evt="onClick" delay="0">
                  <p:tgtEl>
                    <p:spTgt spid="25"/>
                  </p:tgtEl>
                </p:cond>
              </p:nextCondLst>
            </p:seq>
            <p:seq concurrent="1" nextAc="seek">
              <p:cTn id="24" restart="whenNotActive" fill="hold" evtFilter="cancelBubble" nodeType="interactiveSeq">
                <p:stCondLst>
                  <p:cond evt="onClick" delay="0">
                    <p:tgtEl>
                      <p:spTgt spid="26"/>
                    </p:tgtEl>
                  </p:cond>
                </p:stCondLst>
                <p:endSync evt="end" delay="0">
                  <p:rtn val="all"/>
                </p:endSync>
                <p:childTnLst>
                  <p:par>
                    <p:cTn id="25" fill="hold">
                      <p:stCondLst>
                        <p:cond delay="0"/>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9"/>
                                        </p:tgtEl>
                                        <p:attrNameLst>
                                          <p:attrName>style.visibility</p:attrName>
                                        </p:attrNameLst>
                                      </p:cBhvr>
                                      <p:to>
                                        <p:strVal val="visible"/>
                                      </p:to>
                                    </p:set>
                                  </p:childTnLst>
                                </p:cTn>
                              </p:par>
                              <p:par>
                                <p:cTn id="29" presetID="10" presetClass="exit" presetSubtype="0" fill="hold" grpId="0" nodeType="withEffect">
                                  <p:stCondLst>
                                    <p:cond delay="0"/>
                                  </p:stCondLst>
                                  <p:childTnLst>
                                    <p:animEffect transition="out" filter="fade">
                                      <p:cBhvr>
                                        <p:cTn id="30" dur="250"/>
                                        <p:tgtEl>
                                          <p:spTgt spid="20">
                                            <p:txEl>
                                              <p:pRg st="0" end="0"/>
                                            </p:txEl>
                                          </p:spTgt>
                                        </p:tgtEl>
                                      </p:cBhvr>
                                    </p:animEffect>
                                    <p:set>
                                      <p:cBhvr>
                                        <p:cTn id="31" dur="1" fill="hold">
                                          <p:stCondLst>
                                            <p:cond delay="249"/>
                                          </p:stCondLst>
                                        </p:cTn>
                                        <p:tgtEl>
                                          <p:spTgt spid="20">
                                            <p:txEl>
                                              <p:pRg st="0" end="0"/>
                                            </p:txEl>
                                          </p:spTgt>
                                        </p:tgtEl>
                                        <p:attrNameLst>
                                          <p:attrName>style.visibility</p:attrName>
                                        </p:attrNameLst>
                                      </p:cBhvr>
                                      <p:to>
                                        <p:strVal val="hidden"/>
                                      </p:to>
                                    </p:set>
                                  </p:childTnLst>
                                </p:cTn>
                              </p:par>
                              <p:par>
                                <p:cTn id="32" presetID="10" presetClass="exit" presetSubtype="0" fill="hold" grpId="0" nodeType="withEffect">
                                  <p:stCondLst>
                                    <p:cond delay="0"/>
                                  </p:stCondLst>
                                  <p:childTnLst>
                                    <p:animEffect transition="out" filter="fade">
                                      <p:cBhvr>
                                        <p:cTn id="33" dur="250"/>
                                        <p:tgtEl>
                                          <p:spTgt spid="20">
                                            <p:bg/>
                                          </p:spTgt>
                                        </p:tgtEl>
                                      </p:cBhvr>
                                    </p:animEffect>
                                    <p:set>
                                      <p:cBhvr>
                                        <p:cTn id="34" dur="1" fill="hold">
                                          <p:stCondLst>
                                            <p:cond delay="249"/>
                                          </p:stCondLst>
                                        </p:cTn>
                                        <p:tgtEl>
                                          <p:spTgt spid="20">
                                            <p:bg/>
                                          </p:spTgt>
                                        </p:tgtEl>
                                        <p:attrNameLst>
                                          <p:attrName>style.visibility</p:attrName>
                                        </p:attrNameLst>
                                      </p:cBhvr>
                                      <p:to>
                                        <p:strVal val="hidden"/>
                                      </p:to>
                                    </p:set>
                                  </p:childTnLst>
                                </p:cTn>
                              </p:par>
                            </p:childTnLst>
                          </p:cTn>
                        </p:par>
                      </p:childTnLst>
                    </p:cTn>
                  </p:par>
                </p:childTnLst>
              </p:cTn>
              <p:nextCondLst>
                <p:cond evt="onClick" delay="0">
                  <p:tgtEl>
                    <p:spTgt spid="26"/>
                  </p:tgtEl>
                </p:cond>
              </p:nextCondLst>
            </p:seq>
            <p:seq concurrent="1" nextAc="seek">
              <p:cTn id="35" restart="whenNotActive" fill="hold" evtFilter="cancelBubble" nodeType="interactiveSeq">
                <p:stCondLst>
                  <p:cond evt="onClick" delay="0">
                    <p:tgtEl>
                      <p:spTgt spid="27"/>
                    </p:tgtEl>
                  </p:cond>
                </p:stCondLst>
                <p:endSync evt="end" delay="0">
                  <p:rtn val="all"/>
                </p:endSync>
                <p:childTnLst>
                  <p:par>
                    <p:cTn id="36" fill="hold">
                      <p:stCondLst>
                        <p:cond delay="0"/>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30"/>
                                        </p:tgtEl>
                                        <p:attrNameLst>
                                          <p:attrName>style.visibility</p:attrName>
                                        </p:attrNameLst>
                                      </p:cBhvr>
                                      <p:to>
                                        <p:strVal val="visible"/>
                                      </p:to>
                                    </p:set>
                                  </p:childTnLst>
                                </p:cTn>
                              </p:par>
                              <p:par>
                                <p:cTn id="40" presetID="10" presetClass="exit" presetSubtype="0" fill="hold" grpId="0" nodeType="withEffect">
                                  <p:stCondLst>
                                    <p:cond delay="0"/>
                                  </p:stCondLst>
                                  <p:childTnLst>
                                    <p:animEffect transition="out" filter="fade">
                                      <p:cBhvr>
                                        <p:cTn id="41" dur="250"/>
                                        <p:tgtEl>
                                          <p:spTgt spid="21">
                                            <p:txEl>
                                              <p:pRg st="0" end="0"/>
                                            </p:txEl>
                                          </p:spTgt>
                                        </p:tgtEl>
                                      </p:cBhvr>
                                    </p:animEffect>
                                    <p:set>
                                      <p:cBhvr>
                                        <p:cTn id="42" dur="1" fill="hold">
                                          <p:stCondLst>
                                            <p:cond delay="249"/>
                                          </p:stCondLst>
                                        </p:cTn>
                                        <p:tgtEl>
                                          <p:spTgt spid="21">
                                            <p:txEl>
                                              <p:pRg st="0" end="0"/>
                                            </p:txEl>
                                          </p:spTgt>
                                        </p:tgtEl>
                                        <p:attrNameLst>
                                          <p:attrName>style.visibility</p:attrName>
                                        </p:attrNameLst>
                                      </p:cBhvr>
                                      <p:to>
                                        <p:strVal val="hidden"/>
                                      </p:to>
                                    </p:set>
                                  </p:childTnLst>
                                </p:cTn>
                              </p:par>
                              <p:par>
                                <p:cTn id="43" presetID="10" presetClass="exit" presetSubtype="0" fill="hold" grpId="0" nodeType="withEffect">
                                  <p:stCondLst>
                                    <p:cond delay="0"/>
                                  </p:stCondLst>
                                  <p:childTnLst>
                                    <p:animEffect transition="out" filter="fade">
                                      <p:cBhvr>
                                        <p:cTn id="44" dur="250"/>
                                        <p:tgtEl>
                                          <p:spTgt spid="21">
                                            <p:bg/>
                                          </p:spTgt>
                                        </p:tgtEl>
                                      </p:cBhvr>
                                    </p:animEffect>
                                    <p:set>
                                      <p:cBhvr>
                                        <p:cTn id="45" dur="1" fill="hold">
                                          <p:stCondLst>
                                            <p:cond delay="249"/>
                                          </p:stCondLst>
                                        </p:cTn>
                                        <p:tgtEl>
                                          <p:spTgt spid="21">
                                            <p:bg/>
                                          </p:spTgt>
                                        </p:tgtEl>
                                        <p:attrNameLst>
                                          <p:attrName>style.visibility</p:attrName>
                                        </p:attrNameLst>
                                      </p:cBhvr>
                                      <p:to>
                                        <p:strVal val="hidden"/>
                                      </p:to>
                                    </p:set>
                                  </p:childTnLst>
                                </p:cTn>
                              </p:par>
                            </p:childTnLst>
                          </p:cTn>
                        </p:par>
                      </p:childTnLst>
                    </p:cTn>
                  </p:par>
                </p:childTnLst>
              </p:cTn>
              <p:nextCondLst>
                <p:cond evt="onClick" delay="0">
                  <p:tgtEl>
                    <p:spTgt spid="27"/>
                  </p:tgtEl>
                </p:cond>
              </p:nextCondLst>
            </p:seq>
          </p:childTnLst>
        </p:cTn>
      </p:par>
    </p:tnLst>
    <p:bldLst>
      <p:bldP spid="21" grpId="0" build="p" animBg="1"/>
      <p:bldP spid="20" grpId="0" build="p" animBg="1"/>
      <p:bldP spid="19" grpId="0" build="p" animBg="1"/>
      <p:bldP spid="18" grpId="0" build="p" animBg="1"/>
      <p:bldP spid="28" grpId="0" animBg="1"/>
      <p:bldP spid="29" grpId="0" animBg="1"/>
      <p:bldP spid="3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07370E-E250-0490-C987-6B838DCC4B46}"/>
            </a:ext>
          </a:extLst>
        </p:cNvPr>
        <p:cNvGrpSpPr/>
        <p:nvPr/>
      </p:nvGrpSpPr>
      <p:grpSpPr>
        <a:xfrm>
          <a:off x="0" y="0"/>
          <a:ext cx="0" cy="0"/>
          <a:chOff x="0" y="0"/>
          <a:chExt cx="0" cy="0"/>
        </a:xfrm>
      </p:grpSpPr>
      <p:sp>
        <p:nvSpPr>
          <p:cNvPr id="19" name="Question Box">
            <a:extLst>
              <a:ext uri="{FF2B5EF4-FFF2-40B4-BE49-F238E27FC236}">
                <a16:creationId xmlns:a16="http://schemas.microsoft.com/office/drawing/2014/main" id="{7E652479-2752-B98E-572A-2301F7838534}"/>
              </a:ext>
            </a:extLst>
          </p:cNvPr>
          <p:cNvSpPr/>
          <p:nvPr/>
        </p:nvSpPr>
        <p:spPr>
          <a:xfrm>
            <a:off x="741300" y="1230541"/>
            <a:ext cx="7303776" cy="799342"/>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0" name="Question Number">
            <a:extLst>
              <a:ext uri="{FF2B5EF4-FFF2-40B4-BE49-F238E27FC236}">
                <a16:creationId xmlns:a16="http://schemas.microsoft.com/office/drawing/2014/main" id="{191A5897-BCA3-BE3D-A0DD-F0A1CA82A27D}"/>
              </a:ext>
            </a:extLst>
          </p:cNvPr>
          <p:cNvSpPr/>
          <p:nvPr/>
        </p:nvSpPr>
        <p:spPr>
          <a:xfrm>
            <a:off x="284100" y="1173013"/>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mc:AlternateContent xmlns:mc="http://schemas.openxmlformats.org/markup-compatibility/2006" xmlns:a14="http://schemas.microsoft.com/office/drawing/2010/main">
        <mc:Choice Requires="a14">
          <p:sp>
            <p:nvSpPr>
              <p:cNvPr id="12" name="Text Placeholder 11">
                <a:extLst>
                  <a:ext uri="{FF2B5EF4-FFF2-40B4-BE49-F238E27FC236}">
                    <a16:creationId xmlns:a16="http://schemas.microsoft.com/office/drawing/2014/main" id="{504F105D-CC62-841D-4E7A-692653C78EB1}"/>
                  </a:ext>
                </a:extLst>
              </p:cNvPr>
              <p:cNvSpPr>
                <a:spLocks noGrp="1"/>
              </p:cNvSpPr>
              <p:nvPr>
                <p:ph type="body" sz="quarter" idx="13"/>
              </p:nvPr>
            </p:nvSpPr>
            <p:spPr/>
            <p:txBody>
              <a:bodyPr>
                <a:normAutofit/>
              </a:bodyPr>
              <a:lstStyle/>
              <a:p>
                <a:r>
                  <a:rPr lang="en-US" dirty="0">
                    <a:solidFill>
                      <a:schemeClr val="bg1"/>
                    </a:solidFill>
                  </a:rPr>
                  <a:t>This value appears to come from dividing </a:t>
                </a:r>
                <a14:m>
                  <m:oMath xmlns:m="http://schemas.openxmlformats.org/officeDocument/2006/math">
                    <m:sSubSup>
                      <m:sSubSupPr>
                        <m:ctrlPr>
                          <a:rPr lang="en-US" i="1">
                            <a:solidFill>
                              <a:schemeClr val="bg1"/>
                            </a:solidFill>
                            <a:latin typeface="Cambria Math" panose="02040503050406030204" pitchFamily="18" charset="0"/>
                          </a:rPr>
                        </m:ctrlPr>
                      </m:sSubSupPr>
                      <m:e>
                        <m:r>
                          <a:rPr lang="en-US" i="1">
                            <a:solidFill>
                              <a:schemeClr val="bg1"/>
                            </a:solidFill>
                            <a:latin typeface="Cambria Math" panose="02040503050406030204" pitchFamily="18" charset="0"/>
                            <a:ea typeface="Cambria Math" panose="02040503050406030204" pitchFamily="18" charset="0"/>
                          </a:rPr>
                          <m:t>𝜎</m:t>
                        </m:r>
                      </m:e>
                      <m:sub>
                        <m:r>
                          <a:rPr lang="en-US" i="1">
                            <a:solidFill>
                              <a:schemeClr val="bg1"/>
                            </a:solidFill>
                            <a:latin typeface="Cambria Math" panose="02040503050406030204" pitchFamily="18" charset="0"/>
                            <a:ea typeface="Cambria Math" panose="02040503050406030204" pitchFamily="18" charset="0"/>
                          </a:rPr>
                          <m:t>𝛿</m:t>
                        </m:r>
                      </m:sub>
                      <m:sup>
                        <m:r>
                          <a:rPr lang="en-US" i="1">
                            <a:solidFill>
                              <a:schemeClr val="bg1"/>
                            </a:solidFill>
                            <a:latin typeface="Cambria Math" panose="02040503050406030204" pitchFamily="18" charset="0"/>
                          </a:rPr>
                          <m:t>2</m:t>
                        </m:r>
                      </m:sup>
                    </m:sSubSup>
                  </m:oMath>
                </a14:m>
                <a:r>
                  <a:rPr lang="en-US" dirty="0">
                    <a:solidFill>
                      <a:schemeClr val="bg1"/>
                    </a:solidFill>
                  </a:rPr>
                  <a:t> by </a:t>
                </a:r>
                <a14:m>
                  <m:oMath xmlns:m="http://schemas.openxmlformats.org/officeDocument/2006/math">
                    <m:sSubSup>
                      <m:sSubSupPr>
                        <m:ctrlPr>
                          <a:rPr lang="en-US" i="1">
                            <a:solidFill>
                              <a:schemeClr val="bg1"/>
                            </a:solidFill>
                            <a:latin typeface="Cambria Math" panose="02040503050406030204" pitchFamily="18" charset="0"/>
                          </a:rPr>
                        </m:ctrlPr>
                      </m:sSubSupPr>
                      <m:e>
                        <m:r>
                          <a:rPr lang="en-US" i="1">
                            <a:solidFill>
                              <a:schemeClr val="bg1"/>
                            </a:solidFill>
                            <a:latin typeface="Cambria Math" panose="02040503050406030204" pitchFamily="18" charset="0"/>
                            <a:ea typeface="Cambria Math" panose="02040503050406030204" pitchFamily="18" charset="0"/>
                          </a:rPr>
                          <m:t>𝜎</m:t>
                        </m:r>
                      </m:e>
                      <m:sub>
                        <m:r>
                          <m:rPr>
                            <m:sty m:val="p"/>
                          </m:rPr>
                          <a:rPr lang="el-GR" i="1">
                            <a:solidFill>
                              <a:schemeClr val="bg1"/>
                            </a:solidFill>
                            <a:latin typeface="Cambria Math" panose="02040503050406030204" pitchFamily="18" charset="0"/>
                            <a:ea typeface="Cambria Math" panose="02040503050406030204" pitchFamily="18" charset="0"/>
                          </a:rPr>
                          <m:t>Δ</m:t>
                        </m:r>
                      </m:sub>
                      <m:sup>
                        <m:r>
                          <a:rPr lang="en-US" i="1">
                            <a:solidFill>
                              <a:schemeClr val="bg1"/>
                            </a:solidFill>
                            <a:latin typeface="Cambria Math" panose="02040503050406030204" pitchFamily="18" charset="0"/>
                          </a:rPr>
                          <m:t>2</m:t>
                        </m:r>
                      </m:sup>
                    </m:sSubSup>
                  </m:oMath>
                </a14:m>
                <a:r>
                  <a:rPr lang="en-US" dirty="0">
                    <a:solidFill>
                      <a:schemeClr val="bg1"/>
                    </a:solidFill>
                  </a:rPr>
                  <a:t>, which is unrelated to the phi coefficient.</a:t>
                </a:r>
              </a:p>
            </p:txBody>
          </p:sp>
        </mc:Choice>
        <mc:Fallback xmlns="">
          <p:sp>
            <p:nvSpPr>
              <p:cNvPr id="12" name="Text Placeholder 11">
                <a:extLst>
                  <a:ext uri="{FF2B5EF4-FFF2-40B4-BE49-F238E27FC236}">
                    <a16:creationId xmlns:a16="http://schemas.microsoft.com/office/drawing/2014/main" id="{504F105D-CC62-841D-4E7A-692653C78EB1}"/>
                  </a:ext>
                </a:extLst>
              </p:cNvPr>
              <p:cNvSpPr>
                <a:spLocks noGrp="1" noRot="1" noChangeAspect="1" noMove="1" noResize="1" noEditPoints="1" noAdjustHandles="1" noChangeArrowheads="1" noChangeShapeType="1" noTextEdit="1"/>
              </p:cNvSpPr>
              <p:nvPr>
                <p:ph type="body" sz="quarter" idx="13"/>
              </p:nvPr>
            </p:nvSpPr>
            <p:spPr>
              <a:blipFill>
                <a:blip r:embed="rId2"/>
                <a:stretch>
                  <a:fillRect t="-3478" b="-1739"/>
                </a:stretch>
              </a:blipFill>
            </p:spPr>
            <p:txBody>
              <a:bodyPr/>
              <a:lstStyle/>
              <a:p>
                <a:r>
                  <a:rPr lang="en-US">
                    <a:noFill/>
                  </a:rPr>
                  <a:t> </a:t>
                </a:r>
              </a:p>
            </p:txBody>
          </p:sp>
        </mc:Fallback>
      </mc:AlternateContent>
      <p:sp>
        <p:nvSpPr>
          <p:cNvPr id="18" name="Text Placeholder 17">
            <a:extLst>
              <a:ext uri="{FF2B5EF4-FFF2-40B4-BE49-F238E27FC236}">
                <a16:creationId xmlns:a16="http://schemas.microsoft.com/office/drawing/2014/main" id="{242CE24E-7E62-F191-2F65-0156D2F5312C}"/>
              </a:ext>
            </a:extLst>
          </p:cNvPr>
          <p:cNvSpPr>
            <a:spLocks noGrp="1"/>
          </p:cNvSpPr>
          <p:nvPr>
            <p:ph type="body" sz="quarter" idx="19"/>
          </p:nvPr>
        </p:nvSpPr>
        <p:spPr>
          <a:xfrm>
            <a:off x="2082872" y="5291111"/>
            <a:ext cx="7342632" cy="667512"/>
          </a:xfrm>
        </p:spPr>
        <p:txBody>
          <a:bodyPr/>
          <a:lstStyle/>
          <a:p>
            <a:r>
              <a:rPr lang="en-US" dirty="0">
                <a:solidFill>
                  <a:schemeClr val="tx1"/>
                </a:solidFill>
              </a:rPr>
              <a:t>0.857</a:t>
            </a:r>
          </a:p>
        </p:txBody>
      </p:sp>
      <mc:AlternateContent xmlns:mc="http://schemas.openxmlformats.org/markup-compatibility/2006" xmlns:a14="http://schemas.microsoft.com/office/drawing/2010/main">
        <mc:Choice Requires="a14">
          <p:sp>
            <p:nvSpPr>
              <p:cNvPr id="11" name="Text Placeholder 10">
                <a:extLst>
                  <a:ext uri="{FF2B5EF4-FFF2-40B4-BE49-F238E27FC236}">
                    <a16:creationId xmlns:a16="http://schemas.microsoft.com/office/drawing/2014/main" id="{A883DDAE-E97C-5E24-FAEF-1D71639FAC7F}"/>
                  </a:ext>
                </a:extLst>
              </p:cNvPr>
              <p:cNvSpPr>
                <a:spLocks noGrp="1"/>
              </p:cNvSpPr>
              <p:nvPr>
                <p:ph type="body" sz="quarter" idx="12"/>
              </p:nvPr>
            </p:nvSpPr>
            <p:spPr/>
            <p:txBody>
              <a:bodyPr>
                <a:normAutofit/>
              </a:bodyPr>
              <a:lstStyle/>
              <a:p>
                <a:r>
                  <a:rPr lang="en-US" dirty="0">
                    <a:solidFill>
                      <a:schemeClr val="bg1"/>
                    </a:solidFill>
                  </a:rPr>
                  <a:t>This result comes from dividing </a:t>
                </a:r>
                <a14:m>
                  <m:oMath xmlns:m="http://schemas.openxmlformats.org/officeDocument/2006/math">
                    <m:sSubSup>
                      <m:sSubSupPr>
                        <m:ctrlPr>
                          <a:rPr lang="en-US" i="1">
                            <a:solidFill>
                              <a:schemeClr val="bg1"/>
                            </a:solidFill>
                            <a:latin typeface="Cambria Math" panose="02040503050406030204" pitchFamily="18" charset="0"/>
                          </a:rPr>
                        </m:ctrlPr>
                      </m:sSubSupPr>
                      <m:e>
                        <m:r>
                          <a:rPr lang="en-US" i="1">
                            <a:solidFill>
                              <a:schemeClr val="bg1"/>
                            </a:solidFill>
                            <a:latin typeface="Cambria Math" panose="02040503050406030204" pitchFamily="18" charset="0"/>
                            <a:ea typeface="Cambria Math" panose="02040503050406030204" pitchFamily="18" charset="0"/>
                          </a:rPr>
                          <m:t>𝜎</m:t>
                        </m:r>
                      </m:e>
                      <m:sub>
                        <m:r>
                          <a:rPr lang="en-US" i="1">
                            <a:solidFill>
                              <a:schemeClr val="bg1"/>
                            </a:solidFill>
                            <a:latin typeface="Cambria Math" panose="02040503050406030204" pitchFamily="18" charset="0"/>
                            <a:ea typeface="Cambria Math" panose="02040503050406030204" pitchFamily="18" charset="0"/>
                          </a:rPr>
                          <m:t>𝑝</m:t>
                        </m:r>
                      </m:sub>
                      <m:sup>
                        <m:r>
                          <a:rPr lang="en-US" i="1">
                            <a:solidFill>
                              <a:schemeClr val="bg1"/>
                            </a:solidFill>
                            <a:latin typeface="Cambria Math" panose="02040503050406030204" pitchFamily="18" charset="0"/>
                          </a:rPr>
                          <m:t>2</m:t>
                        </m:r>
                      </m:sup>
                    </m:sSubSup>
                  </m:oMath>
                </a14:m>
                <a:r>
                  <a:rPr lang="en-US" dirty="0">
                    <a:solidFill>
                      <a:schemeClr val="bg1"/>
                    </a:solidFill>
                  </a:rPr>
                  <a:t> by </a:t>
                </a:r>
                <a14:m>
                  <m:oMath xmlns:m="http://schemas.openxmlformats.org/officeDocument/2006/math">
                    <m:sSubSup>
                      <m:sSubSupPr>
                        <m:ctrlPr>
                          <a:rPr lang="en-US" i="1">
                            <a:solidFill>
                              <a:schemeClr val="bg1"/>
                            </a:solidFill>
                            <a:latin typeface="Cambria Math" panose="02040503050406030204" pitchFamily="18" charset="0"/>
                          </a:rPr>
                        </m:ctrlPr>
                      </m:sSubSupPr>
                      <m:e>
                        <m:r>
                          <a:rPr lang="en-US" i="1">
                            <a:solidFill>
                              <a:schemeClr val="bg1"/>
                            </a:solidFill>
                            <a:latin typeface="Cambria Math" panose="02040503050406030204" pitchFamily="18" charset="0"/>
                            <a:ea typeface="Cambria Math" panose="02040503050406030204" pitchFamily="18" charset="0"/>
                          </a:rPr>
                          <m:t>𝜎</m:t>
                        </m:r>
                      </m:e>
                      <m:sub>
                        <m:r>
                          <m:rPr>
                            <m:sty m:val="p"/>
                          </m:rPr>
                          <a:rPr lang="el-GR" i="1">
                            <a:solidFill>
                              <a:schemeClr val="bg1"/>
                            </a:solidFill>
                            <a:latin typeface="Cambria Math" panose="02040503050406030204" pitchFamily="18" charset="0"/>
                            <a:ea typeface="Cambria Math" panose="02040503050406030204" pitchFamily="18" charset="0"/>
                          </a:rPr>
                          <m:t>Δ</m:t>
                        </m:r>
                      </m:sub>
                      <m:sup>
                        <m:r>
                          <a:rPr lang="en-US" i="1">
                            <a:solidFill>
                              <a:schemeClr val="bg1"/>
                            </a:solidFill>
                            <a:latin typeface="Cambria Math" panose="02040503050406030204" pitchFamily="18" charset="0"/>
                          </a:rPr>
                          <m:t>2</m:t>
                        </m:r>
                      </m:sup>
                    </m:sSubSup>
                  </m:oMath>
                </a14:m>
                <a:endParaRPr lang="en-US" dirty="0">
                  <a:solidFill>
                    <a:schemeClr val="bg1"/>
                  </a:solidFill>
                </a:endParaRPr>
              </a:p>
            </p:txBody>
          </p:sp>
        </mc:Choice>
        <mc:Fallback xmlns="">
          <p:sp>
            <p:nvSpPr>
              <p:cNvPr id="11" name="Text Placeholder 10">
                <a:extLst>
                  <a:ext uri="{FF2B5EF4-FFF2-40B4-BE49-F238E27FC236}">
                    <a16:creationId xmlns:a16="http://schemas.microsoft.com/office/drawing/2014/main" id="{A883DDAE-E97C-5E24-FAEF-1D71639FAC7F}"/>
                  </a:ext>
                </a:extLst>
              </p:cNvPr>
              <p:cNvSpPr>
                <a:spLocks noGrp="1" noRot="1" noChangeAspect="1" noMove="1" noResize="1" noEditPoints="1" noAdjustHandles="1" noChangeArrowheads="1" noChangeShapeType="1" noTextEdit="1"/>
              </p:cNvSpPr>
              <p:nvPr>
                <p:ph type="body" sz="quarter" idx="12"/>
              </p:nvPr>
            </p:nvSpPr>
            <p:spPr>
              <a:blipFill>
                <a:blip r:embed="rId3"/>
                <a:stretch>
                  <a:fillRect t="-5263"/>
                </a:stretch>
              </a:blipFill>
            </p:spPr>
            <p:txBody>
              <a:bodyPr/>
              <a:lstStyle/>
              <a:p>
                <a:r>
                  <a:rPr lang="en-US">
                    <a:noFill/>
                  </a:rPr>
                  <a:t> </a:t>
                </a:r>
              </a:p>
            </p:txBody>
          </p:sp>
        </mc:Fallback>
      </mc:AlternateContent>
      <p:sp>
        <p:nvSpPr>
          <p:cNvPr id="17" name="Text Placeholder 16">
            <a:extLst>
              <a:ext uri="{FF2B5EF4-FFF2-40B4-BE49-F238E27FC236}">
                <a16:creationId xmlns:a16="http://schemas.microsoft.com/office/drawing/2014/main" id="{5D46EDEA-BBAC-BFFA-5F92-D6A15EB9E53F}"/>
              </a:ext>
            </a:extLst>
          </p:cNvPr>
          <p:cNvSpPr>
            <a:spLocks noGrp="1"/>
          </p:cNvSpPr>
          <p:nvPr>
            <p:ph type="body" sz="quarter" idx="18"/>
          </p:nvPr>
        </p:nvSpPr>
        <p:spPr>
          <a:xfrm>
            <a:off x="2080668" y="4364019"/>
            <a:ext cx="7342632" cy="667512"/>
          </a:xfrm>
        </p:spPr>
        <p:txBody>
          <a:bodyPr/>
          <a:lstStyle/>
          <a:p>
            <a:r>
              <a:rPr lang="en-US" dirty="0">
                <a:solidFill>
                  <a:schemeClr val="tx1"/>
                </a:solidFill>
              </a:rPr>
              <a:t>0.714</a:t>
            </a:r>
          </a:p>
        </p:txBody>
      </p:sp>
      <mc:AlternateContent xmlns:mc="http://schemas.openxmlformats.org/markup-compatibility/2006" xmlns:a14="http://schemas.microsoft.com/office/drawing/2010/main">
        <mc:Choice Requires="a14">
          <p:sp>
            <p:nvSpPr>
              <p:cNvPr id="9" name="Text Placeholder 8">
                <a:extLst>
                  <a:ext uri="{FF2B5EF4-FFF2-40B4-BE49-F238E27FC236}">
                    <a16:creationId xmlns:a16="http://schemas.microsoft.com/office/drawing/2014/main" id="{A694F8BD-0117-FCA1-84EE-A5B80C2A7613}"/>
                  </a:ext>
                </a:extLst>
              </p:cNvPr>
              <p:cNvSpPr>
                <a:spLocks noGrp="1"/>
              </p:cNvSpPr>
              <p:nvPr>
                <p:ph type="body" sz="quarter" idx="10"/>
              </p:nvPr>
            </p:nvSpPr>
            <p:spPr>
              <a:xfrm>
                <a:off x="2072499" y="2600993"/>
                <a:ext cx="7342632" cy="667512"/>
              </a:xfrm>
            </p:spPr>
            <p:txBody>
              <a:bodyPr>
                <a:normAutofit/>
              </a:bodyPr>
              <a:lstStyle/>
              <a:p>
                <a:r>
                  <a:rPr lang="en-US" dirty="0">
                    <a:solidFill>
                      <a:schemeClr val="tx1"/>
                    </a:solidFill>
                  </a:rPr>
                  <a:t>The phi coefficient is computed as  </a:t>
                </a:r>
                <a14:m>
                  <m:oMath xmlns:m="http://schemas.openxmlformats.org/officeDocument/2006/math">
                    <m:f>
                      <m:fPr>
                        <m:ctrlPr>
                          <a:rPr lang="en-US" i="1">
                            <a:solidFill>
                              <a:schemeClr val="tx1"/>
                            </a:solidFill>
                            <a:latin typeface="Cambria Math" panose="02040503050406030204" pitchFamily="18" charset="0"/>
                          </a:rPr>
                        </m:ctrlPr>
                      </m:fPr>
                      <m:num>
                        <m:sSubSup>
                          <m:sSubSupPr>
                            <m:ctrlPr>
                              <a:rPr lang="en-US" sz="2400" i="1">
                                <a:solidFill>
                                  <a:prstClr val="black"/>
                                </a:solidFill>
                                <a:latin typeface="Cambria Math" panose="02040503050406030204" pitchFamily="18" charset="0"/>
                              </a:rPr>
                            </m:ctrlPr>
                          </m:sSubSupPr>
                          <m:e>
                            <m:r>
                              <a:rPr lang="en-US" sz="2400" i="1">
                                <a:solidFill>
                                  <a:prstClr val="black"/>
                                </a:solidFill>
                                <a:latin typeface="Cambria Math" panose="02040503050406030204" pitchFamily="18" charset="0"/>
                                <a:ea typeface="Cambria Math" panose="02040503050406030204" pitchFamily="18" charset="0"/>
                              </a:rPr>
                              <m:t>𝜎</m:t>
                            </m:r>
                          </m:e>
                          <m:sub>
                            <m:r>
                              <a:rPr lang="en-US" sz="2400" i="1">
                                <a:solidFill>
                                  <a:prstClr val="black"/>
                                </a:solidFill>
                                <a:latin typeface="Cambria Math" panose="02040503050406030204" pitchFamily="18" charset="0"/>
                                <a:ea typeface="Cambria Math" panose="02040503050406030204" pitchFamily="18" charset="0"/>
                              </a:rPr>
                              <m:t>𝑝</m:t>
                            </m:r>
                          </m:sub>
                          <m:sup>
                            <m:r>
                              <a:rPr lang="en-US" sz="2400" i="1">
                                <a:solidFill>
                                  <a:prstClr val="black"/>
                                </a:solidFill>
                                <a:latin typeface="Cambria Math" panose="02040503050406030204" pitchFamily="18" charset="0"/>
                              </a:rPr>
                              <m:t>2</m:t>
                            </m:r>
                          </m:sup>
                        </m:sSubSup>
                      </m:num>
                      <m:den>
                        <m:sSubSup>
                          <m:sSubSupPr>
                            <m:ctrlPr>
                              <a:rPr lang="en-US" sz="2000" i="1">
                                <a:solidFill>
                                  <a:prstClr val="black"/>
                                </a:solidFill>
                                <a:latin typeface="Cambria Math" panose="02040503050406030204" pitchFamily="18" charset="0"/>
                              </a:rPr>
                            </m:ctrlPr>
                          </m:sSubSupPr>
                          <m:e>
                            <m:r>
                              <a:rPr lang="en-US" sz="2000" i="1">
                                <a:solidFill>
                                  <a:prstClr val="black"/>
                                </a:solidFill>
                                <a:latin typeface="Cambria Math" panose="02040503050406030204" pitchFamily="18" charset="0"/>
                                <a:ea typeface="Cambria Math" panose="02040503050406030204" pitchFamily="18" charset="0"/>
                              </a:rPr>
                              <m:t>𝜎</m:t>
                            </m:r>
                          </m:e>
                          <m:sub>
                            <m:r>
                              <a:rPr lang="en-US" sz="2000" i="1">
                                <a:solidFill>
                                  <a:prstClr val="black"/>
                                </a:solidFill>
                                <a:latin typeface="Cambria Math" panose="02040503050406030204" pitchFamily="18" charset="0"/>
                                <a:ea typeface="Cambria Math" panose="02040503050406030204" pitchFamily="18" charset="0"/>
                              </a:rPr>
                              <m:t>𝑝</m:t>
                            </m:r>
                          </m:sub>
                          <m:sup>
                            <m:r>
                              <a:rPr lang="en-US" sz="2000" i="1">
                                <a:solidFill>
                                  <a:prstClr val="black"/>
                                </a:solidFill>
                                <a:latin typeface="Cambria Math" panose="02040503050406030204" pitchFamily="18" charset="0"/>
                              </a:rPr>
                              <m:t>2</m:t>
                            </m:r>
                          </m:sup>
                        </m:sSubSup>
                        <m:r>
                          <a:rPr lang="en-US" sz="2000" i="1">
                            <a:solidFill>
                              <a:prstClr val="black"/>
                            </a:solidFill>
                            <a:latin typeface="Cambria Math" panose="02040503050406030204" pitchFamily="18" charset="0"/>
                          </a:rPr>
                          <m:t>+</m:t>
                        </m:r>
                        <m:sSubSup>
                          <m:sSubSupPr>
                            <m:ctrlPr>
                              <a:rPr lang="en-US" i="1">
                                <a:solidFill>
                                  <a:prstClr val="black"/>
                                </a:solidFill>
                                <a:latin typeface="Cambria Math" panose="02040503050406030204" pitchFamily="18" charset="0"/>
                              </a:rPr>
                            </m:ctrlPr>
                          </m:sSubSupPr>
                          <m:e>
                            <m:r>
                              <a:rPr lang="en-US" i="1">
                                <a:solidFill>
                                  <a:prstClr val="black"/>
                                </a:solidFill>
                                <a:latin typeface="Cambria Math" panose="02040503050406030204" pitchFamily="18" charset="0"/>
                                <a:ea typeface="Cambria Math" panose="02040503050406030204" pitchFamily="18" charset="0"/>
                              </a:rPr>
                              <m:t>𝜎</m:t>
                            </m:r>
                          </m:e>
                          <m:sub>
                            <m:r>
                              <m:rPr>
                                <m:sty m:val="p"/>
                              </m:rPr>
                              <a:rPr lang="el-GR" i="1" smtClean="0">
                                <a:solidFill>
                                  <a:prstClr val="black"/>
                                </a:solidFill>
                                <a:latin typeface="Cambria Math" panose="02040503050406030204" pitchFamily="18" charset="0"/>
                                <a:ea typeface="Cambria Math" panose="02040503050406030204" pitchFamily="18" charset="0"/>
                              </a:rPr>
                              <m:t>Δ</m:t>
                            </m:r>
                          </m:sub>
                          <m:sup>
                            <m:r>
                              <a:rPr lang="en-US" i="1">
                                <a:solidFill>
                                  <a:prstClr val="black"/>
                                </a:solidFill>
                                <a:latin typeface="Cambria Math" panose="02040503050406030204" pitchFamily="18" charset="0"/>
                              </a:rPr>
                              <m:t>2</m:t>
                            </m:r>
                          </m:sup>
                        </m:sSubSup>
                      </m:den>
                    </m:f>
                    <m:r>
                      <a:rPr lang="en-US" i="1">
                        <a:solidFill>
                          <a:schemeClr val="tx1"/>
                        </a:solidFill>
                        <a:latin typeface="Cambria Math" panose="02040503050406030204" pitchFamily="18" charset="0"/>
                      </a:rPr>
                      <m:t>=</m:t>
                    </m:r>
                    <m:f>
                      <m:fPr>
                        <m:ctrlPr>
                          <a:rPr lang="en-US" i="1">
                            <a:solidFill>
                              <a:schemeClr val="tx1"/>
                            </a:solidFill>
                            <a:latin typeface="Cambria Math" panose="02040503050406030204" pitchFamily="18" charset="0"/>
                          </a:rPr>
                        </m:ctrlPr>
                      </m:fPr>
                      <m:num>
                        <m:r>
                          <a:rPr lang="en-US" i="1">
                            <a:solidFill>
                              <a:schemeClr val="tx1"/>
                            </a:solidFill>
                            <a:latin typeface="Cambria Math" panose="02040503050406030204" pitchFamily="18" charset="0"/>
                          </a:rPr>
                          <m:t>0.015</m:t>
                        </m:r>
                      </m:num>
                      <m:den>
                        <m:r>
                          <a:rPr lang="en-US" i="1">
                            <a:solidFill>
                              <a:schemeClr val="tx1"/>
                            </a:solidFill>
                            <a:latin typeface="Cambria Math" panose="02040503050406030204" pitchFamily="18" charset="0"/>
                          </a:rPr>
                          <m:t>0.015+0.0</m:t>
                        </m:r>
                        <m:r>
                          <a:rPr lang="en-US" b="0" i="1" smtClean="0">
                            <a:solidFill>
                              <a:schemeClr val="tx1"/>
                            </a:solidFill>
                            <a:latin typeface="Cambria Math" panose="02040503050406030204" pitchFamily="18" charset="0"/>
                          </a:rPr>
                          <m:t>21</m:t>
                        </m:r>
                      </m:den>
                    </m:f>
                    <m:r>
                      <a:rPr lang="en-US" i="1">
                        <a:solidFill>
                          <a:schemeClr val="tx1"/>
                        </a:solidFill>
                        <a:latin typeface="Cambria Math" panose="02040503050406030204" pitchFamily="18" charset="0"/>
                      </a:rPr>
                      <m:t>=0.4</m:t>
                    </m:r>
                  </m:oMath>
                </a14:m>
                <a:r>
                  <a:rPr lang="en-US" dirty="0">
                    <a:solidFill>
                      <a:schemeClr val="tx1"/>
                    </a:solidFill>
                  </a:rPr>
                  <a:t>17</a:t>
                </a:r>
              </a:p>
            </p:txBody>
          </p:sp>
        </mc:Choice>
        <mc:Fallback xmlns="">
          <p:sp>
            <p:nvSpPr>
              <p:cNvPr id="9" name="Text Placeholder 8">
                <a:extLst>
                  <a:ext uri="{FF2B5EF4-FFF2-40B4-BE49-F238E27FC236}">
                    <a16:creationId xmlns:a16="http://schemas.microsoft.com/office/drawing/2014/main" id="{A694F8BD-0117-FCA1-84EE-A5B80C2A7613}"/>
                  </a:ext>
                </a:extLst>
              </p:cNvPr>
              <p:cNvSpPr>
                <a:spLocks noGrp="1" noRot="1" noChangeAspect="1" noMove="1" noResize="1" noEditPoints="1" noAdjustHandles="1" noChangeArrowheads="1" noChangeShapeType="1" noTextEdit="1"/>
              </p:cNvSpPr>
              <p:nvPr>
                <p:ph type="body" sz="quarter" idx="10"/>
              </p:nvPr>
            </p:nvSpPr>
            <p:spPr>
              <a:xfrm>
                <a:off x="2072499" y="2600993"/>
                <a:ext cx="7342632" cy="667512"/>
              </a:xfr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 name="Text Placeholder 9">
                <a:extLst>
                  <a:ext uri="{FF2B5EF4-FFF2-40B4-BE49-F238E27FC236}">
                    <a16:creationId xmlns:a16="http://schemas.microsoft.com/office/drawing/2014/main" id="{25DA96DB-7A39-BB64-C885-F293CC9F75CE}"/>
                  </a:ext>
                </a:extLst>
              </p:cNvPr>
              <p:cNvSpPr>
                <a:spLocks noGrp="1"/>
              </p:cNvSpPr>
              <p:nvPr>
                <p:ph type="body" sz="quarter" idx="11"/>
              </p:nvPr>
            </p:nvSpPr>
            <p:spPr/>
            <p:txBody>
              <a:bodyPr>
                <a:normAutofit/>
              </a:bodyPr>
              <a:lstStyle/>
              <a:p>
                <a:r>
                  <a:rPr lang="en-US" dirty="0">
                    <a:solidFill>
                      <a:schemeClr val="bg1"/>
                    </a:solidFill>
                  </a:rPr>
                  <a:t>This is the generalizability coefficient, which uses</a:t>
                </a:r>
                <a:r>
                  <a:rPr lang="en-US" dirty="0">
                    <a:solidFill>
                      <a:prstClr val="black"/>
                    </a:solidFill>
                  </a:rPr>
                  <a:t> </a:t>
                </a:r>
                <a14:m>
                  <m:oMath xmlns:m="http://schemas.openxmlformats.org/officeDocument/2006/math">
                    <m:sSubSup>
                      <m:sSubSupPr>
                        <m:ctrlPr>
                          <a:rPr lang="en-US" i="1">
                            <a:solidFill>
                              <a:schemeClr val="bg1"/>
                            </a:solidFill>
                            <a:latin typeface="Cambria Math" panose="02040503050406030204" pitchFamily="18" charset="0"/>
                          </a:rPr>
                        </m:ctrlPr>
                      </m:sSubSupPr>
                      <m:e>
                        <m:r>
                          <a:rPr lang="en-US" i="1">
                            <a:solidFill>
                              <a:schemeClr val="bg1"/>
                            </a:solidFill>
                            <a:latin typeface="Cambria Math" panose="02040503050406030204" pitchFamily="18" charset="0"/>
                            <a:ea typeface="Cambria Math" panose="02040503050406030204" pitchFamily="18" charset="0"/>
                          </a:rPr>
                          <m:t>𝜎</m:t>
                        </m:r>
                      </m:e>
                      <m:sub>
                        <m:r>
                          <a:rPr lang="en-US" i="1">
                            <a:solidFill>
                              <a:schemeClr val="bg1"/>
                            </a:solidFill>
                            <a:latin typeface="Cambria Math" panose="02040503050406030204" pitchFamily="18" charset="0"/>
                            <a:ea typeface="Cambria Math" panose="02040503050406030204" pitchFamily="18" charset="0"/>
                          </a:rPr>
                          <m:t>𝛿</m:t>
                        </m:r>
                      </m:sub>
                      <m:sup>
                        <m:r>
                          <a:rPr lang="en-US" i="1">
                            <a:solidFill>
                              <a:schemeClr val="bg1"/>
                            </a:solidFill>
                            <a:latin typeface="Cambria Math" panose="02040503050406030204" pitchFamily="18" charset="0"/>
                          </a:rPr>
                          <m:t>2</m:t>
                        </m:r>
                      </m:sup>
                    </m:sSubSup>
                  </m:oMath>
                </a14:m>
                <a:r>
                  <a:rPr lang="en-US" dirty="0">
                    <a:solidFill>
                      <a:schemeClr val="bg1"/>
                    </a:solidFill>
                  </a:rPr>
                  <a:t> instead of </a:t>
                </a:r>
                <a14:m>
                  <m:oMath xmlns:m="http://schemas.openxmlformats.org/officeDocument/2006/math">
                    <m:sSubSup>
                      <m:sSubSupPr>
                        <m:ctrlPr>
                          <a:rPr lang="en-US" i="1">
                            <a:solidFill>
                              <a:schemeClr val="bg1"/>
                            </a:solidFill>
                            <a:latin typeface="Cambria Math" panose="02040503050406030204" pitchFamily="18" charset="0"/>
                          </a:rPr>
                        </m:ctrlPr>
                      </m:sSubSupPr>
                      <m:e>
                        <m:r>
                          <a:rPr lang="en-US" i="1">
                            <a:solidFill>
                              <a:schemeClr val="bg1"/>
                            </a:solidFill>
                            <a:latin typeface="Cambria Math" panose="02040503050406030204" pitchFamily="18" charset="0"/>
                            <a:ea typeface="Cambria Math" panose="02040503050406030204" pitchFamily="18" charset="0"/>
                          </a:rPr>
                          <m:t>𝜎</m:t>
                        </m:r>
                      </m:e>
                      <m:sub>
                        <m:r>
                          <m:rPr>
                            <m:sty m:val="p"/>
                          </m:rPr>
                          <a:rPr lang="el-GR" i="1">
                            <a:solidFill>
                              <a:schemeClr val="bg1"/>
                            </a:solidFill>
                            <a:latin typeface="Cambria Math" panose="02040503050406030204" pitchFamily="18" charset="0"/>
                            <a:ea typeface="Cambria Math" panose="02040503050406030204" pitchFamily="18" charset="0"/>
                          </a:rPr>
                          <m:t>Δ</m:t>
                        </m:r>
                      </m:sub>
                      <m:sup>
                        <m:r>
                          <a:rPr lang="en-US" i="1">
                            <a:solidFill>
                              <a:schemeClr val="bg1"/>
                            </a:solidFill>
                            <a:latin typeface="Cambria Math" panose="02040503050406030204" pitchFamily="18" charset="0"/>
                          </a:rPr>
                          <m:t>2</m:t>
                        </m:r>
                      </m:sup>
                    </m:sSubSup>
                  </m:oMath>
                </a14:m>
                <a:endParaRPr lang="en-US" dirty="0">
                  <a:solidFill>
                    <a:schemeClr val="bg1"/>
                  </a:solidFill>
                </a:endParaRPr>
              </a:p>
            </p:txBody>
          </p:sp>
        </mc:Choice>
        <mc:Fallback xmlns="">
          <p:sp>
            <p:nvSpPr>
              <p:cNvPr id="10" name="Text Placeholder 9">
                <a:extLst>
                  <a:ext uri="{FF2B5EF4-FFF2-40B4-BE49-F238E27FC236}">
                    <a16:creationId xmlns:a16="http://schemas.microsoft.com/office/drawing/2014/main" id="{25DA96DB-7A39-BB64-C885-F293CC9F75CE}"/>
                  </a:ext>
                </a:extLst>
              </p:cNvPr>
              <p:cNvSpPr>
                <a:spLocks noGrp="1" noRot="1" noChangeAspect="1" noMove="1" noResize="1" noEditPoints="1" noAdjustHandles="1" noChangeArrowheads="1" noChangeShapeType="1" noTextEdit="1"/>
              </p:cNvSpPr>
              <p:nvPr>
                <p:ph type="body" sz="quarter" idx="11"/>
              </p:nvPr>
            </p:nvSpPr>
            <p:spPr>
              <a:blipFill>
                <a:blip r:embed="rId5"/>
                <a:stretch>
                  <a:fillRect t="-4386"/>
                </a:stretch>
              </a:blipFill>
            </p:spPr>
            <p:txBody>
              <a:bodyPr/>
              <a:lstStyle/>
              <a:p>
                <a:r>
                  <a:rPr lang="en-US">
                    <a:noFill/>
                  </a:rPr>
                  <a:t> </a:t>
                </a:r>
              </a:p>
            </p:txBody>
          </p:sp>
        </mc:Fallback>
      </mc:AlternateContent>
      <p:sp>
        <p:nvSpPr>
          <p:cNvPr id="16" name="Text Placeholder 15">
            <a:extLst>
              <a:ext uri="{FF2B5EF4-FFF2-40B4-BE49-F238E27FC236}">
                <a16:creationId xmlns:a16="http://schemas.microsoft.com/office/drawing/2014/main" id="{721ABDC9-5005-EB39-A90E-559E1C38F90C}"/>
              </a:ext>
            </a:extLst>
          </p:cNvPr>
          <p:cNvSpPr>
            <a:spLocks noGrp="1"/>
          </p:cNvSpPr>
          <p:nvPr>
            <p:ph type="body" sz="quarter" idx="17"/>
          </p:nvPr>
        </p:nvSpPr>
        <p:spPr>
          <a:xfrm>
            <a:off x="2083857" y="3511190"/>
            <a:ext cx="7342632" cy="667512"/>
          </a:xfrm>
        </p:spPr>
        <p:txBody>
          <a:bodyPr/>
          <a:lstStyle/>
          <a:p>
            <a:r>
              <a:rPr lang="en-US" dirty="0">
                <a:solidFill>
                  <a:schemeClr val="tx1"/>
                </a:solidFill>
              </a:rPr>
              <a:t>0.455</a:t>
            </a:r>
          </a:p>
        </p:txBody>
      </p:sp>
      <p:sp>
        <p:nvSpPr>
          <p:cNvPr id="15" name="Text Placeholder 14">
            <a:extLst>
              <a:ext uri="{FF2B5EF4-FFF2-40B4-BE49-F238E27FC236}">
                <a16:creationId xmlns:a16="http://schemas.microsoft.com/office/drawing/2014/main" id="{51CE6A6E-C473-05CD-1E80-25CF8717C205}"/>
              </a:ext>
            </a:extLst>
          </p:cNvPr>
          <p:cNvSpPr>
            <a:spLocks noGrp="1"/>
          </p:cNvSpPr>
          <p:nvPr>
            <p:ph type="body" sz="quarter" idx="16"/>
          </p:nvPr>
        </p:nvSpPr>
        <p:spPr>
          <a:xfrm>
            <a:off x="2080159" y="2594546"/>
            <a:ext cx="7342632" cy="667512"/>
          </a:xfrm>
        </p:spPr>
        <p:txBody>
          <a:bodyPr>
            <a:normAutofit/>
          </a:bodyPr>
          <a:lstStyle/>
          <a:p>
            <a:r>
              <a:rPr lang="en-US" dirty="0">
                <a:solidFill>
                  <a:schemeClr val="tx1"/>
                </a:solidFill>
              </a:rPr>
              <a:t>0.417</a:t>
            </a:r>
          </a:p>
        </p:txBody>
      </p:sp>
      <mc:AlternateContent xmlns:mc="http://schemas.openxmlformats.org/markup-compatibility/2006" xmlns:a14="http://schemas.microsoft.com/office/drawing/2010/main">
        <mc:Choice Requires="a14">
          <p:sp>
            <p:nvSpPr>
              <p:cNvPr id="13" name="Text Placeholder 12">
                <a:extLst>
                  <a:ext uri="{FF2B5EF4-FFF2-40B4-BE49-F238E27FC236}">
                    <a16:creationId xmlns:a16="http://schemas.microsoft.com/office/drawing/2014/main" id="{D7834A5B-7009-D16F-9346-462744EF73DE}"/>
                  </a:ext>
                </a:extLst>
              </p:cNvPr>
              <p:cNvSpPr>
                <a:spLocks noGrp="1"/>
              </p:cNvSpPr>
              <p:nvPr>
                <p:ph type="body" sz="quarter" idx="14"/>
              </p:nvPr>
            </p:nvSpPr>
            <p:spPr/>
            <p:txBody>
              <a:bodyPr>
                <a:normAutofit/>
              </a:bodyPr>
              <a:lstStyle/>
              <a:p>
                <a:pPr>
                  <a:spcBef>
                    <a:spcPts val="0"/>
                  </a:spcBef>
                </a:pPr>
                <a:r>
                  <a:rPr lang="en-US" sz="2400" dirty="0"/>
                  <a:t>What is the Phi coefficient for a D study with </a:t>
                </a:r>
                <a14:m>
                  <m:oMath xmlns:m="http://schemas.openxmlformats.org/officeDocument/2006/math">
                    <m:sSubSup>
                      <m:sSubSupPr>
                        <m:ctrlPr>
                          <a:rPr lang="en-US" sz="2400" i="1">
                            <a:latin typeface="Cambria Math" panose="02040503050406030204" pitchFamily="18" charset="0"/>
                          </a:rPr>
                        </m:ctrlPr>
                      </m:sSubSupPr>
                      <m:e>
                        <m:r>
                          <a:rPr lang="en-US" sz="2400" i="1">
                            <a:latin typeface="Cambria Math" panose="02040503050406030204" pitchFamily="18" charset="0"/>
                          </a:rPr>
                          <m:t>𝑛</m:t>
                        </m:r>
                      </m:e>
                      <m:sub>
                        <m:r>
                          <a:rPr lang="en-US" sz="2400" i="1">
                            <a:latin typeface="Cambria Math" panose="02040503050406030204" pitchFamily="18" charset="0"/>
                          </a:rPr>
                          <m:t>𝑖</m:t>
                        </m:r>
                      </m:sub>
                      <m:sup>
                        <m:r>
                          <a:rPr lang="en-US" sz="2400" i="1">
                            <a:latin typeface="Cambria Math" panose="02040503050406030204" pitchFamily="18" charset="0"/>
                          </a:rPr>
                          <m:t>′</m:t>
                        </m:r>
                      </m:sup>
                    </m:sSubSup>
                    <m:r>
                      <a:rPr lang="en-US" sz="2400" i="1">
                        <a:latin typeface="Cambria Math" panose="02040503050406030204" pitchFamily="18" charset="0"/>
                      </a:rPr>
                      <m:t>=10</m:t>
                    </m:r>
                  </m:oMath>
                </a14:m>
                <a:r>
                  <a:rPr lang="en-US" sz="2400" dirty="0"/>
                  <a:t>?</a:t>
                </a:r>
              </a:p>
            </p:txBody>
          </p:sp>
        </mc:Choice>
        <mc:Fallback xmlns="">
          <p:sp>
            <p:nvSpPr>
              <p:cNvPr id="13" name="Text Placeholder 12">
                <a:extLst>
                  <a:ext uri="{FF2B5EF4-FFF2-40B4-BE49-F238E27FC236}">
                    <a16:creationId xmlns:a16="http://schemas.microsoft.com/office/drawing/2014/main" id="{D7834A5B-7009-D16F-9346-462744EF73DE}"/>
                  </a:ext>
                </a:extLst>
              </p:cNvPr>
              <p:cNvSpPr>
                <a:spLocks noGrp="1" noRot="1" noChangeAspect="1" noMove="1" noResize="1" noEditPoints="1" noAdjustHandles="1" noChangeArrowheads="1" noChangeShapeType="1" noTextEdit="1"/>
              </p:cNvSpPr>
              <p:nvPr>
                <p:ph type="body" sz="quarter" idx="14"/>
              </p:nvPr>
            </p:nvSpPr>
            <p:spPr>
              <a:blipFill>
                <a:blip r:embed="rId6"/>
                <a:stretch>
                  <a:fillRect t="-11024" b="-14961"/>
                </a:stretch>
              </a:blipFill>
            </p:spPr>
            <p:txBody>
              <a:bodyPr/>
              <a:lstStyle/>
              <a:p>
                <a:r>
                  <a:rPr lang="en-US">
                    <a:noFill/>
                  </a:rPr>
                  <a:t> </a:t>
                </a:r>
              </a:p>
            </p:txBody>
          </p:sp>
        </mc:Fallback>
      </mc:AlternateContent>
      <p:sp>
        <p:nvSpPr>
          <p:cNvPr id="42" name="Title 41">
            <a:extLst>
              <a:ext uri="{FF2B5EF4-FFF2-40B4-BE49-F238E27FC236}">
                <a16:creationId xmlns:a16="http://schemas.microsoft.com/office/drawing/2014/main" id="{ACF0BD16-DFA9-9E56-0CE9-12CD03C8DA23}"/>
              </a:ext>
            </a:extLst>
          </p:cNvPr>
          <p:cNvSpPr>
            <a:spLocks noGrp="1"/>
          </p:cNvSpPr>
          <p:nvPr>
            <p:ph type="title"/>
          </p:nvPr>
        </p:nvSpPr>
        <p:spPr>
          <a:xfrm>
            <a:off x="336890" y="1336796"/>
            <a:ext cx="793702" cy="611414"/>
          </a:xfrm>
        </p:spPr>
        <p:txBody>
          <a:bodyPr/>
          <a:lstStyle/>
          <a:p>
            <a:r>
              <a:rPr lang="en-US" dirty="0"/>
              <a:t>14</a:t>
            </a:r>
          </a:p>
        </p:txBody>
      </p:sp>
      <p:sp>
        <p:nvSpPr>
          <p:cNvPr id="21" name="A Button">
            <a:extLst>
              <a:ext uri="{FF2B5EF4-FFF2-40B4-BE49-F238E27FC236}">
                <a16:creationId xmlns:a16="http://schemas.microsoft.com/office/drawing/2014/main" id="{052707EE-1125-033E-6B3F-A0835CA2EE6C}"/>
              </a:ext>
            </a:extLst>
          </p:cNvPr>
          <p:cNvSpPr/>
          <p:nvPr/>
        </p:nvSpPr>
        <p:spPr>
          <a:xfrm>
            <a:off x="1463284" y="2710719"/>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A</a:t>
            </a:r>
          </a:p>
        </p:txBody>
      </p:sp>
      <p:sp>
        <p:nvSpPr>
          <p:cNvPr id="22" name="B Button">
            <a:extLst>
              <a:ext uri="{FF2B5EF4-FFF2-40B4-BE49-F238E27FC236}">
                <a16:creationId xmlns:a16="http://schemas.microsoft.com/office/drawing/2014/main" id="{63311F4C-3237-F629-D763-38DFEAC0DDEE}"/>
              </a:ext>
            </a:extLst>
          </p:cNvPr>
          <p:cNvSpPr/>
          <p:nvPr/>
        </p:nvSpPr>
        <p:spPr>
          <a:xfrm>
            <a:off x="1463284" y="3619625"/>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B</a:t>
            </a:r>
          </a:p>
        </p:txBody>
      </p:sp>
      <p:sp>
        <p:nvSpPr>
          <p:cNvPr id="23" name="C Button">
            <a:extLst>
              <a:ext uri="{FF2B5EF4-FFF2-40B4-BE49-F238E27FC236}">
                <a16:creationId xmlns:a16="http://schemas.microsoft.com/office/drawing/2014/main" id="{C759045C-35F4-A708-EC72-D15C94E61658}"/>
              </a:ext>
            </a:extLst>
          </p:cNvPr>
          <p:cNvSpPr/>
          <p:nvPr/>
        </p:nvSpPr>
        <p:spPr>
          <a:xfrm>
            <a:off x="1463284" y="4472596"/>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C</a:t>
            </a:r>
          </a:p>
        </p:txBody>
      </p:sp>
      <p:sp>
        <p:nvSpPr>
          <p:cNvPr id="24" name="D Button">
            <a:extLst>
              <a:ext uri="{FF2B5EF4-FFF2-40B4-BE49-F238E27FC236}">
                <a16:creationId xmlns:a16="http://schemas.microsoft.com/office/drawing/2014/main" id="{FF91D92C-2657-4C9A-E000-5D2FD919CDD8}"/>
              </a:ext>
            </a:extLst>
          </p:cNvPr>
          <p:cNvSpPr/>
          <p:nvPr/>
        </p:nvSpPr>
        <p:spPr>
          <a:xfrm>
            <a:off x="1463284" y="5397163"/>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D</a:t>
            </a:r>
          </a:p>
        </p:txBody>
      </p:sp>
      <p:sp>
        <p:nvSpPr>
          <p:cNvPr id="25" name="Cross 24">
            <a:extLst>
              <a:ext uri="{FF2B5EF4-FFF2-40B4-BE49-F238E27FC236}">
                <a16:creationId xmlns:a16="http://schemas.microsoft.com/office/drawing/2014/main" id="{E54D476A-9E15-87CD-86FB-64FC1740D3D9}"/>
              </a:ext>
            </a:extLst>
          </p:cNvPr>
          <p:cNvSpPr/>
          <p:nvPr/>
        </p:nvSpPr>
        <p:spPr>
          <a:xfrm rot="18947527">
            <a:off x="1417776" y="3541926"/>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Cross 25">
            <a:extLst>
              <a:ext uri="{FF2B5EF4-FFF2-40B4-BE49-F238E27FC236}">
                <a16:creationId xmlns:a16="http://schemas.microsoft.com/office/drawing/2014/main" id="{7E00E83E-898A-ADC2-9CAE-14F99FFBCCED}"/>
              </a:ext>
            </a:extLst>
          </p:cNvPr>
          <p:cNvSpPr/>
          <p:nvPr/>
        </p:nvSpPr>
        <p:spPr>
          <a:xfrm rot="18947527">
            <a:off x="1436985" y="4383797"/>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Cross 26">
            <a:extLst>
              <a:ext uri="{FF2B5EF4-FFF2-40B4-BE49-F238E27FC236}">
                <a16:creationId xmlns:a16="http://schemas.microsoft.com/office/drawing/2014/main" id="{E36219F7-4DEC-EECD-A0A8-6DE4817B336A}"/>
              </a:ext>
            </a:extLst>
          </p:cNvPr>
          <p:cNvSpPr/>
          <p:nvPr/>
        </p:nvSpPr>
        <p:spPr>
          <a:xfrm rot="18947527">
            <a:off x="1424859" y="5280725"/>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8" name="Graphic 27" descr="Checkmark with solid fill">
            <a:extLst>
              <a:ext uri="{FF2B5EF4-FFF2-40B4-BE49-F238E27FC236}">
                <a16:creationId xmlns:a16="http://schemas.microsoft.com/office/drawing/2014/main" id="{07F7C97E-02F4-930A-D63E-7229999FD2C6}"/>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403050" y="2614564"/>
            <a:ext cx="598518" cy="598518"/>
          </a:xfrm>
          <a:prstGeom prst="rect">
            <a:avLst/>
          </a:prstGeom>
        </p:spPr>
      </p:pic>
      <p:sp>
        <p:nvSpPr>
          <p:cNvPr id="29" name="Partial Circle 28">
            <a:extLst>
              <a:ext uri="{FF2B5EF4-FFF2-40B4-BE49-F238E27FC236}">
                <a16:creationId xmlns:a16="http://schemas.microsoft.com/office/drawing/2014/main" id="{7E3EA438-5B43-E89E-033A-7608D600D8EE}"/>
              </a:ext>
            </a:extLst>
          </p:cNvPr>
          <p:cNvSpPr/>
          <p:nvPr/>
        </p:nvSpPr>
        <p:spPr>
          <a:xfrm>
            <a:off x="8066786" y="-2652671"/>
            <a:ext cx="8241337" cy="5325153"/>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30" name="Title 1">
            <a:extLst>
              <a:ext uri="{FF2B5EF4-FFF2-40B4-BE49-F238E27FC236}">
                <a16:creationId xmlns:a16="http://schemas.microsoft.com/office/drawing/2014/main" id="{98DDC621-3729-ADB8-10C9-9715205980A6}"/>
              </a:ext>
            </a:extLst>
          </p:cNvPr>
          <p:cNvSpPr txBox="1"/>
          <p:nvPr/>
        </p:nvSpPr>
        <p:spPr>
          <a:xfrm>
            <a:off x="8855246" y="246441"/>
            <a:ext cx="3424000" cy="1323439"/>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sp>
        <p:nvSpPr>
          <p:cNvPr id="31" name="Next Question Arrow">
            <a:hlinkClick r:id="rId9" action="ppaction://hlinksldjump"/>
            <a:extLst>
              <a:ext uri="{FF2B5EF4-FFF2-40B4-BE49-F238E27FC236}">
                <a16:creationId xmlns:a16="http://schemas.microsoft.com/office/drawing/2014/main" id="{0F493D7F-A91C-3E9A-B81E-FBCD135B162D}"/>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
        <p:nvSpPr>
          <p:cNvPr id="32" name="Next Question Arrow">
            <a:hlinkClick r:id="rId10" action="ppaction://hlinksldjump"/>
            <a:extLst>
              <a:ext uri="{FF2B5EF4-FFF2-40B4-BE49-F238E27FC236}">
                <a16:creationId xmlns:a16="http://schemas.microsoft.com/office/drawing/2014/main" id="{E94D3A9A-790F-F217-84C0-964805AEA8EF}"/>
              </a:ext>
            </a:extLst>
          </p:cNvPr>
          <p:cNvSpPr/>
          <p:nvPr/>
        </p:nvSpPr>
        <p:spPr>
          <a:xfrm>
            <a:off x="9961709" y="6283885"/>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 Question</a:t>
            </a:r>
          </a:p>
        </p:txBody>
      </p:sp>
      <mc:AlternateContent xmlns:mc="http://schemas.openxmlformats.org/markup-compatibility/2006" xmlns:a14="http://schemas.microsoft.com/office/drawing/2010/main">
        <mc:Choice Requires="a14">
          <p:graphicFrame>
            <p:nvGraphicFramePr>
              <p:cNvPr id="2" name="Table 1">
                <a:extLst>
                  <a:ext uri="{FF2B5EF4-FFF2-40B4-BE49-F238E27FC236}">
                    <a16:creationId xmlns:a16="http://schemas.microsoft.com/office/drawing/2014/main" id="{4F337CC3-2E57-9365-3908-586DB21AA8AC}"/>
                  </a:ext>
                </a:extLst>
              </p:cNvPr>
              <p:cNvGraphicFramePr>
                <a:graphicFrameLocks noGrp="1"/>
              </p:cNvGraphicFramePr>
              <p:nvPr/>
            </p:nvGraphicFramePr>
            <p:xfrm>
              <a:off x="9746963" y="3451034"/>
              <a:ext cx="2039751" cy="1487044"/>
            </p:xfrm>
            <a:graphic>
              <a:graphicData uri="http://schemas.openxmlformats.org/drawingml/2006/table">
                <a:tbl>
                  <a:tblPr firstRow="1" bandRow="1">
                    <a:tableStyleId>{2D5ABB26-0587-4C30-8999-92F81FD0307C}</a:tableStyleId>
                  </a:tblPr>
                  <a:tblGrid>
                    <a:gridCol w="2039751">
                      <a:extLst>
                        <a:ext uri="{9D8B030D-6E8A-4147-A177-3AD203B41FA5}">
                          <a16:colId xmlns:a16="http://schemas.microsoft.com/office/drawing/2014/main" val="2374419039"/>
                        </a:ext>
                      </a:extLst>
                    </a:gridCol>
                  </a:tblGrid>
                  <a:tr h="370840">
                    <a:tc>
                      <a:txBody>
                        <a:bodyPr/>
                        <a:lstStyle/>
                        <a:p>
                          <a:pPr/>
                          <a14:m>
                            <m:oMathPara xmlns:m="http://schemas.openxmlformats.org/officeDocument/2006/math">
                              <m:oMathParaPr>
                                <m:jc m:val="centerGroup"/>
                              </m:oMathParaPr>
                              <m:oMath xmlns:m="http://schemas.openxmlformats.org/officeDocument/2006/math">
                                <m:sSubSup>
                                  <m:sSubSupPr>
                                    <m:ctrlPr>
                                      <a:rPr lang="en-US" sz="2400" i="1" smtClean="0">
                                        <a:latin typeface="Cambria Math" panose="02040503050406030204" pitchFamily="18" charset="0"/>
                                      </a:rPr>
                                    </m:ctrlPr>
                                  </m:sSubSupPr>
                                  <m:e>
                                    <m:r>
                                      <a:rPr lang="en-US" sz="2400" i="1" smtClean="0">
                                        <a:latin typeface="Cambria Math" panose="02040503050406030204" pitchFamily="18" charset="0"/>
                                        <a:ea typeface="Cambria Math" panose="02040503050406030204" pitchFamily="18" charset="0"/>
                                      </a:rPr>
                                      <m:t>𝜎</m:t>
                                    </m:r>
                                  </m:e>
                                  <m:sub>
                                    <m:r>
                                      <a:rPr lang="en-US" sz="2400" b="0" i="1" smtClean="0">
                                        <a:latin typeface="Cambria Math" panose="02040503050406030204" pitchFamily="18" charset="0"/>
                                      </a:rPr>
                                      <m:t>𝑝</m:t>
                                    </m:r>
                                  </m:sub>
                                  <m:sup>
                                    <m:r>
                                      <a:rPr lang="en-US" sz="2400" b="0" i="1" smtClean="0">
                                        <a:latin typeface="Cambria Math" panose="02040503050406030204" pitchFamily="18" charset="0"/>
                                      </a:rPr>
                                      <m:t>2</m:t>
                                    </m:r>
                                  </m:sup>
                                </m:sSubSup>
                                <m:r>
                                  <a:rPr lang="en-US" sz="2400" b="0" i="1" smtClean="0">
                                    <a:latin typeface="Cambria Math" panose="02040503050406030204" pitchFamily="18" charset="0"/>
                                  </a:rPr>
                                  <m:t>=0.015</m:t>
                                </m:r>
                              </m:oMath>
                            </m:oMathPara>
                          </a14:m>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41977039"/>
                      </a:ext>
                    </a:extLst>
                  </a:tr>
                  <a:tr h="370840">
                    <a:tc>
                      <a:txBody>
                        <a:bodyPr/>
                        <a:lstStyle/>
                        <a:p>
                          <a:pPr/>
                          <a14:m>
                            <m:oMathPara xmlns:m="http://schemas.openxmlformats.org/officeDocument/2006/math">
                              <m:oMathParaPr>
                                <m:jc m:val="centerGroup"/>
                              </m:oMathParaPr>
                              <m:oMath xmlns:m="http://schemas.openxmlformats.org/officeDocument/2006/math">
                                <m:sSubSup>
                                  <m:sSubSupPr>
                                    <m:ctrlPr>
                                      <a:rPr lang="en-US" sz="2400" i="1" smtClean="0">
                                        <a:latin typeface="Cambria Math" panose="02040503050406030204" pitchFamily="18" charset="0"/>
                                      </a:rPr>
                                    </m:ctrlPr>
                                  </m:sSubSupPr>
                                  <m:e>
                                    <m:r>
                                      <a:rPr lang="en-US" sz="2400" i="1" smtClean="0">
                                        <a:latin typeface="Cambria Math" panose="02040503050406030204" pitchFamily="18" charset="0"/>
                                        <a:ea typeface="Cambria Math" panose="02040503050406030204" pitchFamily="18" charset="0"/>
                                      </a:rPr>
                                      <m:t>𝜎</m:t>
                                    </m:r>
                                  </m:e>
                                  <m:sub>
                                    <m:r>
                                      <a:rPr lang="en-US" sz="2400" b="0" i="1" smtClean="0">
                                        <a:latin typeface="Cambria Math" panose="02040503050406030204" pitchFamily="18" charset="0"/>
                                        <a:ea typeface="Cambria Math" panose="02040503050406030204" pitchFamily="18" charset="0"/>
                                      </a:rPr>
                                      <m:t>𝑖</m:t>
                                    </m:r>
                                  </m:sub>
                                  <m:sup>
                                    <m:r>
                                      <a:rPr lang="en-US" sz="2400" b="0" i="1" smtClean="0">
                                        <a:latin typeface="Cambria Math" panose="02040503050406030204" pitchFamily="18" charset="0"/>
                                      </a:rPr>
                                      <m:t>2</m:t>
                                    </m:r>
                                  </m:sup>
                                </m:sSubSup>
                                <m:r>
                                  <a:rPr lang="en-US" sz="2400" b="0" i="1" smtClean="0">
                                    <a:latin typeface="Cambria Math" panose="02040503050406030204" pitchFamily="18" charset="0"/>
                                  </a:rPr>
                                  <m:t>=0.030</m:t>
                                </m:r>
                              </m:oMath>
                            </m:oMathPara>
                          </a14:m>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09889235"/>
                      </a:ext>
                    </a:extLst>
                  </a:tr>
                  <a:tr h="370840">
                    <a:tc>
                      <a:txBody>
                        <a:bodyPr/>
                        <a:lstStyle/>
                        <a:p>
                          <a:pPr/>
                          <a14:m>
                            <m:oMathPara xmlns:m="http://schemas.openxmlformats.org/officeDocument/2006/math">
                              <m:oMathParaPr>
                                <m:jc m:val="centerGroup"/>
                              </m:oMathParaPr>
                              <m:oMath xmlns:m="http://schemas.openxmlformats.org/officeDocument/2006/math">
                                <m:sSubSup>
                                  <m:sSubSupPr>
                                    <m:ctrlPr>
                                      <a:rPr lang="en-US" sz="2400" i="1" smtClean="0">
                                        <a:latin typeface="Cambria Math" panose="02040503050406030204" pitchFamily="18" charset="0"/>
                                      </a:rPr>
                                    </m:ctrlPr>
                                  </m:sSubSupPr>
                                  <m:e>
                                    <m:r>
                                      <a:rPr lang="en-US" sz="2400" i="1" smtClean="0">
                                        <a:latin typeface="Cambria Math" panose="02040503050406030204" pitchFamily="18" charset="0"/>
                                        <a:ea typeface="Cambria Math" panose="02040503050406030204" pitchFamily="18" charset="0"/>
                                      </a:rPr>
                                      <m:t>𝜎</m:t>
                                    </m:r>
                                  </m:e>
                                  <m:sub>
                                    <m:r>
                                      <a:rPr lang="en-US" sz="2400" b="0" i="1" smtClean="0">
                                        <a:latin typeface="Cambria Math" panose="02040503050406030204" pitchFamily="18" charset="0"/>
                                        <a:ea typeface="Cambria Math" panose="02040503050406030204" pitchFamily="18" charset="0"/>
                                      </a:rPr>
                                      <m:t>𝑝𝑖</m:t>
                                    </m:r>
                                  </m:sub>
                                  <m:sup>
                                    <m:r>
                                      <a:rPr lang="en-US" sz="2400" b="0" i="1" smtClean="0">
                                        <a:latin typeface="Cambria Math" panose="02040503050406030204" pitchFamily="18" charset="0"/>
                                      </a:rPr>
                                      <m:t>2</m:t>
                                    </m:r>
                                  </m:sup>
                                </m:sSubSup>
                                <m:r>
                                  <a:rPr lang="en-US" sz="2400" b="0" i="1" smtClean="0">
                                    <a:latin typeface="Cambria Math" panose="02040503050406030204" pitchFamily="18" charset="0"/>
                                  </a:rPr>
                                  <m:t>=0.180</m:t>
                                </m:r>
                              </m:oMath>
                            </m:oMathPara>
                          </a14:m>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5539420"/>
                      </a:ext>
                    </a:extLst>
                  </a:tr>
                </a:tbl>
              </a:graphicData>
            </a:graphic>
          </p:graphicFrame>
        </mc:Choice>
        <mc:Fallback xmlns="">
          <p:graphicFrame>
            <p:nvGraphicFramePr>
              <p:cNvPr id="2" name="Table 1">
                <a:extLst>
                  <a:ext uri="{FF2B5EF4-FFF2-40B4-BE49-F238E27FC236}">
                    <a16:creationId xmlns:a16="http://schemas.microsoft.com/office/drawing/2014/main" id="{4F337CC3-2E57-9365-3908-586DB21AA8AC}"/>
                  </a:ext>
                </a:extLst>
              </p:cNvPr>
              <p:cNvGraphicFramePr>
                <a:graphicFrameLocks noGrp="1"/>
              </p:cNvGraphicFramePr>
              <p:nvPr/>
            </p:nvGraphicFramePr>
            <p:xfrm>
              <a:off x="9746963" y="3451034"/>
              <a:ext cx="2039751" cy="1487044"/>
            </p:xfrm>
            <a:graphic>
              <a:graphicData uri="http://schemas.openxmlformats.org/drawingml/2006/table">
                <a:tbl>
                  <a:tblPr firstRow="1" bandRow="1">
                    <a:tableStyleId>{2D5ABB26-0587-4C30-8999-92F81FD0307C}</a:tableStyleId>
                  </a:tblPr>
                  <a:tblGrid>
                    <a:gridCol w="2039751">
                      <a:extLst>
                        <a:ext uri="{9D8B030D-6E8A-4147-A177-3AD203B41FA5}">
                          <a16:colId xmlns:a16="http://schemas.microsoft.com/office/drawing/2014/main" val="2374419039"/>
                        </a:ext>
                      </a:extLst>
                    </a:gridCol>
                  </a:tblGrid>
                  <a:tr h="492824">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11"/>
                          <a:stretch>
                            <a:fillRect l="-298" t="-1235" r="-595" b="-204938"/>
                          </a:stretch>
                        </a:blipFill>
                      </a:tcPr>
                    </a:tc>
                    <a:extLst>
                      <a:ext uri="{0D108BD9-81ED-4DB2-BD59-A6C34878D82A}">
                        <a16:rowId xmlns:a16="http://schemas.microsoft.com/office/drawing/2014/main" val="3341977039"/>
                      </a:ext>
                    </a:extLst>
                  </a:tr>
                  <a:tr h="477012">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11"/>
                          <a:stretch>
                            <a:fillRect l="-298" t="-103797" r="-595" b="-110127"/>
                          </a:stretch>
                        </a:blipFill>
                      </a:tcPr>
                    </a:tc>
                    <a:extLst>
                      <a:ext uri="{0D108BD9-81ED-4DB2-BD59-A6C34878D82A}">
                        <a16:rowId xmlns:a16="http://schemas.microsoft.com/office/drawing/2014/main" val="2409889235"/>
                      </a:ext>
                    </a:extLst>
                  </a:tr>
                  <a:tr h="517208">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11"/>
                          <a:stretch>
                            <a:fillRect l="-298" t="-189412" r="-595" b="-2353"/>
                          </a:stretch>
                        </a:blipFill>
                      </a:tcPr>
                    </a:tc>
                    <a:extLst>
                      <a:ext uri="{0D108BD9-81ED-4DB2-BD59-A6C34878D82A}">
                        <a16:rowId xmlns:a16="http://schemas.microsoft.com/office/drawing/2014/main" val="1005539420"/>
                      </a:ext>
                    </a:extLst>
                  </a:tr>
                </a:tbl>
              </a:graphicData>
            </a:graphic>
          </p:graphicFrame>
        </mc:Fallback>
      </mc:AlternateContent>
    </p:spTree>
    <p:extLst>
      <p:ext uri="{BB962C8B-B14F-4D97-AF65-F5344CB8AC3E}">
        <p14:creationId xmlns:p14="http://schemas.microsoft.com/office/powerpoint/2010/main" val="3982155527"/>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par>
                                <p:cTn id="7" presetID="10" presetClass="exit" presetSubtype="0" fill="hold" grpId="0" nodeType="withEffect">
                                  <p:stCondLst>
                                    <p:cond delay="0"/>
                                  </p:stCondLst>
                                  <p:childTnLst>
                                    <p:animEffect transition="out" filter="fade">
                                      <p:cBhvr>
                                        <p:cTn id="8" dur="250"/>
                                        <p:tgtEl>
                                          <p:spTgt spid="15">
                                            <p:txEl>
                                              <p:pRg st="0" end="0"/>
                                            </p:txEl>
                                          </p:spTgt>
                                        </p:tgtEl>
                                      </p:cBhvr>
                                    </p:animEffect>
                                    <p:set>
                                      <p:cBhvr>
                                        <p:cTn id="9" dur="1" fill="hold">
                                          <p:stCondLst>
                                            <p:cond delay="249"/>
                                          </p:stCondLst>
                                        </p:cTn>
                                        <p:tgtEl>
                                          <p:spTgt spid="15">
                                            <p:txEl>
                                              <p:pRg st="0" end="0"/>
                                            </p:txEl>
                                          </p:spTgt>
                                        </p:tgtEl>
                                        <p:attrNameLst>
                                          <p:attrName>style.visibility</p:attrName>
                                        </p:attrNameLst>
                                      </p:cBhvr>
                                      <p:to>
                                        <p:strVal val="hidden"/>
                                      </p:to>
                                    </p:set>
                                  </p:childTnLst>
                                </p:cTn>
                              </p:par>
                              <p:par>
                                <p:cTn id="10" presetID="10" presetClass="exit" presetSubtype="0" fill="hold" grpId="0" nodeType="withEffect">
                                  <p:stCondLst>
                                    <p:cond delay="0"/>
                                  </p:stCondLst>
                                  <p:childTnLst>
                                    <p:animEffect transition="out" filter="fade">
                                      <p:cBhvr>
                                        <p:cTn id="11" dur="250"/>
                                        <p:tgtEl>
                                          <p:spTgt spid="15">
                                            <p:bg/>
                                          </p:spTgt>
                                        </p:tgtEl>
                                      </p:cBhvr>
                                    </p:animEffect>
                                    <p:set>
                                      <p:cBhvr>
                                        <p:cTn id="12" dur="1" fill="hold">
                                          <p:stCondLst>
                                            <p:cond delay="249"/>
                                          </p:stCondLst>
                                        </p:cTn>
                                        <p:tgtEl>
                                          <p:spTgt spid="15">
                                            <p:bg/>
                                          </p:spTgt>
                                        </p:tgtEl>
                                        <p:attrNameLst>
                                          <p:attrName>style.visibility</p:attrName>
                                        </p:attrNameLst>
                                      </p:cBhvr>
                                      <p:to>
                                        <p:strVal val="hidden"/>
                                      </p:to>
                                    </p:set>
                                  </p:childTnLst>
                                </p:cTn>
                              </p:par>
                            </p:childTnLst>
                          </p:cTn>
                        </p:par>
                      </p:childTnLst>
                    </p:cTn>
                  </p:par>
                </p:childTnLst>
              </p:cTn>
              <p:nextCondLst>
                <p:cond evt="onClick" delay="0">
                  <p:tgtEl>
                    <p:spTgt spid="21"/>
                  </p:tgtEl>
                </p:cond>
              </p:nextCondLst>
            </p:seq>
            <p:seq concurrent="1" nextAc="seek">
              <p:cTn id="13" restart="whenNotActive" fill="hold" evtFilter="cancelBubble" nodeType="interactiveSeq">
                <p:stCondLst>
                  <p:cond evt="onClick" delay="0">
                    <p:tgtEl>
                      <p:spTgt spid="22"/>
                    </p:tgtEl>
                  </p:cond>
                </p:stCondLst>
                <p:endSync evt="end" delay="0">
                  <p:rtn val="all"/>
                </p:endSync>
                <p:childTnLst>
                  <p:par>
                    <p:cTn id="14" fill="hold">
                      <p:stCondLst>
                        <p:cond delay="0"/>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25"/>
                                        </p:tgtEl>
                                        <p:attrNameLst>
                                          <p:attrName>style.visibility</p:attrName>
                                        </p:attrNameLst>
                                      </p:cBhvr>
                                      <p:to>
                                        <p:strVal val="visible"/>
                                      </p:to>
                                    </p:set>
                                  </p:childTnLst>
                                </p:cTn>
                              </p:par>
                              <p:par>
                                <p:cTn id="18" presetID="10" presetClass="exit" presetSubtype="0" fill="hold" grpId="0" nodeType="withEffect">
                                  <p:stCondLst>
                                    <p:cond delay="0"/>
                                  </p:stCondLst>
                                  <p:childTnLst>
                                    <p:animEffect transition="out" filter="fade">
                                      <p:cBhvr>
                                        <p:cTn id="19" dur="250"/>
                                        <p:tgtEl>
                                          <p:spTgt spid="16">
                                            <p:txEl>
                                              <p:pRg st="0" end="0"/>
                                            </p:txEl>
                                          </p:spTgt>
                                        </p:tgtEl>
                                      </p:cBhvr>
                                    </p:animEffect>
                                    <p:set>
                                      <p:cBhvr>
                                        <p:cTn id="20" dur="1" fill="hold">
                                          <p:stCondLst>
                                            <p:cond delay="249"/>
                                          </p:stCondLst>
                                        </p:cTn>
                                        <p:tgtEl>
                                          <p:spTgt spid="16">
                                            <p:txEl>
                                              <p:pRg st="0" end="0"/>
                                            </p:txEl>
                                          </p:spTgt>
                                        </p:tgtEl>
                                        <p:attrNameLst>
                                          <p:attrName>style.visibility</p:attrName>
                                        </p:attrNameLst>
                                      </p:cBhvr>
                                      <p:to>
                                        <p:strVal val="hidden"/>
                                      </p:to>
                                    </p:set>
                                  </p:childTnLst>
                                </p:cTn>
                              </p:par>
                              <p:par>
                                <p:cTn id="21" presetID="10" presetClass="exit" presetSubtype="0" fill="hold" grpId="0" nodeType="withEffect">
                                  <p:stCondLst>
                                    <p:cond delay="0"/>
                                  </p:stCondLst>
                                  <p:childTnLst>
                                    <p:animEffect transition="out" filter="fade">
                                      <p:cBhvr>
                                        <p:cTn id="22" dur="250"/>
                                        <p:tgtEl>
                                          <p:spTgt spid="16">
                                            <p:bg/>
                                          </p:spTgt>
                                        </p:tgtEl>
                                      </p:cBhvr>
                                    </p:animEffect>
                                    <p:set>
                                      <p:cBhvr>
                                        <p:cTn id="23" dur="1" fill="hold">
                                          <p:stCondLst>
                                            <p:cond delay="249"/>
                                          </p:stCondLst>
                                        </p:cTn>
                                        <p:tgtEl>
                                          <p:spTgt spid="16">
                                            <p:bg/>
                                          </p:spTgt>
                                        </p:tgtEl>
                                        <p:attrNameLst>
                                          <p:attrName>style.visibility</p:attrName>
                                        </p:attrNameLst>
                                      </p:cBhvr>
                                      <p:to>
                                        <p:strVal val="hidden"/>
                                      </p:to>
                                    </p:set>
                                  </p:childTnLst>
                                </p:cTn>
                              </p:par>
                            </p:childTnLst>
                          </p:cTn>
                        </p:par>
                      </p:childTnLst>
                    </p:cTn>
                  </p:par>
                </p:childTnLst>
              </p:cTn>
              <p:nextCondLst>
                <p:cond evt="onClick" delay="0">
                  <p:tgtEl>
                    <p:spTgt spid="22"/>
                  </p:tgtEl>
                </p:cond>
              </p:nextCondLst>
            </p:seq>
            <p:seq concurrent="1" nextAc="seek">
              <p:cTn id="24" restart="whenNotActive" fill="hold" evtFilter="cancelBubble" nodeType="interactiveSeq">
                <p:stCondLst>
                  <p:cond evt="onClick" delay="0">
                    <p:tgtEl>
                      <p:spTgt spid="23"/>
                    </p:tgtEl>
                  </p:cond>
                </p:stCondLst>
                <p:endSync evt="end" delay="0">
                  <p:rtn val="all"/>
                </p:endSync>
                <p:childTnLst>
                  <p:par>
                    <p:cTn id="25" fill="hold">
                      <p:stCondLst>
                        <p:cond delay="0"/>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6"/>
                                        </p:tgtEl>
                                        <p:attrNameLst>
                                          <p:attrName>style.visibility</p:attrName>
                                        </p:attrNameLst>
                                      </p:cBhvr>
                                      <p:to>
                                        <p:strVal val="visible"/>
                                      </p:to>
                                    </p:set>
                                  </p:childTnLst>
                                </p:cTn>
                              </p:par>
                              <p:par>
                                <p:cTn id="29" presetID="10" presetClass="exit" presetSubtype="0" fill="hold" grpId="0" nodeType="withEffect">
                                  <p:stCondLst>
                                    <p:cond delay="0"/>
                                  </p:stCondLst>
                                  <p:childTnLst>
                                    <p:animEffect transition="out" filter="fade">
                                      <p:cBhvr>
                                        <p:cTn id="30" dur="250"/>
                                        <p:tgtEl>
                                          <p:spTgt spid="17">
                                            <p:txEl>
                                              <p:pRg st="0" end="0"/>
                                            </p:txEl>
                                          </p:spTgt>
                                        </p:tgtEl>
                                      </p:cBhvr>
                                    </p:animEffect>
                                    <p:set>
                                      <p:cBhvr>
                                        <p:cTn id="31" dur="1" fill="hold">
                                          <p:stCondLst>
                                            <p:cond delay="249"/>
                                          </p:stCondLst>
                                        </p:cTn>
                                        <p:tgtEl>
                                          <p:spTgt spid="17">
                                            <p:txEl>
                                              <p:pRg st="0" end="0"/>
                                            </p:txEl>
                                          </p:spTgt>
                                        </p:tgtEl>
                                        <p:attrNameLst>
                                          <p:attrName>style.visibility</p:attrName>
                                        </p:attrNameLst>
                                      </p:cBhvr>
                                      <p:to>
                                        <p:strVal val="hidden"/>
                                      </p:to>
                                    </p:set>
                                  </p:childTnLst>
                                </p:cTn>
                              </p:par>
                              <p:par>
                                <p:cTn id="32" presetID="10" presetClass="exit" presetSubtype="0" fill="hold" grpId="0" nodeType="withEffect">
                                  <p:stCondLst>
                                    <p:cond delay="0"/>
                                  </p:stCondLst>
                                  <p:childTnLst>
                                    <p:animEffect transition="out" filter="fade">
                                      <p:cBhvr>
                                        <p:cTn id="33" dur="250"/>
                                        <p:tgtEl>
                                          <p:spTgt spid="17">
                                            <p:bg/>
                                          </p:spTgt>
                                        </p:tgtEl>
                                      </p:cBhvr>
                                    </p:animEffect>
                                    <p:set>
                                      <p:cBhvr>
                                        <p:cTn id="34" dur="1" fill="hold">
                                          <p:stCondLst>
                                            <p:cond delay="249"/>
                                          </p:stCondLst>
                                        </p:cTn>
                                        <p:tgtEl>
                                          <p:spTgt spid="17">
                                            <p:bg/>
                                          </p:spTgt>
                                        </p:tgtEl>
                                        <p:attrNameLst>
                                          <p:attrName>style.visibility</p:attrName>
                                        </p:attrNameLst>
                                      </p:cBhvr>
                                      <p:to>
                                        <p:strVal val="hidden"/>
                                      </p:to>
                                    </p:set>
                                  </p:childTnLst>
                                </p:cTn>
                              </p:par>
                            </p:childTnLst>
                          </p:cTn>
                        </p:par>
                      </p:childTnLst>
                    </p:cTn>
                  </p:par>
                </p:childTnLst>
              </p:cTn>
              <p:nextCondLst>
                <p:cond evt="onClick" delay="0">
                  <p:tgtEl>
                    <p:spTgt spid="23"/>
                  </p:tgtEl>
                </p:cond>
              </p:nextCondLst>
            </p:seq>
            <p:seq concurrent="1" nextAc="seek">
              <p:cTn id="35" restart="whenNotActive" fill="hold" evtFilter="cancelBubble" nodeType="interactiveSeq">
                <p:stCondLst>
                  <p:cond evt="onClick" delay="0">
                    <p:tgtEl>
                      <p:spTgt spid="24"/>
                    </p:tgtEl>
                  </p:cond>
                </p:stCondLst>
                <p:endSync evt="end" delay="0">
                  <p:rtn val="all"/>
                </p:endSync>
                <p:childTnLst>
                  <p:par>
                    <p:cTn id="36" fill="hold">
                      <p:stCondLst>
                        <p:cond delay="0"/>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27"/>
                                        </p:tgtEl>
                                        <p:attrNameLst>
                                          <p:attrName>style.visibility</p:attrName>
                                        </p:attrNameLst>
                                      </p:cBhvr>
                                      <p:to>
                                        <p:strVal val="visible"/>
                                      </p:to>
                                    </p:set>
                                  </p:childTnLst>
                                </p:cTn>
                              </p:par>
                              <p:par>
                                <p:cTn id="40" presetID="10" presetClass="exit" presetSubtype="0" fill="hold" grpId="0" nodeType="withEffect">
                                  <p:stCondLst>
                                    <p:cond delay="0"/>
                                  </p:stCondLst>
                                  <p:childTnLst>
                                    <p:animEffect transition="out" filter="fade">
                                      <p:cBhvr>
                                        <p:cTn id="41" dur="250"/>
                                        <p:tgtEl>
                                          <p:spTgt spid="18">
                                            <p:txEl>
                                              <p:pRg st="0" end="0"/>
                                            </p:txEl>
                                          </p:spTgt>
                                        </p:tgtEl>
                                      </p:cBhvr>
                                    </p:animEffect>
                                    <p:set>
                                      <p:cBhvr>
                                        <p:cTn id="42" dur="1" fill="hold">
                                          <p:stCondLst>
                                            <p:cond delay="249"/>
                                          </p:stCondLst>
                                        </p:cTn>
                                        <p:tgtEl>
                                          <p:spTgt spid="18">
                                            <p:txEl>
                                              <p:pRg st="0" end="0"/>
                                            </p:txEl>
                                          </p:spTgt>
                                        </p:tgtEl>
                                        <p:attrNameLst>
                                          <p:attrName>style.visibility</p:attrName>
                                        </p:attrNameLst>
                                      </p:cBhvr>
                                      <p:to>
                                        <p:strVal val="hidden"/>
                                      </p:to>
                                    </p:set>
                                  </p:childTnLst>
                                </p:cTn>
                              </p:par>
                              <p:par>
                                <p:cTn id="43" presetID="10" presetClass="exit" presetSubtype="0" fill="hold" grpId="0" nodeType="withEffect">
                                  <p:stCondLst>
                                    <p:cond delay="0"/>
                                  </p:stCondLst>
                                  <p:childTnLst>
                                    <p:animEffect transition="out" filter="fade">
                                      <p:cBhvr>
                                        <p:cTn id="44" dur="250"/>
                                        <p:tgtEl>
                                          <p:spTgt spid="18">
                                            <p:bg/>
                                          </p:spTgt>
                                        </p:tgtEl>
                                      </p:cBhvr>
                                    </p:animEffect>
                                    <p:set>
                                      <p:cBhvr>
                                        <p:cTn id="45" dur="1" fill="hold">
                                          <p:stCondLst>
                                            <p:cond delay="249"/>
                                          </p:stCondLst>
                                        </p:cTn>
                                        <p:tgtEl>
                                          <p:spTgt spid="18">
                                            <p:bg/>
                                          </p:spTgt>
                                        </p:tgtEl>
                                        <p:attrNameLst>
                                          <p:attrName>style.visibility</p:attrName>
                                        </p:attrNameLst>
                                      </p:cBhvr>
                                      <p:to>
                                        <p:strVal val="hidden"/>
                                      </p:to>
                                    </p:set>
                                  </p:childTnLst>
                                </p:cTn>
                              </p:par>
                            </p:childTnLst>
                          </p:cTn>
                        </p:par>
                      </p:childTnLst>
                    </p:cTn>
                  </p:par>
                </p:childTnLst>
              </p:cTn>
              <p:nextCondLst>
                <p:cond evt="onClick" delay="0">
                  <p:tgtEl>
                    <p:spTgt spid="24"/>
                  </p:tgtEl>
                </p:cond>
              </p:nextCondLst>
            </p:seq>
          </p:childTnLst>
        </p:cTn>
      </p:par>
    </p:tnLst>
    <p:bldLst>
      <p:bldP spid="18" grpId="0" build="p" animBg="1"/>
      <p:bldP spid="17" grpId="0" build="p" animBg="1"/>
      <p:bldP spid="16" grpId="0" build="p" animBg="1"/>
      <p:bldP spid="15" grpId="0" build="p" animBg="1"/>
      <p:bldP spid="25" grpId="0" animBg="1"/>
      <p:bldP spid="26" grpId="0" animBg="1"/>
      <p:bldP spid="2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B90FEB-6B21-5B99-F382-E00E41831D5A}"/>
            </a:ext>
          </a:extLst>
        </p:cNvPr>
        <p:cNvGrpSpPr/>
        <p:nvPr/>
      </p:nvGrpSpPr>
      <p:grpSpPr>
        <a:xfrm>
          <a:off x="0" y="0"/>
          <a:ext cx="0" cy="0"/>
          <a:chOff x="0" y="0"/>
          <a:chExt cx="0" cy="0"/>
        </a:xfrm>
      </p:grpSpPr>
      <p:sp>
        <p:nvSpPr>
          <p:cNvPr id="22" name="Question Box">
            <a:extLst>
              <a:ext uri="{FF2B5EF4-FFF2-40B4-BE49-F238E27FC236}">
                <a16:creationId xmlns:a16="http://schemas.microsoft.com/office/drawing/2014/main" id="{1BE0084B-3117-4D26-BD57-751AFD43318A}"/>
              </a:ext>
            </a:extLst>
          </p:cNvPr>
          <p:cNvSpPr/>
          <p:nvPr/>
        </p:nvSpPr>
        <p:spPr>
          <a:xfrm>
            <a:off x="741300" y="1230541"/>
            <a:ext cx="7303776" cy="799342"/>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3" name="Question Number">
            <a:extLst>
              <a:ext uri="{FF2B5EF4-FFF2-40B4-BE49-F238E27FC236}">
                <a16:creationId xmlns:a16="http://schemas.microsoft.com/office/drawing/2014/main" id="{AA8A9C14-A786-C720-D275-CF931C6677EE}"/>
              </a:ext>
            </a:extLst>
          </p:cNvPr>
          <p:cNvSpPr/>
          <p:nvPr/>
        </p:nvSpPr>
        <p:spPr>
          <a:xfrm>
            <a:off x="284100" y="1173013"/>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24" name="Question Box">
            <a:extLst>
              <a:ext uri="{FF2B5EF4-FFF2-40B4-BE49-F238E27FC236}">
                <a16:creationId xmlns:a16="http://schemas.microsoft.com/office/drawing/2014/main" id="{FA3277A7-80D8-7F02-0EF1-FAB6F8D9FF93}"/>
              </a:ext>
            </a:extLst>
          </p:cNvPr>
          <p:cNvSpPr/>
          <p:nvPr/>
        </p:nvSpPr>
        <p:spPr>
          <a:xfrm>
            <a:off x="741301" y="1230541"/>
            <a:ext cx="7303776" cy="799342"/>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5" name="Question Number">
            <a:extLst>
              <a:ext uri="{FF2B5EF4-FFF2-40B4-BE49-F238E27FC236}">
                <a16:creationId xmlns:a16="http://schemas.microsoft.com/office/drawing/2014/main" id="{39640110-58E3-328F-8ACB-1DC004C716A0}"/>
              </a:ext>
            </a:extLst>
          </p:cNvPr>
          <p:cNvSpPr/>
          <p:nvPr/>
        </p:nvSpPr>
        <p:spPr>
          <a:xfrm>
            <a:off x="284101" y="1173013"/>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15" name="Text Placeholder 14">
            <a:extLst>
              <a:ext uri="{FF2B5EF4-FFF2-40B4-BE49-F238E27FC236}">
                <a16:creationId xmlns:a16="http://schemas.microsoft.com/office/drawing/2014/main" id="{AEB3B32D-A160-FF94-A689-3154164D19A2}"/>
              </a:ext>
            </a:extLst>
          </p:cNvPr>
          <p:cNvSpPr>
            <a:spLocks noGrp="1"/>
          </p:cNvSpPr>
          <p:nvPr>
            <p:ph type="body" sz="quarter" idx="13"/>
          </p:nvPr>
        </p:nvSpPr>
        <p:spPr/>
        <p:txBody>
          <a:bodyPr/>
          <a:lstStyle/>
          <a:p>
            <a:r>
              <a:rPr lang="en-US" dirty="0">
                <a:solidFill>
                  <a:schemeClr val="bg1"/>
                </a:solidFill>
              </a:rPr>
              <a:t>‘10’ is incorrect. Since each record in the data file contains 5 values, the correct figure to input is 5.</a:t>
            </a:r>
          </a:p>
        </p:txBody>
      </p:sp>
      <p:sp>
        <p:nvSpPr>
          <p:cNvPr id="21" name="Text Placeholder 20">
            <a:extLst>
              <a:ext uri="{FF2B5EF4-FFF2-40B4-BE49-F238E27FC236}">
                <a16:creationId xmlns:a16="http://schemas.microsoft.com/office/drawing/2014/main" id="{BBE7790D-F299-1F68-A595-73763B3D9211}"/>
              </a:ext>
            </a:extLst>
          </p:cNvPr>
          <p:cNvSpPr>
            <a:spLocks noGrp="1"/>
          </p:cNvSpPr>
          <p:nvPr>
            <p:ph type="body" sz="quarter" idx="19"/>
          </p:nvPr>
        </p:nvSpPr>
        <p:spPr>
          <a:xfrm>
            <a:off x="2076351" y="5292010"/>
            <a:ext cx="7342632" cy="667512"/>
          </a:xfrm>
        </p:spPr>
        <p:txBody>
          <a:bodyPr/>
          <a:lstStyle/>
          <a:p>
            <a:r>
              <a:rPr lang="en-US" dirty="0">
                <a:solidFill>
                  <a:schemeClr val="tx1"/>
                </a:solidFill>
              </a:rPr>
              <a:t>10F3.0</a:t>
            </a:r>
          </a:p>
        </p:txBody>
      </p:sp>
      <p:sp>
        <p:nvSpPr>
          <p:cNvPr id="14" name="Text Placeholder 13">
            <a:extLst>
              <a:ext uri="{FF2B5EF4-FFF2-40B4-BE49-F238E27FC236}">
                <a16:creationId xmlns:a16="http://schemas.microsoft.com/office/drawing/2014/main" id="{F85014E5-9213-F806-526E-556EE21856E0}"/>
              </a:ext>
            </a:extLst>
          </p:cNvPr>
          <p:cNvSpPr>
            <a:spLocks noGrp="1"/>
          </p:cNvSpPr>
          <p:nvPr>
            <p:ph type="body" sz="quarter" idx="12"/>
          </p:nvPr>
        </p:nvSpPr>
        <p:spPr/>
        <p:txBody>
          <a:bodyPr>
            <a:normAutofit fontScale="92500" lnSpcReduction="20000"/>
          </a:bodyPr>
          <a:lstStyle/>
          <a:p>
            <a:r>
              <a:rPr lang="en-US" dirty="0">
                <a:solidFill>
                  <a:schemeClr val="bg1"/>
                </a:solidFill>
              </a:rPr>
              <a:t>‘F4’ is incorrect. Each value consists of two digits and one space (e.g., 84_), making a total of three characters. Therefore, 3 should be specified instead of 4. </a:t>
            </a:r>
          </a:p>
        </p:txBody>
      </p:sp>
      <p:sp>
        <p:nvSpPr>
          <p:cNvPr id="20" name="Text Placeholder 19">
            <a:extLst>
              <a:ext uri="{FF2B5EF4-FFF2-40B4-BE49-F238E27FC236}">
                <a16:creationId xmlns:a16="http://schemas.microsoft.com/office/drawing/2014/main" id="{892AB03D-3D7A-28D7-E34A-7C68D3D039C0}"/>
              </a:ext>
            </a:extLst>
          </p:cNvPr>
          <p:cNvSpPr>
            <a:spLocks noGrp="1"/>
          </p:cNvSpPr>
          <p:nvPr>
            <p:ph type="body" sz="quarter" idx="18"/>
          </p:nvPr>
        </p:nvSpPr>
        <p:spPr>
          <a:xfrm>
            <a:off x="2076351" y="3519033"/>
            <a:ext cx="7342632" cy="667512"/>
          </a:xfrm>
        </p:spPr>
        <p:txBody>
          <a:bodyPr/>
          <a:lstStyle/>
          <a:p>
            <a:r>
              <a:rPr lang="en-US" dirty="0">
                <a:solidFill>
                  <a:schemeClr val="tx1"/>
                </a:solidFill>
              </a:rPr>
              <a:t>5F4.0</a:t>
            </a:r>
          </a:p>
        </p:txBody>
      </p:sp>
      <p:sp>
        <p:nvSpPr>
          <p:cNvPr id="12" name="Text Placeholder 11">
            <a:extLst>
              <a:ext uri="{FF2B5EF4-FFF2-40B4-BE49-F238E27FC236}">
                <a16:creationId xmlns:a16="http://schemas.microsoft.com/office/drawing/2014/main" id="{8E5BA13B-E876-2C9F-2B7C-2629E88AE6FE}"/>
              </a:ext>
            </a:extLst>
          </p:cNvPr>
          <p:cNvSpPr>
            <a:spLocks noGrp="1"/>
          </p:cNvSpPr>
          <p:nvPr>
            <p:ph type="body" sz="quarter" idx="10"/>
          </p:nvPr>
        </p:nvSpPr>
        <p:spPr/>
        <p:txBody>
          <a:bodyPr>
            <a:normAutofit fontScale="92500" lnSpcReduction="20000"/>
          </a:bodyPr>
          <a:lstStyle/>
          <a:p>
            <a:r>
              <a:rPr lang="en-US" dirty="0">
                <a:solidFill>
                  <a:schemeClr val="tx1"/>
                </a:solidFill>
              </a:rPr>
              <a:t>‘5’ indicates that there are 5 values per record. ‘F3’ specifies that each value occupies 4 characters, including any blank spaces. ‘.0’ signifies that there are no digits after the decimal point.</a:t>
            </a:r>
          </a:p>
        </p:txBody>
      </p:sp>
      <p:sp>
        <p:nvSpPr>
          <p:cNvPr id="13" name="Text Placeholder 12">
            <a:extLst>
              <a:ext uri="{FF2B5EF4-FFF2-40B4-BE49-F238E27FC236}">
                <a16:creationId xmlns:a16="http://schemas.microsoft.com/office/drawing/2014/main" id="{EB6BFD28-357B-2067-3416-514F235273DC}"/>
              </a:ext>
            </a:extLst>
          </p:cNvPr>
          <p:cNvSpPr>
            <a:spLocks noGrp="1"/>
          </p:cNvSpPr>
          <p:nvPr>
            <p:ph type="body" sz="quarter" idx="11"/>
          </p:nvPr>
        </p:nvSpPr>
        <p:spPr/>
        <p:txBody>
          <a:bodyPr>
            <a:normAutofit/>
          </a:bodyPr>
          <a:lstStyle/>
          <a:p>
            <a:r>
              <a:rPr lang="en-US" dirty="0">
                <a:solidFill>
                  <a:schemeClr val="bg1"/>
                </a:solidFill>
              </a:rPr>
              <a:t>‘.1’ is incorrect. As all values in the data have no digits after the decimal point, ‘.0’ is the proper format to use.</a:t>
            </a:r>
          </a:p>
        </p:txBody>
      </p:sp>
      <p:sp>
        <p:nvSpPr>
          <p:cNvPr id="19" name="Text Placeholder 18">
            <a:extLst>
              <a:ext uri="{FF2B5EF4-FFF2-40B4-BE49-F238E27FC236}">
                <a16:creationId xmlns:a16="http://schemas.microsoft.com/office/drawing/2014/main" id="{A8112EB7-55C6-0341-18D2-917D635BC201}"/>
              </a:ext>
            </a:extLst>
          </p:cNvPr>
          <p:cNvSpPr>
            <a:spLocks noGrp="1"/>
          </p:cNvSpPr>
          <p:nvPr>
            <p:ph type="body" sz="quarter" idx="17"/>
          </p:nvPr>
        </p:nvSpPr>
        <p:spPr>
          <a:xfrm>
            <a:off x="2076351" y="2589775"/>
            <a:ext cx="7342632" cy="667512"/>
          </a:xfrm>
        </p:spPr>
        <p:txBody>
          <a:bodyPr/>
          <a:lstStyle/>
          <a:p>
            <a:r>
              <a:rPr lang="en-US" dirty="0">
                <a:solidFill>
                  <a:schemeClr val="tx1"/>
                </a:solidFill>
              </a:rPr>
              <a:t>5F3.1</a:t>
            </a:r>
          </a:p>
        </p:txBody>
      </p:sp>
      <p:sp>
        <p:nvSpPr>
          <p:cNvPr id="18" name="Text Placeholder 17">
            <a:extLst>
              <a:ext uri="{FF2B5EF4-FFF2-40B4-BE49-F238E27FC236}">
                <a16:creationId xmlns:a16="http://schemas.microsoft.com/office/drawing/2014/main" id="{66F453A6-DC4A-DD70-5DE5-249BD62FCECA}"/>
              </a:ext>
            </a:extLst>
          </p:cNvPr>
          <p:cNvSpPr>
            <a:spLocks noGrp="1"/>
          </p:cNvSpPr>
          <p:nvPr>
            <p:ph type="body" sz="quarter" idx="16"/>
          </p:nvPr>
        </p:nvSpPr>
        <p:spPr>
          <a:xfrm>
            <a:off x="2076351" y="4405522"/>
            <a:ext cx="7342632" cy="667512"/>
          </a:xfrm>
        </p:spPr>
        <p:txBody>
          <a:bodyPr>
            <a:normAutofit/>
          </a:bodyPr>
          <a:lstStyle/>
          <a:p>
            <a:r>
              <a:rPr lang="en-US" dirty="0">
                <a:solidFill>
                  <a:schemeClr val="tx1"/>
                </a:solidFill>
              </a:rPr>
              <a:t>5F3.0</a:t>
            </a:r>
          </a:p>
        </p:txBody>
      </p:sp>
      <p:sp>
        <p:nvSpPr>
          <p:cNvPr id="16" name="Text Placeholder 15">
            <a:extLst>
              <a:ext uri="{FF2B5EF4-FFF2-40B4-BE49-F238E27FC236}">
                <a16:creationId xmlns:a16="http://schemas.microsoft.com/office/drawing/2014/main" id="{0AFAC45A-8C8D-FA21-1A25-F5A5D31D29D4}"/>
              </a:ext>
            </a:extLst>
          </p:cNvPr>
          <p:cNvSpPr>
            <a:spLocks noGrp="1"/>
          </p:cNvSpPr>
          <p:nvPr>
            <p:ph type="body" sz="quarter" idx="14"/>
          </p:nvPr>
        </p:nvSpPr>
        <p:spPr>
          <a:xfrm>
            <a:off x="1078580" y="1230542"/>
            <a:ext cx="7061079" cy="856870"/>
          </a:xfrm>
        </p:spPr>
        <p:txBody>
          <a:bodyPr>
            <a:noAutofit/>
          </a:bodyPr>
          <a:lstStyle/>
          <a:p>
            <a:r>
              <a:rPr lang="en-US" dirty="0"/>
              <a:t>The following is an example of a data file used for analysis in the GENOVA program. Choose the appropriate parameter for the GENOVA control card.</a:t>
            </a:r>
            <a:endParaRPr lang="en-US" sz="2400" dirty="0"/>
          </a:p>
        </p:txBody>
      </p:sp>
      <p:sp>
        <p:nvSpPr>
          <p:cNvPr id="57" name="Title 56">
            <a:extLst>
              <a:ext uri="{FF2B5EF4-FFF2-40B4-BE49-F238E27FC236}">
                <a16:creationId xmlns:a16="http://schemas.microsoft.com/office/drawing/2014/main" id="{DE791F68-DEE4-9426-0541-77EBC34108E5}"/>
              </a:ext>
            </a:extLst>
          </p:cNvPr>
          <p:cNvSpPr>
            <a:spLocks noGrp="1"/>
          </p:cNvSpPr>
          <p:nvPr>
            <p:ph type="title"/>
          </p:nvPr>
        </p:nvSpPr>
        <p:spPr>
          <a:xfrm>
            <a:off x="284099" y="1336796"/>
            <a:ext cx="914400" cy="611414"/>
          </a:xfrm>
        </p:spPr>
        <p:txBody>
          <a:bodyPr/>
          <a:lstStyle/>
          <a:p>
            <a:r>
              <a:rPr lang="en-US" dirty="0"/>
              <a:t>15</a:t>
            </a:r>
          </a:p>
        </p:txBody>
      </p:sp>
      <p:sp>
        <p:nvSpPr>
          <p:cNvPr id="26" name="A Button">
            <a:extLst>
              <a:ext uri="{FF2B5EF4-FFF2-40B4-BE49-F238E27FC236}">
                <a16:creationId xmlns:a16="http://schemas.microsoft.com/office/drawing/2014/main" id="{D6E21887-054F-DA4D-02AD-7C79736CE6B3}"/>
              </a:ext>
            </a:extLst>
          </p:cNvPr>
          <p:cNvSpPr/>
          <p:nvPr/>
        </p:nvSpPr>
        <p:spPr>
          <a:xfrm>
            <a:off x="1463284" y="2710719"/>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A</a:t>
            </a:r>
          </a:p>
        </p:txBody>
      </p:sp>
      <p:sp>
        <p:nvSpPr>
          <p:cNvPr id="27" name="B Button">
            <a:extLst>
              <a:ext uri="{FF2B5EF4-FFF2-40B4-BE49-F238E27FC236}">
                <a16:creationId xmlns:a16="http://schemas.microsoft.com/office/drawing/2014/main" id="{E4E014EC-C4BB-AD42-5973-DC38F3D39634}"/>
              </a:ext>
            </a:extLst>
          </p:cNvPr>
          <p:cNvSpPr/>
          <p:nvPr/>
        </p:nvSpPr>
        <p:spPr>
          <a:xfrm>
            <a:off x="1463284" y="3619625"/>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B</a:t>
            </a:r>
          </a:p>
        </p:txBody>
      </p:sp>
      <p:sp>
        <p:nvSpPr>
          <p:cNvPr id="28" name="C Button">
            <a:extLst>
              <a:ext uri="{FF2B5EF4-FFF2-40B4-BE49-F238E27FC236}">
                <a16:creationId xmlns:a16="http://schemas.microsoft.com/office/drawing/2014/main" id="{3B44F533-680B-898B-0FF8-AFCEE5BACA39}"/>
              </a:ext>
            </a:extLst>
          </p:cNvPr>
          <p:cNvSpPr/>
          <p:nvPr/>
        </p:nvSpPr>
        <p:spPr>
          <a:xfrm>
            <a:off x="1463284" y="4472596"/>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C</a:t>
            </a:r>
          </a:p>
        </p:txBody>
      </p:sp>
      <p:sp>
        <p:nvSpPr>
          <p:cNvPr id="29" name="D Button">
            <a:extLst>
              <a:ext uri="{FF2B5EF4-FFF2-40B4-BE49-F238E27FC236}">
                <a16:creationId xmlns:a16="http://schemas.microsoft.com/office/drawing/2014/main" id="{9197E73F-74BA-9CA2-8EAF-EA71BB8F9B41}"/>
              </a:ext>
            </a:extLst>
          </p:cNvPr>
          <p:cNvSpPr/>
          <p:nvPr/>
        </p:nvSpPr>
        <p:spPr>
          <a:xfrm>
            <a:off x="1463284" y="5397163"/>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D</a:t>
            </a:r>
          </a:p>
        </p:txBody>
      </p:sp>
      <p:sp>
        <p:nvSpPr>
          <p:cNvPr id="30" name="Cross 29">
            <a:extLst>
              <a:ext uri="{FF2B5EF4-FFF2-40B4-BE49-F238E27FC236}">
                <a16:creationId xmlns:a16="http://schemas.microsoft.com/office/drawing/2014/main" id="{13FF00E0-BF6E-114F-EE61-46A095DF0EF2}"/>
              </a:ext>
            </a:extLst>
          </p:cNvPr>
          <p:cNvSpPr/>
          <p:nvPr/>
        </p:nvSpPr>
        <p:spPr>
          <a:xfrm rot="18947527">
            <a:off x="1396489" y="2697566"/>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Cross 30">
            <a:extLst>
              <a:ext uri="{FF2B5EF4-FFF2-40B4-BE49-F238E27FC236}">
                <a16:creationId xmlns:a16="http://schemas.microsoft.com/office/drawing/2014/main" id="{7005ED1E-7516-BAE2-1C60-52FD1DBFFB02}"/>
              </a:ext>
            </a:extLst>
          </p:cNvPr>
          <p:cNvSpPr/>
          <p:nvPr/>
        </p:nvSpPr>
        <p:spPr>
          <a:xfrm rot="18947527">
            <a:off x="1417564" y="3556463"/>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Cross 31">
            <a:extLst>
              <a:ext uri="{FF2B5EF4-FFF2-40B4-BE49-F238E27FC236}">
                <a16:creationId xmlns:a16="http://schemas.microsoft.com/office/drawing/2014/main" id="{93278E7F-EAFF-EF87-886C-44BC66EE554B}"/>
              </a:ext>
            </a:extLst>
          </p:cNvPr>
          <p:cNvSpPr/>
          <p:nvPr/>
        </p:nvSpPr>
        <p:spPr>
          <a:xfrm rot="18947527">
            <a:off x="1400422" y="5297289"/>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3" name="Graphic 32" descr="Checkmark with solid fill">
            <a:extLst>
              <a:ext uri="{FF2B5EF4-FFF2-40B4-BE49-F238E27FC236}">
                <a16:creationId xmlns:a16="http://schemas.microsoft.com/office/drawing/2014/main" id="{81BAA8B6-0D46-4637-A864-E65AFCD6EFD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371550" y="4392654"/>
            <a:ext cx="598518" cy="598518"/>
          </a:xfrm>
          <a:prstGeom prst="rect">
            <a:avLst/>
          </a:prstGeom>
        </p:spPr>
      </p:pic>
      <p:sp>
        <p:nvSpPr>
          <p:cNvPr id="34" name="Partial Circle 33">
            <a:extLst>
              <a:ext uri="{FF2B5EF4-FFF2-40B4-BE49-F238E27FC236}">
                <a16:creationId xmlns:a16="http://schemas.microsoft.com/office/drawing/2014/main" id="{551BEB4D-6229-FAE6-C722-93F01992512E}"/>
              </a:ext>
            </a:extLst>
          </p:cNvPr>
          <p:cNvSpPr/>
          <p:nvPr/>
        </p:nvSpPr>
        <p:spPr>
          <a:xfrm>
            <a:off x="8066786" y="-2652671"/>
            <a:ext cx="8241337" cy="5325153"/>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35" name="Title 1">
            <a:extLst>
              <a:ext uri="{FF2B5EF4-FFF2-40B4-BE49-F238E27FC236}">
                <a16:creationId xmlns:a16="http://schemas.microsoft.com/office/drawing/2014/main" id="{875F57DF-E7C3-C3D8-CE90-F3238AED5391}"/>
              </a:ext>
            </a:extLst>
          </p:cNvPr>
          <p:cNvSpPr txBox="1"/>
          <p:nvPr/>
        </p:nvSpPr>
        <p:spPr>
          <a:xfrm>
            <a:off x="8855246" y="246441"/>
            <a:ext cx="3424000" cy="1323439"/>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sp>
        <p:nvSpPr>
          <p:cNvPr id="36" name="Next Question Arrow">
            <a:hlinkClick r:id="rId4" action="ppaction://hlinksldjump"/>
            <a:extLst>
              <a:ext uri="{FF2B5EF4-FFF2-40B4-BE49-F238E27FC236}">
                <a16:creationId xmlns:a16="http://schemas.microsoft.com/office/drawing/2014/main" id="{9C7D8645-AFF0-C816-3FC3-91564F66438E}"/>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
        <p:nvSpPr>
          <p:cNvPr id="37" name="Next Question Arrow">
            <a:hlinkClick r:id="rId5" action="ppaction://hlinksldjump"/>
            <a:extLst>
              <a:ext uri="{FF2B5EF4-FFF2-40B4-BE49-F238E27FC236}">
                <a16:creationId xmlns:a16="http://schemas.microsoft.com/office/drawing/2014/main" id="{82E84FCE-5C76-28AC-E035-4A9FD2233A01}"/>
              </a:ext>
            </a:extLst>
          </p:cNvPr>
          <p:cNvSpPr/>
          <p:nvPr/>
        </p:nvSpPr>
        <p:spPr>
          <a:xfrm>
            <a:off x="9961709" y="6283885"/>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 Question</a:t>
            </a:r>
          </a:p>
        </p:txBody>
      </p:sp>
      <p:pic>
        <p:nvPicPr>
          <p:cNvPr id="3" name="Picture 2" descr="A number grid with black numbers&#10;&#10;AI-generated content may be incorrect.">
            <a:extLst>
              <a:ext uri="{FF2B5EF4-FFF2-40B4-BE49-F238E27FC236}">
                <a16:creationId xmlns:a16="http://schemas.microsoft.com/office/drawing/2014/main" id="{E20F3F4D-B902-896D-5BDA-CBFE2B96019F}"/>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9655374" y="2889493"/>
            <a:ext cx="2330152" cy="3158998"/>
          </a:xfrm>
          <a:prstGeom prst="rect">
            <a:avLst/>
          </a:prstGeom>
          <a:noFill/>
          <a:ln>
            <a:noFill/>
          </a:ln>
        </p:spPr>
      </p:pic>
    </p:spTree>
    <p:extLst>
      <p:ext uri="{BB962C8B-B14F-4D97-AF65-F5344CB8AC3E}">
        <p14:creationId xmlns:p14="http://schemas.microsoft.com/office/powerpoint/2010/main" val="1204732357"/>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6"/>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childTnLst>
                                </p:cTn>
                              </p:par>
                              <p:par>
                                <p:cTn id="7" presetID="10" presetClass="exit" presetSubtype="0" fill="hold" grpId="0" nodeType="withEffect">
                                  <p:stCondLst>
                                    <p:cond delay="0"/>
                                  </p:stCondLst>
                                  <p:childTnLst>
                                    <p:animEffect transition="out" filter="fade">
                                      <p:cBhvr>
                                        <p:cTn id="8" dur="250"/>
                                        <p:tgtEl>
                                          <p:spTgt spid="19">
                                            <p:txEl>
                                              <p:pRg st="0" end="0"/>
                                            </p:txEl>
                                          </p:spTgt>
                                        </p:tgtEl>
                                      </p:cBhvr>
                                    </p:animEffect>
                                    <p:set>
                                      <p:cBhvr>
                                        <p:cTn id="9" dur="1" fill="hold">
                                          <p:stCondLst>
                                            <p:cond delay="249"/>
                                          </p:stCondLst>
                                        </p:cTn>
                                        <p:tgtEl>
                                          <p:spTgt spid="19">
                                            <p:txEl>
                                              <p:pRg st="0" end="0"/>
                                            </p:txEl>
                                          </p:spTgt>
                                        </p:tgtEl>
                                        <p:attrNameLst>
                                          <p:attrName>style.visibility</p:attrName>
                                        </p:attrNameLst>
                                      </p:cBhvr>
                                      <p:to>
                                        <p:strVal val="hidden"/>
                                      </p:to>
                                    </p:set>
                                  </p:childTnLst>
                                </p:cTn>
                              </p:par>
                              <p:par>
                                <p:cTn id="10" presetID="10" presetClass="exit" presetSubtype="0" fill="hold" grpId="0" nodeType="withEffect">
                                  <p:stCondLst>
                                    <p:cond delay="0"/>
                                  </p:stCondLst>
                                  <p:childTnLst>
                                    <p:animEffect transition="out" filter="fade">
                                      <p:cBhvr>
                                        <p:cTn id="11" dur="250"/>
                                        <p:tgtEl>
                                          <p:spTgt spid="19">
                                            <p:bg/>
                                          </p:spTgt>
                                        </p:tgtEl>
                                      </p:cBhvr>
                                    </p:animEffect>
                                    <p:set>
                                      <p:cBhvr>
                                        <p:cTn id="12" dur="1" fill="hold">
                                          <p:stCondLst>
                                            <p:cond delay="249"/>
                                          </p:stCondLst>
                                        </p:cTn>
                                        <p:tgtEl>
                                          <p:spTgt spid="19">
                                            <p:bg/>
                                          </p:spTgt>
                                        </p:tgtEl>
                                        <p:attrNameLst>
                                          <p:attrName>style.visibility</p:attrName>
                                        </p:attrNameLst>
                                      </p:cBhvr>
                                      <p:to>
                                        <p:strVal val="hidden"/>
                                      </p:to>
                                    </p:set>
                                  </p:childTnLst>
                                </p:cTn>
                              </p:par>
                            </p:childTnLst>
                          </p:cTn>
                        </p:par>
                      </p:childTnLst>
                    </p:cTn>
                  </p:par>
                </p:childTnLst>
              </p:cTn>
              <p:nextCondLst>
                <p:cond evt="onClick" delay="0">
                  <p:tgtEl>
                    <p:spTgt spid="26"/>
                  </p:tgtEl>
                </p:cond>
              </p:nextCondLst>
            </p:seq>
            <p:seq concurrent="1" nextAc="seek">
              <p:cTn id="13" restart="whenNotActive" fill="hold" evtFilter="cancelBubble" nodeType="interactiveSeq">
                <p:stCondLst>
                  <p:cond evt="onClick" delay="0">
                    <p:tgtEl>
                      <p:spTgt spid="27"/>
                    </p:tgtEl>
                  </p:cond>
                </p:stCondLst>
                <p:endSync evt="end" delay="0">
                  <p:rtn val="all"/>
                </p:endSync>
                <p:childTnLst>
                  <p:par>
                    <p:cTn id="14" fill="hold">
                      <p:stCondLst>
                        <p:cond delay="0"/>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1"/>
                                        </p:tgtEl>
                                        <p:attrNameLst>
                                          <p:attrName>style.visibility</p:attrName>
                                        </p:attrNameLst>
                                      </p:cBhvr>
                                      <p:to>
                                        <p:strVal val="visible"/>
                                      </p:to>
                                    </p:set>
                                  </p:childTnLst>
                                </p:cTn>
                              </p:par>
                              <p:par>
                                <p:cTn id="18" presetID="10" presetClass="exit" presetSubtype="0" fill="hold" grpId="0" nodeType="withEffect">
                                  <p:stCondLst>
                                    <p:cond delay="0"/>
                                  </p:stCondLst>
                                  <p:childTnLst>
                                    <p:animEffect transition="out" filter="fade">
                                      <p:cBhvr>
                                        <p:cTn id="19" dur="250"/>
                                        <p:tgtEl>
                                          <p:spTgt spid="20">
                                            <p:txEl>
                                              <p:pRg st="0" end="0"/>
                                            </p:txEl>
                                          </p:spTgt>
                                        </p:tgtEl>
                                      </p:cBhvr>
                                    </p:animEffect>
                                    <p:set>
                                      <p:cBhvr>
                                        <p:cTn id="20" dur="1" fill="hold">
                                          <p:stCondLst>
                                            <p:cond delay="249"/>
                                          </p:stCondLst>
                                        </p:cTn>
                                        <p:tgtEl>
                                          <p:spTgt spid="20">
                                            <p:txEl>
                                              <p:pRg st="0" end="0"/>
                                            </p:txEl>
                                          </p:spTgt>
                                        </p:tgtEl>
                                        <p:attrNameLst>
                                          <p:attrName>style.visibility</p:attrName>
                                        </p:attrNameLst>
                                      </p:cBhvr>
                                      <p:to>
                                        <p:strVal val="hidden"/>
                                      </p:to>
                                    </p:set>
                                  </p:childTnLst>
                                </p:cTn>
                              </p:par>
                              <p:par>
                                <p:cTn id="21" presetID="10" presetClass="exit" presetSubtype="0" fill="hold" grpId="0" nodeType="withEffect">
                                  <p:stCondLst>
                                    <p:cond delay="0"/>
                                  </p:stCondLst>
                                  <p:childTnLst>
                                    <p:animEffect transition="out" filter="fade">
                                      <p:cBhvr>
                                        <p:cTn id="22" dur="250"/>
                                        <p:tgtEl>
                                          <p:spTgt spid="20">
                                            <p:bg/>
                                          </p:spTgt>
                                        </p:tgtEl>
                                      </p:cBhvr>
                                    </p:animEffect>
                                    <p:set>
                                      <p:cBhvr>
                                        <p:cTn id="23" dur="1" fill="hold">
                                          <p:stCondLst>
                                            <p:cond delay="249"/>
                                          </p:stCondLst>
                                        </p:cTn>
                                        <p:tgtEl>
                                          <p:spTgt spid="20">
                                            <p:bg/>
                                          </p:spTgt>
                                        </p:tgtEl>
                                        <p:attrNameLst>
                                          <p:attrName>style.visibility</p:attrName>
                                        </p:attrNameLst>
                                      </p:cBhvr>
                                      <p:to>
                                        <p:strVal val="hidden"/>
                                      </p:to>
                                    </p:set>
                                  </p:childTnLst>
                                </p:cTn>
                              </p:par>
                            </p:childTnLst>
                          </p:cTn>
                        </p:par>
                      </p:childTnLst>
                    </p:cTn>
                  </p:par>
                </p:childTnLst>
              </p:cTn>
              <p:nextCondLst>
                <p:cond evt="onClick" delay="0">
                  <p:tgtEl>
                    <p:spTgt spid="27"/>
                  </p:tgtEl>
                </p:cond>
              </p:nextCondLst>
            </p:seq>
            <p:seq concurrent="1" nextAc="seek">
              <p:cTn id="24" restart="whenNotActive" fill="hold" evtFilter="cancelBubble" nodeType="interactiveSeq">
                <p:stCondLst>
                  <p:cond evt="onClick" delay="0">
                    <p:tgtEl>
                      <p:spTgt spid="28"/>
                    </p:tgtEl>
                  </p:cond>
                </p:stCondLst>
                <p:endSync evt="end" delay="0">
                  <p:rtn val="all"/>
                </p:endSync>
                <p:childTnLst>
                  <p:par>
                    <p:cTn id="25" fill="hold">
                      <p:stCondLst>
                        <p:cond delay="0"/>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3"/>
                                        </p:tgtEl>
                                        <p:attrNameLst>
                                          <p:attrName>style.visibility</p:attrName>
                                        </p:attrNameLst>
                                      </p:cBhvr>
                                      <p:to>
                                        <p:strVal val="visible"/>
                                      </p:to>
                                    </p:set>
                                  </p:childTnLst>
                                </p:cTn>
                              </p:par>
                              <p:par>
                                <p:cTn id="29" presetID="10" presetClass="exit" presetSubtype="0" fill="hold" grpId="0" nodeType="withEffect">
                                  <p:stCondLst>
                                    <p:cond delay="0"/>
                                  </p:stCondLst>
                                  <p:childTnLst>
                                    <p:animEffect transition="out" filter="fade">
                                      <p:cBhvr>
                                        <p:cTn id="30" dur="250"/>
                                        <p:tgtEl>
                                          <p:spTgt spid="18">
                                            <p:txEl>
                                              <p:pRg st="0" end="0"/>
                                            </p:txEl>
                                          </p:spTgt>
                                        </p:tgtEl>
                                      </p:cBhvr>
                                    </p:animEffect>
                                    <p:set>
                                      <p:cBhvr>
                                        <p:cTn id="31" dur="1" fill="hold">
                                          <p:stCondLst>
                                            <p:cond delay="249"/>
                                          </p:stCondLst>
                                        </p:cTn>
                                        <p:tgtEl>
                                          <p:spTgt spid="18">
                                            <p:txEl>
                                              <p:pRg st="0" end="0"/>
                                            </p:txEl>
                                          </p:spTgt>
                                        </p:tgtEl>
                                        <p:attrNameLst>
                                          <p:attrName>style.visibility</p:attrName>
                                        </p:attrNameLst>
                                      </p:cBhvr>
                                      <p:to>
                                        <p:strVal val="hidden"/>
                                      </p:to>
                                    </p:set>
                                  </p:childTnLst>
                                </p:cTn>
                              </p:par>
                              <p:par>
                                <p:cTn id="32" presetID="10" presetClass="exit" presetSubtype="0" fill="hold" grpId="0" nodeType="withEffect">
                                  <p:stCondLst>
                                    <p:cond delay="0"/>
                                  </p:stCondLst>
                                  <p:childTnLst>
                                    <p:animEffect transition="out" filter="fade">
                                      <p:cBhvr>
                                        <p:cTn id="33" dur="250"/>
                                        <p:tgtEl>
                                          <p:spTgt spid="18">
                                            <p:bg/>
                                          </p:spTgt>
                                        </p:tgtEl>
                                      </p:cBhvr>
                                    </p:animEffect>
                                    <p:set>
                                      <p:cBhvr>
                                        <p:cTn id="34" dur="1" fill="hold">
                                          <p:stCondLst>
                                            <p:cond delay="249"/>
                                          </p:stCondLst>
                                        </p:cTn>
                                        <p:tgtEl>
                                          <p:spTgt spid="18">
                                            <p:bg/>
                                          </p:spTgt>
                                        </p:tgtEl>
                                        <p:attrNameLst>
                                          <p:attrName>style.visibility</p:attrName>
                                        </p:attrNameLst>
                                      </p:cBhvr>
                                      <p:to>
                                        <p:strVal val="hidden"/>
                                      </p:to>
                                    </p:set>
                                  </p:childTnLst>
                                </p:cTn>
                              </p:par>
                            </p:childTnLst>
                          </p:cTn>
                        </p:par>
                      </p:childTnLst>
                    </p:cTn>
                  </p:par>
                </p:childTnLst>
              </p:cTn>
              <p:nextCondLst>
                <p:cond evt="onClick" delay="0">
                  <p:tgtEl>
                    <p:spTgt spid="28"/>
                  </p:tgtEl>
                </p:cond>
              </p:nextCondLst>
            </p:seq>
            <p:seq concurrent="1" nextAc="seek">
              <p:cTn id="35" restart="whenNotActive" fill="hold" evtFilter="cancelBubble" nodeType="interactiveSeq">
                <p:stCondLst>
                  <p:cond evt="onClick" delay="0">
                    <p:tgtEl>
                      <p:spTgt spid="29"/>
                    </p:tgtEl>
                  </p:cond>
                </p:stCondLst>
                <p:endSync evt="end" delay="0">
                  <p:rtn val="all"/>
                </p:endSync>
                <p:childTnLst>
                  <p:par>
                    <p:cTn id="36" fill="hold">
                      <p:stCondLst>
                        <p:cond delay="0"/>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32"/>
                                        </p:tgtEl>
                                        <p:attrNameLst>
                                          <p:attrName>style.visibility</p:attrName>
                                        </p:attrNameLst>
                                      </p:cBhvr>
                                      <p:to>
                                        <p:strVal val="visible"/>
                                      </p:to>
                                    </p:set>
                                  </p:childTnLst>
                                </p:cTn>
                              </p:par>
                              <p:par>
                                <p:cTn id="40" presetID="10" presetClass="exit" presetSubtype="0" fill="hold" grpId="0" nodeType="withEffect">
                                  <p:stCondLst>
                                    <p:cond delay="0"/>
                                  </p:stCondLst>
                                  <p:childTnLst>
                                    <p:animEffect transition="out" filter="fade">
                                      <p:cBhvr>
                                        <p:cTn id="41" dur="250"/>
                                        <p:tgtEl>
                                          <p:spTgt spid="21">
                                            <p:txEl>
                                              <p:pRg st="0" end="0"/>
                                            </p:txEl>
                                          </p:spTgt>
                                        </p:tgtEl>
                                      </p:cBhvr>
                                    </p:animEffect>
                                    <p:set>
                                      <p:cBhvr>
                                        <p:cTn id="42" dur="1" fill="hold">
                                          <p:stCondLst>
                                            <p:cond delay="249"/>
                                          </p:stCondLst>
                                        </p:cTn>
                                        <p:tgtEl>
                                          <p:spTgt spid="21">
                                            <p:txEl>
                                              <p:pRg st="0" end="0"/>
                                            </p:txEl>
                                          </p:spTgt>
                                        </p:tgtEl>
                                        <p:attrNameLst>
                                          <p:attrName>style.visibility</p:attrName>
                                        </p:attrNameLst>
                                      </p:cBhvr>
                                      <p:to>
                                        <p:strVal val="hidden"/>
                                      </p:to>
                                    </p:set>
                                  </p:childTnLst>
                                </p:cTn>
                              </p:par>
                              <p:par>
                                <p:cTn id="43" presetID="10" presetClass="exit" presetSubtype="0" fill="hold" grpId="0" nodeType="withEffect">
                                  <p:stCondLst>
                                    <p:cond delay="0"/>
                                  </p:stCondLst>
                                  <p:childTnLst>
                                    <p:animEffect transition="out" filter="fade">
                                      <p:cBhvr>
                                        <p:cTn id="44" dur="250"/>
                                        <p:tgtEl>
                                          <p:spTgt spid="21">
                                            <p:bg/>
                                          </p:spTgt>
                                        </p:tgtEl>
                                      </p:cBhvr>
                                    </p:animEffect>
                                    <p:set>
                                      <p:cBhvr>
                                        <p:cTn id="45" dur="1" fill="hold">
                                          <p:stCondLst>
                                            <p:cond delay="249"/>
                                          </p:stCondLst>
                                        </p:cTn>
                                        <p:tgtEl>
                                          <p:spTgt spid="21">
                                            <p:bg/>
                                          </p:spTgt>
                                        </p:tgtEl>
                                        <p:attrNameLst>
                                          <p:attrName>style.visibility</p:attrName>
                                        </p:attrNameLst>
                                      </p:cBhvr>
                                      <p:to>
                                        <p:strVal val="hidden"/>
                                      </p:to>
                                    </p:set>
                                  </p:childTnLst>
                                </p:cTn>
                              </p:par>
                            </p:childTnLst>
                          </p:cTn>
                        </p:par>
                      </p:childTnLst>
                    </p:cTn>
                  </p:par>
                </p:childTnLst>
              </p:cTn>
              <p:nextCondLst>
                <p:cond evt="onClick" delay="0">
                  <p:tgtEl>
                    <p:spTgt spid="29"/>
                  </p:tgtEl>
                </p:cond>
              </p:nextCondLst>
            </p:seq>
          </p:childTnLst>
        </p:cTn>
      </p:par>
    </p:tnLst>
    <p:bldLst>
      <p:bldP spid="21" grpId="0" build="p" animBg="1"/>
      <p:bldP spid="20" grpId="0" build="p" animBg="1"/>
      <p:bldP spid="19" grpId="0" build="p" animBg="1"/>
      <p:bldP spid="18" grpId="0" build="p" animBg="1"/>
      <p:bldP spid="30" grpId="0" animBg="1"/>
      <p:bldP spid="31" grpId="0" animBg="1"/>
      <p:bldP spid="32"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4516F5-2612-0212-B0A0-BD9A02C0F22E}"/>
            </a:ext>
          </a:extLst>
        </p:cNvPr>
        <p:cNvGrpSpPr/>
        <p:nvPr/>
      </p:nvGrpSpPr>
      <p:grpSpPr>
        <a:xfrm>
          <a:off x="0" y="0"/>
          <a:ext cx="0" cy="0"/>
          <a:chOff x="0" y="0"/>
          <a:chExt cx="0" cy="0"/>
        </a:xfrm>
      </p:grpSpPr>
      <p:sp>
        <p:nvSpPr>
          <p:cNvPr id="22" name="Question Box">
            <a:extLst>
              <a:ext uri="{FF2B5EF4-FFF2-40B4-BE49-F238E27FC236}">
                <a16:creationId xmlns:a16="http://schemas.microsoft.com/office/drawing/2014/main" id="{24E61D7F-8937-6DC1-600D-7DF913D0737E}"/>
              </a:ext>
            </a:extLst>
          </p:cNvPr>
          <p:cNvSpPr/>
          <p:nvPr/>
        </p:nvSpPr>
        <p:spPr>
          <a:xfrm>
            <a:off x="741301" y="838022"/>
            <a:ext cx="7303776" cy="1191862"/>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3" name="Question Number">
            <a:extLst>
              <a:ext uri="{FF2B5EF4-FFF2-40B4-BE49-F238E27FC236}">
                <a16:creationId xmlns:a16="http://schemas.microsoft.com/office/drawing/2014/main" id="{1152D3CA-660F-6844-5BF6-7FD56B769478}"/>
              </a:ext>
            </a:extLst>
          </p:cNvPr>
          <p:cNvSpPr/>
          <p:nvPr/>
        </p:nvSpPr>
        <p:spPr>
          <a:xfrm>
            <a:off x="284101" y="1173013"/>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12" name="Text Placeholder 11">
            <a:extLst>
              <a:ext uri="{FF2B5EF4-FFF2-40B4-BE49-F238E27FC236}">
                <a16:creationId xmlns:a16="http://schemas.microsoft.com/office/drawing/2014/main" id="{CBEC3A6B-A69D-9A35-7910-BD0A8CD0B38E}"/>
              </a:ext>
            </a:extLst>
          </p:cNvPr>
          <p:cNvSpPr>
            <a:spLocks noGrp="1"/>
          </p:cNvSpPr>
          <p:nvPr>
            <p:ph type="body" sz="quarter" idx="10"/>
          </p:nvPr>
        </p:nvSpPr>
        <p:spPr/>
        <p:txBody>
          <a:bodyPr>
            <a:normAutofit fontScale="92500" lnSpcReduction="20000"/>
          </a:bodyPr>
          <a:lstStyle/>
          <a:p>
            <a:r>
              <a:rPr lang="en-US" dirty="0">
                <a:solidFill>
                  <a:schemeClr val="tx1"/>
                </a:solidFill>
              </a:rPr>
              <a:t>‘I’ is nested within ‘R’, so ‘I’ should be written as ‘I:R’. Also, since ‘P’ is the slowest-moving facet and ‘R’ is the fastest-moving facet, the correct order is P, R, I:R.</a:t>
            </a:r>
          </a:p>
        </p:txBody>
      </p:sp>
      <p:sp>
        <p:nvSpPr>
          <p:cNvPr id="15" name="Text Placeholder 14">
            <a:extLst>
              <a:ext uri="{FF2B5EF4-FFF2-40B4-BE49-F238E27FC236}">
                <a16:creationId xmlns:a16="http://schemas.microsoft.com/office/drawing/2014/main" id="{74BF504D-7E0D-690D-EA0F-350CF73A767F}"/>
              </a:ext>
            </a:extLst>
          </p:cNvPr>
          <p:cNvSpPr>
            <a:spLocks noGrp="1"/>
          </p:cNvSpPr>
          <p:nvPr>
            <p:ph type="body" sz="quarter" idx="13"/>
          </p:nvPr>
        </p:nvSpPr>
        <p:spPr/>
        <p:txBody>
          <a:bodyPr>
            <a:normAutofit fontScale="92500" lnSpcReduction="20000"/>
          </a:bodyPr>
          <a:lstStyle/>
          <a:p>
            <a:r>
              <a:rPr lang="en-US" dirty="0">
                <a:solidFill>
                  <a:schemeClr val="bg1"/>
                </a:solidFill>
              </a:rPr>
              <a:t>Facet notations are correct, but the order is wrong. They should be listed from the slowest-moving facet (P) to the fastest-moving facet (I:R).</a:t>
            </a:r>
          </a:p>
        </p:txBody>
      </p:sp>
      <mc:AlternateContent xmlns:mc="http://schemas.openxmlformats.org/markup-compatibility/2006" xmlns:a14="http://schemas.microsoft.com/office/drawing/2010/main">
        <mc:Choice Requires="a14">
          <p:sp>
            <p:nvSpPr>
              <p:cNvPr id="21" name="Text Placeholder 20">
                <a:extLst>
                  <a:ext uri="{FF2B5EF4-FFF2-40B4-BE49-F238E27FC236}">
                    <a16:creationId xmlns:a16="http://schemas.microsoft.com/office/drawing/2014/main" id="{7CAD1E08-AF36-EE72-414D-09C08779887E}"/>
                  </a:ext>
                </a:extLst>
              </p:cNvPr>
              <p:cNvSpPr>
                <a:spLocks noGrp="1"/>
              </p:cNvSpPr>
              <p:nvPr>
                <p:ph type="body" sz="quarter" idx="19"/>
              </p:nvPr>
            </p:nvSpPr>
            <p:spPr>
              <a:xfrm>
                <a:off x="2065764" y="5292008"/>
                <a:ext cx="7342632" cy="667512"/>
              </a:xfrm>
            </p:spPr>
            <p:txBody>
              <a:bodyPr>
                <a:normAutofit/>
              </a:bodyPr>
              <a:lstStyle/>
              <a:p>
                <a:pPr marR="0" lvl="0">
                  <a:lnSpc>
                    <a:spcPct val="115000"/>
                  </a:lnSpc>
                  <a:spcAft>
                    <a:spcPts val="800"/>
                  </a:spcAft>
                </a:pPr>
                <a14:m>
                  <m:oMathPara xmlns:m="http://schemas.openxmlformats.org/officeDocument/2006/math">
                    <m:oMathParaPr>
                      <m:jc m:val="centerGroup"/>
                    </m:oMathParaPr>
                    <m:oMath xmlns:m="http://schemas.openxmlformats.org/officeDocument/2006/math">
                      <m:r>
                        <a:rPr lang="en-US" i="1" kern="10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𝑃</m:t>
                      </m:r>
                      <m:r>
                        <a:rPr lang="en-US" i="1" kern="10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 </m:t>
                      </m:r>
                      <m:r>
                        <a:rPr lang="en-US" i="1" kern="10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𝑅</m:t>
                      </m:r>
                      <m:r>
                        <a:rPr lang="en-US" i="1" kern="10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 </m:t>
                      </m:r>
                      <m:r>
                        <a:rPr lang="en-US" i="1" kern="10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𝐼</m:t>
                      </m:r>
                      <m:r>
                        <a:rPr lang="en-US" i="1" kern="10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m:t>
                      </m:r>
                      <m:r>
                        <a:rPr lang="en-US" i="1" kern="10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𝑅</m:t>
                      </m:r>
                    </m:oMath>
                  </m:oMathPara>
                </a14:m>
                <a:endParaRPr lang="en-US" kern="100" dirty="0"/>
              </a:p>
            </p:txBody>
          </p:sp>
        </mc:Choice>
        <mc:Fallback xmlns="">
          <p:sp>
            <p:nvSpPr>
              <p:cNvPr id="21" name="Text Placeholder 20">
                <a:extLst>
                  <a:ext uri="{FF2B5EF4-FFF2-40B4-BE49-F238E27FC236}">
                    <a16:creationId xmlns:a16="http://schemas.microsoft.com/office/drawing/2014/main" id="{7CAD1E08-AF36-EE72-414D-09C08779887E}"/>
                  </a:ext>
                </a:extLst>
              </p:cNvPr>
              <p:cNvSpPr>
                <a:spLocks noGrp="1" noRot="1" noChangeAspect="1" noMove="1" noResize="1" noEditPoints="1" noAdjustHandles="1" noChangeArrowheads="1" noChangeShapeType="1" noTextEdit="1"/>
              </p:cNvSpPr>
              <p:nvPr>
                <p:ph type="body" sz="quarter" idx="19"/>
              </p:nvPr>
            </p:nvSpPr>
            <p:spPr>
              <a:xfrm>
                <a:off x="2065764" y="5292008"/>
                <a:ext cx="7342632" cy="667512"/>
              </a:xfrm>
              <a:blipFill>
                <a:blip r:embed="rId2"/>
                <a:stretch>
                  <a:fillRect/>
                </a:stretch>
              </a:blipFill>
            </p:spPr>
            <p:txBody>
              <a:bodyPr/>
              <a:lstStyle/>
              <a:p>
                <a:r>
                  <a:rPr lang="en-US">
                    <a:noFill/>
                  </a:rPr>
                  <a:t> </a:t>
                </a:r>
              </a:p>
            </p:txBody>
          </p:sp>
        </mc:Fallback>
      </mc:AlternateContent>
      <p:sp>
        <p:nvSpPr>
          <p:cNvPr id="14" name="Text Placeholder 13">
            <a:extLst>
              <a:ext uri="{FF2B5EF4-FFF2-40B4-BE49-F238E27FC236}">
                <a16:creationId xmlns:a16="http://schemas.microsoft.com/office/drawing/2014/main" id="{E91D9413-9B3A-E72C-9CF1-147508713159}"/>
              </a:ext>
            </a:extLst>
          </p:cNvPr>
          <p:cNvSpPr>
            <a:spLocks noGrp="1"/>
          </p:cNvSpPr>
          <p:nvPr>
            <p:ph type="body" sz="quarter" idx="12"/>
          </p:nvPr>
        </p:nvSpPr>
        <p:spPr/>
        <p:txBody>
          <a:bodyPr>
            <a:normAutofit/>
          </a:bodyPr>
          <a:lstStyle/>
          <a:p>
            <a:r>
              <a:rPr lang="en-US">
                <a:solidFill>
                  <a:schemeClr val="bg1"/>
                </a:solidFill>
              </a:rPr>
              <a:t>The order is correct, but the facet notation is incorrect. Since ‘I’ is nested within ‘R’ in this design, it should be written as ‘I:R’.</a:t>
            </a:r>
            <a:endParaRPr lang="en-US" dirty="0">
              <a:solidFill>
                <a:schemeClr val="bg1"/>
              </a:solidFill>
            </a:endParaRPr>
          </a:p>
        </p:txBody>
      </p:sp>
      <mc:AlternateContent xmlns:mc="http://schemas.openxmlformats.org/markup-compatibility/2006" xmlns:a14="http://schemas.microsoft.com/office/drawing/2010/main">
        <mc:Choice Requires="a14">
          <p:sp>
            <p:nvSpPr>
              <p:cNvPr id="20" name="Text Placeholder 19">
                <a:extLst>
                  <a:ext uri="{FF2B5EF4-FFF2-40B4-BE49-F238E27FC236}">
                    <a16:creationId xmlns:a16="http://schemas.microsoft.com/office/drawing/2014/main" id="{83449CD2-1E43-0F47-79F9-FF57CC1BD216}"/>
                  </a:ext>
                </a:extLst>
              </p:cNvPr>
              <p:cNvSpPr>
                <a:spLocks noGrp="1"/>
              </p:cNvSpPr>
              <p:nvPr>
                <p:ph type="body" sz="quarter" idx="18"/>
              </p:nvPr>
            </p:nvSpPr>
            <p:spPr>
              <a:xfrm>
                <a:off x="2065764" y="3519036"/>
                <a:ext cx="7342632" cy="667512"/>
              </a:xfrm>
            </p:spPr>
            <p:txBody>
              <a:bodyPr/>
              <a:lstStyle/>
              <a:p>
                <a:pPr marR="0" lvl="0">
                  <a:lnSpc>
                    <a:spcPct val="115000"/>
                  </a:lnSpc>
                  <a:spcAft>
                    <a:spcPts val="800"/>
                  </a:spcAft>
                </a:pPr>
                <a14:m>
                  <m:oMathPara xmlns:m="http://schemas.openxmlformats.org/officeDocument/2006/math">
                    <m:oMathParaPr>
                      <m:jc m:val="centerGroup"/>
                    </m:oMathParaPr>
                    <m:oMath xmlns:m="http://schemas.openxmlformats.org/officeDocument/2006/math">
                      <m:r>
                        <a:rPr lang="en-US" i="1" kern="10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𝑃</m:t>
                      </m:r>
                      <m:r>
                        <a:rPr lang="en-US" i="1" kern="10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 </m:t>
                      </m:r>
                      <m:r>
                        <a:rPr lang="en-US" i="1" kern="10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𝑅</m:t>
                      </m:r>
                      <m:r>
                        <a:rPr lang="en-US" i="1" kern="10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 </m:t>
                      </m:r>
                      <m:r>
                        <a:rPr lang="en-US" i="1" kern="10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𝐼</m:t>
                      </m:r>
                    </m:oMath>
                  </m:oMathPara>
                </a14:m>
                <a:endParaRPr lang="en-US" kern="100" dirty="0"/>
              </a:p>
            </p:txBody>
          </p:sp>
        </mc:Choice>
        <mc:Fallback xmlns="">
          <p:sp>
            <p:nvSpPr>
              <p:cNvPr id="20" name="Text Placeholder 19">
                <a:extLst>
                  <a:ext uri="{FF2B5EF4-FFF2-40B4-BE49-F238E27FC236}">
                    <a16:creationId xmlns:a16="http://schemas.microsoft.com/office/drawing/2014/main" id="{83449CD2-1E43-0F47-79F9-FF57CC1BD216}"/>
                  </a:ext>
                </a:extLst>
              </p:cNvPr>
              <p:cNvSpPr>
                <a:spLocks noGrp="1" noRot="1" noChangeAspect="1" noMove="1" noResize="1" noEditPoints="1" noAdjustHandles="1" noChangeArrowheads="1" noChangeShapeType="1" noTextEdit="1"/>
              </p:cNvSpPr>
              <p:nvPr>
                <p:ph type="body" sz="quarter" idx="18"/>
              </p:nvPr>
            </p:nvSpPr>
            <p:spPr>
              <a:xfrm>
                <a:off x="2065764" y="3519036"/>
                <a:ext cx="7342632" cy="667512"/>
              </a:xfrm>
              <a:blipFill>
                <a:blip r:embed="rId3"/>
                <a:stretch>
                  <a:fillRect/>
                </a:stretch>
              </a:blipFill>
            </p:spPr>
            <p:txBody>
              <a:bodyPr/>
              <a:lstStyle/>
              <a:p>
                <a:r>
                  <a:rPr lang="en-US">
                    <a:noFill/>
                  </a:rPr>
                  <a:t> </a:t>
                </a:r>
              </a:p>
            </p:txBody>
          </p:sp>
        </mc:Fallback>
      </mc:AlternateContent>
      <p:sp>
        <p:nvSpPr>
          <p:cNvPr id="13" name="Text Placeholder 12">
            <a:extLst>
              <a:ext uri="{FF2B5EF4-FFF2-40B4-BE49-F238E27FC236}">
                <a16:creationId xmlns:a16="http://schemas.microsoft.com/office/drawing/2014/main" id="{F5C649F9-CBE9-77AA-62BB-0D495FD69F8A}"/>
              </a:ext>
            </a:extLst>
          </p:cNvPr>
          <p:cNvSpPr>
            <a:spLocks noGrp="1"/>
          </p:cNvSpPr>
          <p:nvPr>
            <p:ph type="body" sz="quarter" idx="11"/>
          </p:nvPr>
        </p:nvSpPr>
        <p:spPr/>
        <p:txBody>
          <a:bodyPr>
            <a:normAutofit/>
          </a:bodyPr>
          <a:lstStyle/>
          <a:p>
            <a:r>
              <a:rPr lang="en-US" dirty="0">
                <a:solidFill>
                  <a:schemeClr val="bg1"/>
                </a:solidFill>
              </a:rPr>
              <a:t>EFFECT cards must list facets in order from the slowest-moving to the fastest-moving in a nested design.</a:t>
            </a:r>
          </a:p>
        </p:txBody>
      </p:sp>
      <p:sp>
        <p:nvSpPr>
          <p:cNvPr id="19" name="Text Placeholder 18">
            <a:extLst>
              <a:ext uri="{FF2B5EF4-FFF2-40B4-BE49-F238E27FC236}">
                <a16:creationId xmlns:a16="http://schemas.microsoft.com/office/drawing/2014/main" id="{06D12779-4F4F-F1C0-3D68-24A245C38507}"/>
              </a:ext>
            </a:extLst>
          </p:cNvPr>
          <p:cNvSpPr>
            <a:spLocks noGrp="1"/>
          </p:cNvSpPr>
          <p:nvPr>
            <p:ph type="body" sz="quarter" idx="17"/>
          </p:nvPr>
        </p:nvSpPr>
        <p:spPr>
          <a:xfrm>
            <a:off x="2065764" y="2579653"/>
            <a:ext cx="7342632" cy="667512"/>
          </a:xfrm>
        </p:spPr>
        <p:txBody>
          <a:bodyPr>
            <a:normAutofit/>
          </a:bodyPr>
          <a:lstStyle/>
          <a:p>
            <a:pPr marR="0" lvl="0">
              <a:lnSpc>
                <a:spcPct val="115000"/>
              </a:lnSpc>
              <a:spcAft>
                <a:spcPts val="800"/>
              </a:spcAft>
            </a:pPr>
            <a:r>
              <a:rPr lang="en-US" sz="2000" kern="100" dirty="0">
                <a:solidFill>
                  <a:schemeClr val="tx1"/>
                </a:solidFill>
              </a:rPr>
              <a:t>The order does not matter.</a:t>
            </a:r>
            <a:endParaRPr lang="en-US" sz="2000" kern="100" dirty="0"/>
          </a:p>
        </p:txBody>
      </p:sp>
      <mc:AlternateContent xmlns:mc="http://schemas.openxmlformats.org/markup-compatibility/2006" xmlns:a14="http://schemas.microsoft.com/office/drawing/2010/main">
        <mc:Choice Requires="a14">
          <p:sp>
            <p:nvSpPr>
              <p:cNvPr id="18" name="Text Placeholder 17">
                <a:extLst>
                  <a:ext uri="{FF2B5EF4-FFF2-40B4-BE49-F238E27FC236}">
                    <a16:creationId xmlns:a16="http://schemas.microsoft.com/office/drawing/2014/main" id="{2D85806E-216E-92D0-8399-41FDAC542938}"/>
                  </a:ext>
                </a:extLst>
              </p:cNvPr>
              <p:cNvSpPr>
                <a:spLocks noGrp="1"/>
              </p:cNvSpPr>
              <p:nvPr>
                <p:ph type="body" sz="quarter" idx="16"/>
              </p:nvPr>
            </p:nvSpPr>
            <p:spPr>
              <a:xfrm>
                <a:off x="2065764" y="4385294"/>
                <a:ext cx="7342632" cy="667512"/>
              </a:xfrm>
            </p:spPr>
            <p:txBody>
              <a:bodyPr/>
              <a:lstStyle/>
              <a:p>
                <a:pPr marR="0" lvl="0">
                  <a:lnSpc>
                    <a:spcPct val="115000"/>
                  </a:lnSpc>
                  <a:spcAft>
                    <a:spcPts val="800"/>
                  </a:spcAft>
                </a:pPr>
                <a14:m>
                  <m:oMath xmlns:m="http://schemas.openxmlformats.org/officeDocument/2006/math">
                    <m:r>
                      <a:rPr lang="en-US" i="1" kern="10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𝐼</m:t>
                    </m:r>
                    <m:r>
                      <a:rPr lang="en-US" i="1" kern="10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m:t>
                    </m:r>
                    <m:r>
                      <a:rPr lang="en-US" i="1" kern="10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𝑅</m:t>
                    </m:r>
                  </m:oMath>
                </a14:m>
                <a:r>
                  <a:rPr lang="en-US" kern="100" dirty="0">
                    <a:solidFill>
                      <a:schemeClr val="tx1"/>
                    </a:solidFill>
                  </a:rPr>
                  <a:t>,</a:t>
                </a:r>
                <a:r>
                  <a:rPr lang="en-US" kern="100" dirty="0"/>
                  <a:t> </a:t>
                </a:r>
                <a14:m>
                  <m:oMath xmlns:m="http://schemas.openxmlformats.org/officeDocument/2006/math">
                    <m:r>
                      <a:rPr lang="en-US" i="1" kern="10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𝑅</m:t>
                    </m:r>
                    <m:r>
                      <a:rPr lang="en-US" i="1" kern="10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 </m:t>
                    </m:r>
                    <m:r>
                      <a:rPr lang="en-US" i="1" kern="10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𝑃</m:t>
                    </m:r>
                  </m:oMath>
                </a14:m>
                <a:endParaRPr lang="en-US" kern="100" dirty="0"/>
              </a:p>
            </p:txBody>
          </p:sp>
        </mc:Choice>
        <mc:Fallback xmlns="">
          <p:sp>
            <p:nvSpPr>
              <p:cNvPr id="18" name="Text Placeholder 17">
                <a:extLst>
                  <a:ext uri="{FF2B5EF4-FFF2-40B4-BE49-F238E27FC236}">
                    <a16:creationId xmlns:a16="http://schemas.microsoft.com/office/drawing/2014/main" id="{2D85806E-216E-92D0-8399-41FDAC542938}"/>
                  </a:ext>
                </a:extLst>
              </p:cNvPr>
              <p:cNvSpPr>
                <a:spLocks noGrp="1" noRot="1" noChangeAspect="1" noMove="1" noResize="1" noEditPoints="1" noAdjustHandles="1" noChangeArrowheads="1" noChangeShapeType="1" noTextEdit="1"/>
              </p:cNvSpPr>
              <p:nvPr>
                <p:ph type="body" sz="quarter" idx="16"/>
              </p:nvPr>
            </p:nvSpPr>
            <p:spPr>
              <a:xfrm>
                <a:off x="2065764" y="4385294"/>
                <a:ext cx="7342632" cy="667512"/>
              </a:xfrm>
              <a:blipFill>
                <a:blip r:embed="rId4"/>
                <a:stretch>
                  <a:fillRect/>
                </a:stretch>
              </a:blipFill>
            </p:spPr>
            <p:txBody>
              <a:bodyPr/>
              <a:lstStyle/>
              <a:p>
                <a:r>
                  <a:rPr lang="en-US">
                    <a:noFill/>
                  </a:rPr>
                  <a:t> </a:t>
                </a:r>
              </a:p>
            </p:txBody>
          </p:sp>
        </mc:Fallback>
      </mc:AlternateContent>
      <p:sp>
        <p:nvSpPr>
          <p:cNvPr id="16" name="Text Placeholder 15">
            <a:extLst>
              <a:ext uri="{FF2B5EF4-FFF2-40B4-BE49-F238E27FC236}">
                <a16:creationId xmlns:a16="http://schemas.microsoft.com/office/drawing/2014/main" id="{AB21D44E-9173-E6DE-347F-1FDE1F1617A8}"/>
              </a:ext>
            </a:extLst>
          </p:cNvPr>
          <p:cNvSpPr>
            <a:spLocks noGrp="1"/>
          </p:cNvSpPr>
          <p:nvPr>
            <p:ph type="body" sz="quarter" idx="14"/>
          </p:nvPr>
        </p:nvSpPr>
        <p:spPr>
          <a:xfrm>
            <a:off x="1198501" y="844802"/>
            <a:ext cx="6846950" cy="894567"/>
          </a:xfrm>
        </p:spPr>
        <p:txBody>
          <a:bodyPr>
            <a:noAutofit/>
          </a:bodyPr>
          <a:lstStyle/>
          <a:p>
            <a:r>
              <a:rPr lang="en-US" dirty="0"/>
              <a:t>The following describes the structure of a data file used for analysis in the GENOVA program. </a:t>
            </a:r>
          </a:p>
          <a:p>
            <a:r>
              <a:rPr lang="en-US" dirty="0"/>
              <a:t>Choose the appropriate order in which GENOVA’s EFFECT cards should be written. (P: Person, R: Rater, I: Item)</a:t>
            </a:r>
          </a:p>
        </p:txBody>
      </p:sp>
      <p:sp>
        <p:nvSpPr>
          <p:cNvPr id="45" name="Title 44">
            <a:extLst>
              <a:ext uri="{FF2B5EF4-FFF2-40B4-BE49-F238E27FC236}">
                <a16:creationId xmlns:a16="http://schemas.microsoft.com/office/drawing/2014/main" id="{5367E0CF-E7C9-F624-0345-651F15F0A49D}"/>
              </a:ext>
            </a:extLst>
          </p:cNvPr>
          <p:cNvSpPr>
            <a:spLocks noGrp="1"/>
          </p:cNvSpPr>
          <p:nvPr>
            <p:ph type="title"/>
          </p:nvPr>
        </p:nvSpPr>
        <p:spPr>
          <a:xfrm>
            <a:off x="283727" y="1336796"/>
            <a:ext cx="893065" cy="611414"/>
          </a:xfrm>
        </p:spPr>
        <p:txBody>
          <a:bodyPr/>
          <a:lstStyle/>
          <a:p>
            <a:r>
              <a:rPr lang="en-US" dirty="0"/>
              <a:t>16</a:t>
            </a:r>
          </a:p>
        </p:txBody>
      </p:sp>
      <p:sp>
        <p:nvSpPr>
          <p:cNvPr id="24" name="A Button">
            <a:extLst>
              <a:ext uri="{FF2B5EF4-FFF2-40B4-BE49-F238E27FC236}">
                <a16:creationId xmlns:a16="http://schemas.microsoft.com/office/drawing/2014/main" id="{49E0C6AD-83AE-EF6A-33BD-EC8490D18E72}"/>
              </a:ext>
            </a:extLst>
          </p:cNvPr>
          <p:cNvSpPr/>
          <p:nvPr/>
        </p:nvSpPr>
        <p:spPr>
          <a:xfrm>
            <a:off x="1463284" y="2710719"/>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A</a:t>
            </a:r>
          </a:p>
        </p:txBody>
      </p:sp>
      <p:sp>
        <p:nvSpPr>
          <p:cNvPr id="25" name="B Button">
            <a:extLst>
              <a:ext uri="{FF2B5EF4-FFF2-40B4-BE49-F238E27FC236}">
                <a16:creationId xmlns:a16="http://schemas.microsoft.com/office/drawing/2014/main" id="{0B35DF35-0387-84A5-C951-65CFE78A7B9A}"/>
              </a:ext>
            </a:extLst>
          </p:cNvPr>
          <p:cNvSpPr/>
          <p:nvPr/>
        </p:nvSpPr>
        <p:spPr>
          <a:xfrm>
            <a:off x="1463284" y="3619625"/>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B</a:t>
            </a:r>
          </a:p>
        </p:txBody>
      </p:sp>
      <p:sp>
        <p:nvSpPr>
          <p:cNvPr id="26" name="C Button">
            <a:extLst>
              <a:ext uri="{FF2B5EF4-FFF2-40B4-BE49-F238E27FC236}">
                <a16:creationId xmlns:a16="http://schemas.microsoft.com/office/drawing/2014/main" id="{8D1CF483-0E41-9C03-746B-39C368B0A011}"/>
              </a:ext>
            </a:extLst>
          </p:cNvPr>
          <p:cNvSpPr/>
          <p:nvPr/>
        </p:nvSpPr>
        <p:spPr>
          <a:xfrm>
            <a:off x="1463284" y="4472596"/>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C</a:t>
            </a:r>
          </a:p>
        </p:txBody>
      </p:sp>
      <p:sp>
        <p:nvSpPr>
          <p:cNvPr id="27" name="D Button">
            <a:extLst>
              <a:ext uri="{FF2B5EF4-FFF2-40B4-BE49-F238E27FC236}">
                <a16:creationId xmlns:a16="http://schemas.microsoft.com/office/drawing/2014/main" id="{2424F0EE-DCBA-99CB-F4DD-3EFB99437382}"/>
              </a:ext>
            </a:extLst>
          </p:cNvPr>
          <p:cNvSpPr/>
          <p:nvPr/>
        </p:nvSpPr>
        <p:spPr>
          <a:xfrm>
            <a:off x="1463284" y="5397163"/>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D</a:t>
            </a:r>
          </a:p>
        </p:txBody>
      </p:sp>
      <p:sp>
        <p:nvSpPr>
          <p:cNvPr id="28" name="Cross 27">
            <a:extLst>
              <a:ext uri="{FF2B5EF4-FFF2-40B4-BE49-F238E27FC236}">
                <a16:creationId xmlns:a16="http://schemas.microsoft.com/office/drawing/2014/main" id="{73521287-ED88-DFE6-8F4C-9E8409A9DF28}"/>
              </a:ext>
            </a:extLst>
          </p:cNvPr>
          <p:cNvSpPr/>
          <p:nvPr/>
        </p:nvSpPr>
        <p:spPr>
          <a:xfrm rot="18947527">
            <a:off x="1417776" y="3541926"/>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Cross 28">
            <a:extLst>
              <a:ext uri="{FF2B5EF4-FFF2-40B4-BE49-F238E27FC236}">
                <a16:creationId xmlns:a16="http://schemas.microsoft.com/office/drawing/2014/main" id="{FF99408A-45B7-0B29-387A-8082723C2E85}"/>
              </a:ext>
            </a:extLst>
          </p:cNvPr>
          <p:cNvSpPr/>
          <p:nvPr/>
        </p:nvSpPr>
        <p:spPr>
          <a:xfrm rot="18947527">
            <a:off x="1436985" y="4383797"/>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Cross 29">
            <a:extLst>
              <a:ext uri="{FF2B5EF4-FFF2-40B4-BE49-F238E27FC236}">
                <a16:creationId xmlns:a16="http://schemas.microsoft.com/office/drawing/2014/main" id="{AF42ECA3-7190-A033-B1B5-D29A9FD04109}"/>
              </a:ext>
            </a:extLst>
          </p:cNvPr>
          <p:cNvSpPr/>
          <p:nvPr/>
        </p:nvSpPr>
        <p:spPr>
          <a:xfrm rot="18947527">
            <a:off x="1412548" y="2643428"/>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1" name="Graphic 30" descr="Checkmark with solid fill">
            <a:extLst>
              <a:ext uri="{FF2B5EF4-FFF2-40B4-BE49-F238E27FC236}">
                <a16:creationId xmlns:a16="http://schemas.microsoft.com/office/drawing/2014/main" id="{EA23D04B-7E82-7B4C-8550-76488DA0DC8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412046" y="5304147"/>
            <a:ext cx="598518" cy="598518"/>
          </a:xfrm>
          <a:prstGeom prst="rect">
            <a:avLst/>
          </a:prstGeom>
        </p:spPr>
      </p:pic>
      <p:sp>
        <p:nvSpPr>
          <p:cNvPr id="32" name="Partial Circle 31">
            <a:extLst>
              <a:ext uri="{FF2B5EF4-FFF2-40B4-BE49-F238E27FC236}">
                <a16:creationId xmlns:a16="http://schemas.microsoft.com/office/drawing/2014/main" id="{9DD71C02-6653-EF31-8626-EF8109284CFB}"/>
              </a:ext>
            </a:extLst>
          </p:cNvPr>
          <p:cNvSpPr/>
          <p:nvPr/>
        </p:nvSpPr>
        <p:spPr>
          <a:xfrm>
            <a:off x="8066786" y="-2652671"/>
            <a:ext cx="8241337" cy="5325153"/>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33" name="Title 1">
            <a:extLst>
              <a:ext uri="{FF2B5EF4-FFF2-40B4-BE49-F238E27FC236}">
                <a16:creationId xmlns:a16="http://schemas.microsoft.com/office/drawing/2014/main" id="{28AF3B70-1BB1-CE62-45FB-3626E563D195}"/>
              </a:ext>
            </a:extLst>
          </p:cNvPr>
          <p:cNvSpPr txBox="1"/>
          <p:nvPr/>
        </p:nvSpPr>
        <p:spPr>
          <a:xfrm>
            <a:off x="8855246" y="246441"/>
            <a:ext cx="3424000" cy="1323439"/>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sp>
        <p:nvSpPr>
          <p:cNvPr id="34" name="Next Question Arrow">
            <a:hlinkClick r:id="rId7" action="ppaction://hlinksldjump"/>
            <a:extLst>
              <a:ext uri="{FF2B5EF4-FFF2-40B4-BE49-F238E27FC236}">
                <a16:creationId xmlns:a16="http://schemas.microsoft.com/office/drawing/2014/main" id="{4A2B629A-CD8F-8F53-54D3-CC37E8D4BB72}"/>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
        <p:nvSpPr>
          <p:cNvPr id="35" name="Next Question Arrow">
            <a:hlinkClick r:id="rId8" action="ppaction://hlinksldjump"/>
            <a:extLst>
              <a:ext uri="{FF2B5EF4-FFF2-40B4-BE49-F238E27FC236}">
                <a16:creationId xmlns:a16="http://schemas.microsoft.com/office/drawing/2014/main" id="{CC215AE1-4DE2-7B4F-31AD-488223BE2AC5}"/>
              </a:ext>
            </a:extLst>
          </p:cNvPr>
          <p:cNvSpPr/>
          <p:nvPr/>
        </p:nvSpPr>
        <p:spPr>
          <a:xfrm>
            <a:off x="9961709" y="6283885"/>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 Question</a:t>
            </a:r>
          </a:p>
        </p:txBody>
      </p:sp>
      <p:sp>
        <p:nvSpPr>
          <p:cNvPr id="2" name="TextBox 1">
            <a:extLst>
              <a:ext uri="{FF2B5EF4-FFF2-40B4-BE49-F238E27FC236}">
                <a16:creationId xmlns:a16="http://schemas.microsoft.com/office/drawing/2014/main" id="{6CD692D2-8785-B377-B667-CBF66D6C40C4}"/>
              </a:ext>
            </a:extLst>
          </p:cNvPr>
          <p:cNvSpPr txBox="1"/>
          <p:nvPr/>
        </p:nvSpPr>
        <p:spPr>
          <a:xfrm>
            <a:off x="9592265" y="2743674"/>
            <a:ext cx="2375378" cy="3139321"/>
          </a:xfrm>
          <a:prstGeom prst="rect">
            <a:avLst/>
          </a:prstGeom>
          <a:noFill/>
          <a:ln>
            <a:solidFill>
              <a:schemeClr val="accent1"/>
            </a:solidFill>
          </a:ln>
        </p:spPr>
        <p:txBody>
          <a:bodyPr wrap="square" rtlCol="0">
            <a:spAutoFit/>
          </a:bodyPr>
          <a:lstStyle/>
          <a:p>
            <a:r>
              <a:rPr lang="en-US" dirty="0">
                <a:latin typeface="Open Sans" panose="020B0606030504020204" pitchFamily="34" charset="0"/>
                <a:ea typeface="Open Sans" panose="020B0606030504020204" pitchFamily="34" charset="0"/>
                <a:cs typeface="Open Sans" panose="020B0606030504020204" pitchFamily="34" charset="0"/>
              </a:rPr>
              <a:t>‘Each record in the data contains one person's response data. The first rater scored items 1 through 4, the second rater scored items 5 through 8, and the third rater scored items 9 through 12.’</a:t>
            </a:r>
          </a:p>
        </p:txBody>
      </p:sp>
    </p:spTree>
    <p:extLst>
      <p:ext uri="{BB962C8B-B14F-4D97-AF65-F5344CB8AC3E}">
        <p14:creationId xmlns:p14="http://schemas.microsoft.com/office/powerpoint/2010/main" val="3257334183"/>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4"/>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childTnLst>
                                </p:cTn>
                              </p:par>
                              <p:par>
                                <p:cTn id="7" presetID="10" presetClass="exit" presetSubtype="0" fill="hold" grpId="0" nodeType="withEffect">
                                  <p:stCondLst>
                                    <p:cond delay="0"/>
                                  </p:stCondLst>
                                  <p:childTnLst>
                                    <p:animEffect transition="out" filter="fade">
                                      <p:cBhvr>
                                        <p:cTn id="8" dur="250"/>
                                        <p:tgtEl>
                                          <p:spTgt spid="19">
                                            <p:txEl>
                                              <p:pRg st="0" end="0"/>
                                            </p:txEl>
                                          </p:spTgt>
                                        </p:tgtEl>
                                      </p:cBhvr>
                                    </p:animEffect>
                                    <p:set>
                                      <p:cBhvr>
                                        <p:cTn id="9" dur="1" fill="hold">
                                          <p:stCondLst>
                                            <p:cond delay="249"/>
                                          </p:stCondLst>
                                        </p:cTn>
                                        <p:tgtEl>
                                          <p:spTgt spid="19">
                                            <p:txEl>
                                              <p:pRg st="0" end="0"/>
                                            </p:txEl>
                                          </p:spTgt>
                                        </p:tgtEl>
                                        <p:attrNameLst>
                                          <p:attrName>style.visibility</p:attrName>
                                        </p:attrNameLst>
                                      </p:cBhvr>
                                      <p:to>
                                        <p:strVal val="hidden"/>
                                      </p:to>
                                    </p:set>
                                  </p:childTnLst>
                                </p:cTn>
                              </p:par>
                              <p:par>
                                <p:cTn id="10" presetID="10" presetClass="exit" presetSubtype="0" fill="hold" grpId="0" nodeType="withEffect">
                                  <p:stCondLst>
                                    <p:cond delay="0"/>
                                  </p:stCondLst>
                                  <p:childTnLst>
                                    <p:animEffect transition="out" filter="fade">
                                      <p:cBhvr>
                                        <p:cTn id="11" dur="250"/>
                                        <p:tgtEl>
                                          <p:spTgt spid="19">
                                            <p:bg/>
                                          </p:spTgt>
                                        </p:tgtEl>
                                      </p:cBhvr>
                                    </p:animEffect>
                                    <p:set>
                                      <p:cBhvr>
                                        <p:cTn id="12" dur="1" fill="hold">
                                          <p:stCondLst>
                                            <p:cond delay="249"/>
                                          </p:stCondLst>
                                        </p:cTn>
                                        <p:tgtEl>
                                          <p:spTgt spid="19">
                                            <p:bg/>
                                          </p:spTgt>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13" restart="whenNotActive" fill="hold" evtFilter="cancelBubble" nodeType="interactiveSeq">
                <p:stCondLst>
                  <p:cond evt="onClick" delay="0">
                    <p:tgtEl>
                      <p:spTgt spid="25"/>
                    </p:tgtEl>
                  </p:cond>
                </p:stCondLst>
                <p:endSync evt="end" delay="0">
                  <p:rtn val="all"/>
                </p:endSync>
                <p:childTnLst>
                  <p:par>
                    <p:cTn id="14" fill="hold">
                      <p:stCondLst>
                        <p:cond delay="0"/>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28"/>
                                        </p:tgtEl>
                                        <p:attrNameLst>
                                          <p:attrName>style.visibility</p:attrName>
                                        </p:attrNameLst>
                                      </p:cBhvr>
                                      <p:to>
                                        <p:strVal val="visible"/>
                                      </p:to>
                                    </p:set>
                                  </p:childTnLst>
                                </p:cTn>
                              </p:par>
                              <p:par>
                                <p:cTn id="18" presetID="10" presetClass="exit" presetSubtype="0" fill="hold" grpId="0" nodeType="withEffect">
                                  <p:stCondLst>
                                    <p:cond delay="0"/>
                                  </p:stCondLst>
                                  <p:childTnLst>
                                    <p:animEffect transition="out" filter="fade">
                                      <p:cBhvr>
                                        <p:cTn id="19" dur="250"/>
                                        <p:tgtEl>
                                          <p:spTgt spid="20">
                                            <p:txEl>
                                              <p:pRg st="0" end="0"/>
                                            </p:txEl>
                                          </p:spTgt>
                                        </p:tgtEl>
                                      </p:cBhvr>
                                    </p:animEffect>
                                    <p:set>
                                      <p:cBhvr>
                                        <p:cTn id="20" dur="1" fill="hold">
                                          <p:stCondLst>
                                            <p:cond delay="249"/>
                                          </p:stCondLst>
                                        </p:cTn>
                                        <p:tgtEl>
                                          <p:spTgt spid="20">
                                            <p:txEl>
                                              <p:pRg st="0" end="0"/>
                                            </p:txEl>
                                          </p:spTgt>
                                        </p:tgtEl>
                                        <p:attrNameLst>
                                          <p:attrName>style.visibility</p:attrName>
                                        </p:attrNameLst>
                                      </p:cBhvr>
                                      <p:to>
                                        <p:strVal val="hidden"/>
                                      </p:to>
                                    </p:set>
                                  </p:childTnLst>
                                </p:cTn>
                              </p:par>
                              <p:par>
                                <p:cTn id="21" presetID="10" presetClass="exit" presetSubtype="0" fill="hold" grpId="0" nodeType="withEffect">
                                  <p:stCondLst>
                                    <p:cond delay="0"/>
                                  </p:stCondLst>
                                  <p:childTnLst>
                                    <p:animEffect transition="out" filter="fade">
                                      <p:cBhvr>
                                        <p:cTn id="22" dur="250"/>
                                        <p:tgtEl>
                                          <p:spTgt spid="20">
                                            <p:bg/>
                                          </p:spTgt>
                                        </p:tgtEl>
                                      </p:cBhvr>
                                    </p:animEffect>
                                    <p:set>
                                      <p:cBhvr>
                                        <p:cTn id="23" dur="1" fill="hold">
                                          <p:stCondLst>
                                            <p:cond delay="249"/>
                                          </p:stCondLst>
                                        </p:cTn>
                                        <p:tgtEl>
                                          <p:spTgt spid="20">
                                            <p:bg/>
                                          </p:spTgt>
                                        </p:tgtEl>
                                        <p:attrNameLst>
                                          <p:attrName>style.visibility</p:attrName>
                                        </p:attrNameLst>
                                      </p:cBhvr>
                                      <p:to>
                                        <p:strVal val="hidden"/>
                                      </p:to>
                                    </p:set>
                                  </p:childTnLst>
                                </p:cTn>
                              </p:par>
                            </p:childTnLst>
                          </p:cTn>
                        </p:par>
                      </p:childTnLst>
                    </p:cTn>
                  </p:par>
                </p:childTnLst>
              </p:cTn>
              <p:nextCondLst>
                <p:cond evt="onClick" delay="0">
                  <p:tgtEl>
                    <p:spTgt spid="25"/>
                  </p:tgtEl>
                </p:cond>
              </p:nextCondLst>
            </p:seq>
            <p:seq concurrent="1" nextAc="seek">
              <p:cTn id="24" restart="whenNotActive" fill="hold" evtFilter="cancelBubble" nodeType="interactiveSeq">
                <p:stCondLst>
                  <p:cond evt="onClick" delay="0">
                    <p:tgtEl>
                      <p:spTgt spid="26"/>
                    </p:tgtEl>
                  </p:cond>
                </p:stCondLst>
                <p:endSync evt="end" delay="0">
                  <p:rtn val="all"/>
                </p:endSync>
                <p:childTnLst>
                  <p:par>
                    <p:cTn id="25" fill="hold">
                      <p:stCondLst>
                        <p:cond delay="0"/>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9"/>
                                        </p:tgtEl>
                                        <p:attrNameLst>
                                          <p:attrName>style.visibility</p:attrName>
                                        </p:attrNameLst>
                                      </p:cBhvr>
                                      <p:to>
                                        <p:strVal val="visible"/>
                                      </p:to>
                                    </p:set>
                                  </p:childTnLst>
                                </p:cTn>
                              </p:par>
                              <p:par>
                                <p:cTn id="29" presetID="10" presetClass="exit" presetSubtype="0" fill="hold" grpId="0" nodeType="withEffect">
                                  <p:stCondLst>
                                    <p:cond delay="0"/>
                                  </p:stCondLst>
                                  <p:childTnLst>
                                    <p:animEffect transition="out" filter="fade">
                                      <p:cBhvr>
                                        <p:cTn id="30" dur="250"/>
                                        <p:tgtEl>
                                          <p:spTgt spid="18">
                                            <p:txEl>
                                              <p:pRg st="0" end="0"/>
                                            </p:txEl>
                                          </p:spTgt>
                                        </p:tgtEl>
                                      </p:cBhvr>
                                    </p:animEffect>
                                    <p:set>
                                      <p:cBhvr>
                                        <p:cTn id="31" dur="1" fill="hold">
                                          <p:stCondLst>
                                            <p:cond delay="249"/>
                                          </p:stCondLst>
                                        </p:cTn>
                                        <p:tgtEl>
                                          <p:spTgt spid="18">
                                            <p:txEl>
                                              <p:pRg st="0" end="0"/>
                                            </p:txEl>
                                          </p:spTgt>
                                        </p:tgtEl>
                                        <p:attrNameLst>
                                          <p:attrName>style.visibility</p:attrName>
                                        </p:attrNameLst>
                                      </p:cBhvr>
                                      <p:to>
                                        <p:strVal val="hidden"/>
                                      </p:to>
                                    </p:set>
                                  </p:childTnLst>
                                </p:cTn>
                              </p:par>
                              <p:par>
                                <p:cTn id="32" presetID="10" presetClass="exit" presetSubtype="0" fill="hold" grpId="0" nodeType="withEffect">
                                  <p:stCondLst>
                                    <p:cond delay="0"/>
                                  </p:stCondLst>
                                  <p:childTnLst>
                                    <p:animEffect transition="out" filter="fade">
                                      <p:cBhvr>
                                        <p:cTn id="33" dur="250"/>
                                        <p:tgtEl>
                                          <p:spTgt spid="18">
                                            <p:bg/>
                                          </p:spTgt>
                                        </p:tgtEl>
                                      </p:cBhvr>
                                    </p:animEffect>
                                    <p:set>
                                      <p:cBhvr>
                                        <p:cTn id="34" dur="1" fill="hold">
                                          <p:stCondLst>
                                            <p:cond delay="249"/>
                                          </p:stCondLst>
                                        </p:cTn>
                                        <p:tgtEl>
                                          <p:spTgt spid="18">
                                            <p:bg/>
                                          </p:spTgt>
                                        </p:tgtEl>
                                        <p:attrNameLst>
                                          <p:attrName>style.visibility</p:attrName>
                                        </p:attrNameLst>
                                      </p:cBhvr>
                                      <p:to>
                                        <p:strVal val="hidden"/>
                                      </p:to>
                                    </p:set>
                                  </p:childTnLst>
                                </p:cTn>
                              </p:par>
                            </p:childTnLst>
                          </p:cTn>
                        </p:par>
                      </p:childTnLst>
                    </p:cTn>
                  </p:par>
                </p:childTnLst>
              </p:cTn>
              <p:nextCondLst>
                <p:cond evt="onClick" delay="0">
                  <p:tgtEl>
                    <p:spTgt spid="26"/>
                  </p:tgtEl>
                </p:cond>
              </p:nextCondLst>
            </p:seq>
            <p:seq concurrent="1" nextAc="seek">
              <p:cTn id="35" restart="whenNotActive" fill="hold" evtFilter="cancelBubble" nodeType="interactiveSeq">
                <p:stCondLst>
                  <p:cond evt="onClick" delay="0">
                    <p:tgtEl>
                      <p:spTgt spid="27"/>
                    </p:tgtEl>
                  </p:cond>
                </p:stCondLst>
                <p:endSync evt="end" delay="0">
                  <p:rtn val="all"/>
                </p:endSync>
                <p:childTnLst>
                  <p:par>
                    <p:cTn id="36" fill="hold">
                      <p:stCondLst>
                        <p:cond delay="0"/>
                      </p:stCondLst>
                      <p:childTnLst>
                        <p:par>
                          <p:cTn id="37" fill="hold">
                            <p:stCondLst>
                              <p:cond delay="0"/>
                            </p:stCondLst>
                            <p:childTnLst>
                              <p:par>
                                <p:cTn id="38" presetID="1" presetClass="entr" presetSubtype="0" fill="hold" nodeType="clickEffect">
                                  <p:stCondLst>
                                    <p:cond delay="0"/>
                                  </p:stCondLst>
                                  <p:childTnLst>
                                    <p:set>
                                      <p:cBhvr>
                                        <p:cTn id="39" dur="1" fill="hold">
                                          <p:stCondLst>
                                            <p:cond delay="0"/>
                                          </p:stCondLst>
                                        </p:cTn>
                                        <p:tgtEl>
                                          <p:spTgt spid="31"/>
                                        </p:tgtEl>
                                        <p:attrNameLst>
                                          <p:attrName>style.visibility</p:attrName>
                                        </p:attrNameLst>
                                      </p:cBhvr>
                                      <p:to>
                                        <p:strVal val="visible"/>
                                      </p:to>
                                    </p:set>
                                  </p:childTnLst>
                                </p:cTn>
                              </p:par>
                              <p:par>
                                <p:cTn id="40" presetID="10" presetClass="exit" presetSubtype="0" fill="hold" grpId="0" nodeType="withEffect">
                                  <p:stCondLst>
                                    <p:cond delay="0"/>
                                  </p:stCondLst>
                                  <p:childTnLst>
                                    <p:animEffect transition="out" filter="fade">
                                      <p:cBhvr>
                                        <p:cTn id="41" dur="250"/>
                                        <p:tgtEl>
                                          <p:spTgt spid="21">
                                            <p:txEl>
                                              <p:pRg st="0" end="0"/>
                                            </p:txEl>
                                          </p:spTgt>
                                        </p:tgtEl>
                                      </p:cBhvr>
                                    </p:animEffect>
                                    <p:set>
                                      <p:cBhvr>
                                        <p:cTn id="42" dur="1" fill="hold">
                                          <p:stCondLst>
                                            <p:cond delay="249"/>
                                          </p:stCondLst>
                                        </p:cTn>
                                        <p:tgtEl>
                                          <p:spTgt spid="21">
                                            <p:txEl>
                                              <p:pRg st="0" end="0"/>
                                            </p:txEl>
                                          </p:spTgt>
                                        </p:tgtEl>
                                        <p:attrNameLst>
                                          <p:attrName>style.visibility</p:attrName>
                                        </p:attrNameLst>
                                      </p:cBhvr>
                                      <p:to>
                                        <p:strVal val="hidden"/>
                                      </p:to>
                                    </p:set>
                                  </p:childTnLst>
                                </p:cTn>
                              </p:par>
                              <p:par>
                                <p:cTn id="43" presetID="10" presetClass="exit" presetSubtype="0" fill="hold" grpId="0" nodeType="withEffect">
                                  <p:stCondLst>
                                    <p:cond delay="0"/>
                                  </p:stCondLst>
                                  <p:childTnLst>
                                    <p:animEffect transition="out" filter="fade">
                                      <p:cBhvr>
                                        <p:cTn id="44" dur="250"/>
                                        <p:tgtEl>
                                          <p:spTgt spid="21">
                                            <p:bg/>
                                          </p:spTgt>
                                        </p:tgtEl>
                                      </p:cBhvr>
                                    </p:animEffect>
                                    <p:set>
                                      <p:cBhvr>
                                        <p:cTn id="45" dur="1" fill="hold">
                                          <p:stCondLst>
                                            <p:cond delay="249"/>
                                          </p:stCondLst>
                                        </p:cTn>
                                        <p:tgtEl>
                                          <p:spTgt spid="21">
                                            <p:bg/>
                                          </p:spTgt>
                                        </p:tgtEl>
                                        <p:attrNameLst>
                                          <p:attrName>style.visibility</p:attrName>
                                        </p:attrNameLst>
                                      </p:cBhvr>
                                      <p:to>
                                        <p:strVal val="hidden"/>
                                      </p:to>
                                    </p:set>
                                  </p:childTnLst>
                                </p:cTn>
                              </p:par>
                            </p:childTnLst>
                          </p:cTn>
                        </p:par>
                      </p:childTnLst>
                    </p:cTn>
                  </p:par>
                </p:childTnLst>
              </p:cTn>
              <p:nextCondLst>
                <p:cond evt="onClick" delay="0">
                  <p:tgtEl>
                    <p:spTgt spid="27"/>
                  </p:tgtEl>
                </p:cond>
              </p:nextCondLst>
            </p:seq>
          </p:childTnLst>
        </p:cTn>
      </p:par>
    </p:tnLst>
    <p:bldLst>
      <p:bldP spid="21" grpId="0" build="p" animBg="1"/>
      <p:bldP spid="20" grpId="0" build="p" animBg="1"/>
      <p:bldP spid="19" grpId="0" build="p" animBg="1"/>
      <p:bldP spid="18" grpId="0" build="p" animBg="1"/>
      <p:bldP spid="28" grpId="0" animBg="1"/>
      <p:bldP spid="29" grpId="0" animBg="1"/>
      <p:bldP spid="30"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6489B2-773B-C38D-879B-D0D7BEDA2D3C}"/>
            </a:ext>
          </a:extLst>
        </p:cNvPr>
        <p:cNvGrpSpPr/>
        <p:nvPr/>
      </p:nvGrpSpPr>
      <p:grpSpPr>
        <a:xfrm>
          <a:off x="0" y="0"/>
          <a:ext cx="0" cy="0"/>
          <a:chOff x="0" y="0"/>
          <a:chExt cx="0" cy="0"/>
        </a:xfrm>
      </p:grpSpPr>
      <p:sp>
        <p:nvSpPr>
          <p:cNvPr id="22" name="Question Box">
            <a:extLst>
              <a:ext uri="{FF2B5EF4-FFF2-40B4-BE49-F238E27FC236}">
                <a16:creationId xmlns:a16="http://schemas.microsoft.com/office/drawing/2014/main" id="{D43DD586-9E58-70FE-0C68-DAA8EFCAA825}"/>
              </a:ext>
            </a:extLst>
          </p:cNvPr>
          <p:cNvSpPr/>
          <p:nvPr/>
        </p:nvSpPr>
        <p:spPr>
          <a:xfrm>
            <a:off x="741301" y="1233486"/>
            <a:ext cx="7303776" cy="796397"/>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3" name="Question Number">
            <a:extLst>
              <a:ext uri="{FF2B5EF4-FFF2-40B4-BE49-F238E27FC236}">
                <a16:creationId xmlns:a16="http://schemas.microsoft.com/office/drawing/2014/main" id="{EFC7C705-DEE1-1E12-11E1-F0988A5E4D05}"/>
              </a:ext>
            </a:extLst>
          </p:cNvPr>
          <p:cNvSpPr/>
          <p:nvPr/>
        </p:nvSpPr>
        <p:spPr>
          <a:xfrm>
            <a:off x="284101" y="1173013"/>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12" name="Text Placeholder 11">
            <a:extLst>
              <a:ext uri="{FF2B5EF4-FFF2-40B4-BE49-F238E27FC236}">
                <a16:creationId xmlns:a16="http://schemas.microsoft.com/office/drawing/2014/main" id="{A5AA96D4-958C-7265-7537-648E660C5B7E}"/>
              </a:ext>
            </a:extLst>
          </p:cNvPr>
          <p:cNvSpPr>
            <a:spLocks noGrp="1"/>
          </p:cNvSpPr>
          <p:nvPr>
            <p:ph type="body" sz="quarter" idx="10"/>
          </p:nvPr>
        </p:nvSpPr>
        <p:spPr/>
        <p:txBody>
          <a:bodyPr>
            <a:normAutofit/>
          </a:bodyPr>
          <a:lstStyle/>
          <a:p>
            <a:r>
              <a:rPr lang="en-US" dirty="0">
                <a:solidFill>
                  <a:schemeClr val="tx1"/>
                </a:solidFill>
              </a:rPr>
              <a:t>‘$’ indicates the object of measurement in the DEFFECT card.</a:t>
            </a:r>
          </a:p>
        </p:txBody>
      </p:sp>
      <p:sp>
        <p:nvSpPr>
          <p:cNvPr id="15" name="Text Placeholder 14">
            <a:extLst>
              <a:ext uri="{FF2B5EF4-FFF2-40B4-BE49-F238E27FC236}">
                <a16:creationId xmlns:a16="http://schemas.microsoft.com/office/drawing/2014/main" id="{56A852C9-8264-A9D4-4CDE-C46BA372188D}"/>
              </a:ext>
            </a:extLst>
          </p:cNvPr>
          <p:cNvSpPr>
            <a:spLocks noGrp="1"/>
          </p:cNvSpPr>
          <p:nvPr>
            <p:ph type="body" sz="quarter" idx="13"/>
          </p:nvPr>
        </p:nvSpPr>
        <p:spPr/>
        <p:txBody>
          <a:bodyPr>
            <a:normAutofit/>
          </a:bodyPr>
          <a:lstStyle/>
          <a:p>
            <a:r>
              <a:rPr lang="en-US" dirty="0">
                <a:solidFill>
                  <a:schemeClr val="bg1"/>
                </a:solidFill>
              </a:rPr>
              <a:t>‘/’ is used to distinguish the sample size and population or universe size for the facet in the DEFFECT card.</a:t>
            </a:r>
          </a:p>
        </p:txBody>
      </p:sp>
      <mc:AlternateContent xmlns:mc="http://schemas.openxmlformats.org/markup-compatibility/2006" xmlns:a14="http://schemas.microsoft.com/office/drawing/2010/main">
        <mc:Choice Requires="a14">
          <p:sp>
            <p:nvSpPr>
              <p:cNvPr id="21" name="Text Placeholder 20">
                <a:extLst>
                  <a:ext uri="{FF2B5EF4-FFF2-40B4-BE49-F238E27FC236}">
                    <a16:creationId xmlns:a16="http://schemas.microsoft.com/office/drawing/2014/main" id="{17902752-784B-0BBA-E53F-4D47782AB46B}"/>
                  </a:ext>
                </a:extLst>
              </p:cNvPr>
              <p:cNvSpPr>
                <a:spLocks noGrp="1"/>
              </p:cNvSpPr>
              <p:nvPr>
                <p:ph type="body" sz="quarter" idx="19"/>
              </p:nvPr>
            </p:nvSpPr>
            <p:spPr>
              <a:xfrm>
                <a:off x="2076779" y="5292008"/>
                <a:ext cx="7342632" cy="667512"/>
              </a:xfrm>
            </p:spPr>
            <p:txBody>
              <a:bodyPr>
                <a:normAutofit/>
              </a:bodyPr>
              <a:lstStyle/>
              <a:p>
                <a:pPr marR="0" lvl="0">
                  <a:lnSpc>
                    <a:spcPct val="115000"/>
                  </a:lnSpc>
                  <a:spcAft>
                    <a:spcPts val="800"/>
                  </a:spcAft>
                </a:pPr>
                <a14:m>
                  <m:oMathPara xmlns:m="http://schemas.openxmlformats.org/officeDocument/2006/math">
                    <m:oMathParaPr>
                      <m:jc m:val="centerGroup"/>
                    </m:oMathParaPr>
                    <m:oMath xmlns:m="http://schemas.openxmlformats.org/officeDocument/2006/math">
                      <m:r>
                        <a:rPr lang="en-US" i="1" kern="10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m:t>
                      </m:r>
                    </m:oMath>
                  </m:oMathPara>
                </a14:m>
                <a:endParaRPr lang="en-US" kern="100" dirty="0"/>
              </a:p>
            </p:txBody>
          </p:sp>
        </mc:Choice>
        <mc:Fallback xmlns="">
          <p:sp>
            <p:nvSpPr>
              <p:cNvPr id="21" name="Text Placeholder 20">
                <a:extLst>
                  <a:ext uri="{FF2B5EF4-FFF2-40B4-BE49-F238E27FC236}">
                    <a16:creationId xmlns:a16="http://schemas.microsoft.com/office/drawing/2014/main" id="{17902752-784B-0BBA-E53F-4D47782AB46B}"/>
                  </a:ext>
                </a:extLst>
              </p:cNvPr>
              <p:cNvSpPr>
                <a:spLocks noGrp="1" noRot="1" noChangeAspect="1" noMove="1" noResize="1" noEditPoints="1" noAdjustHandles="1" noChangeArrowheads="1" noChangeShapeType="1" noTextEdit="1"/>
              </p:cNvSpPr>
              <p:nvPr>
                <p:ph type="body" sz="quarter" idx="19"/>
              </p:nvPr>
            </p:nvSpPr>
            <p:spPr>
              <a:xfrm>
                <a:off x="2076779" y="5292008"/>
                <a:ext cx="7342632" cy="667512"/>
              </a:xfrm>
              <a:blipFill>
                <a:blip r:embed="rId2"/>
                <a:stretch>
                  <a:fillRect/>
                </a:stretch>
              </a:blipFill>
            </p:spPr>
            <p:txBody>
              <a:bodyPr/>
              <a:lstStyle/>
              <a:p>
                <a:r>
                  <a:rPr lang="en-US">
                    <a:noFill/>
                  </a:rPr>
                  <a:t> </a:t>
                </a:r>
              </a:p>
            </p:txBody>
          </p:sp>
        </mc:Fallback>
      </mc:AlternateContent>
      <p:sp>
        <p:nvSpPr>
          <p:cNvPr id="14" name="Text Placeholder 13">
            <a:extLst>
              <a:ext uri="{FF2B5EF4-FFF2-40B4-BE49-F238E27FC236}">
                <a16:creationId xmlns:a16="http://schemas.microsoft.com/office/drawing/2014/main" id="{B11961D4-156B-3405-50E5-EF5EC596863D}"/>
              </a:ext>
            </a:extLst>
          </p:cNvPr>
          <p:cNvSpPr>
            <a:spLocks noGrp="1"/>
          </p:cNvSpPr>
          <p:nvPr>
            <p:ph type="body" sz="quarter" idx="12"/>
          </p:nvPr>
        </p:nvSpPr>
        <p:spPr/>
        <p:txBody>
          <a:bodyPr>
            <a:normAutofit/>
          </a:bodyPr>
          <a:lstStyle/>
          <a:p>
            <a:r>
              <a:rPr lang="en-US" dirty="0">
                <a:solidFill>
                  <a:schemeClr val="bg1"/>
                </a:solidFill>
              </a:rPr>
              <a:t>‘*’ is used to mark the facet that defines each record in the EFFECT card.</a:t>
            </a:r>
          </a:p>
        </p:txBody>
      </p:sp>
      <mc:AlternateContent xmlns:mc="http://schemas.openxmlformats.org/markup-compatibility/2006" xmlns:a14="http://schemas.microsoft.com/office/drawing/2010/main">
        <mc:Choice Requires="a14">
          <p:sp>
            <p:nvSpPr>
              <p:cNvPr id="20" name="Text Placeholder 19">
                <a:extLst>
                  <a:ext uri="{FF2B5EF4-FFF2-40B4-BE49-F238E27FC236}">
                    <a16:creationId xmlns:a16="http://schemas.microsoft.com/office/drawing/2014/main" id="{D6569902-EAB7-A90A-2444-6466797AE2F6}"/>
                  </a:ext>
                </a:extLst>
              </p:cNvPr>
              <p:cNvSpPr>
                <a:spLocks noGrp="1"/>
              </p:cNvSpPr>
              <p:nvPr>
                <p:ph type="body" sz="quarter" idx="18"/>
              </p:nvPr>
            </p:nvSpPr>
            <p:spPr>
              <a:xfrm>
                <a:off x="2076779" y="3519036"/>
                <a:ext cx="7342632" cy="667512"/>
              </a:xfrm>
            </p:spPr>
            <p:txBody>
              <a:bodyPr/>
              <a:lstStyle/>
              <a:p>
                <a:pPr marR="0" lvl="0">
                  <a:lnSpc>
                    <a:spcPct val="115000"/>
                  </a:lnSpc>
                  <a:spcAft>
                    <a:spcPts val="800"/>
                  </a:spcAft>
                </a:pPr>
                <a14:m>
                  <m:oMathPara xmlns:m="http://schemas.openxmlformats.org/officeDocument/2006/math">
                    <m:oMathParaPr>
                      <m:jc m:val="centerGroup"/>
                    </m:oMathParaPr>
                    <m:oMath xmlns:m="http://schemas.openxmlformats.org/officeDocument/2006/math">
                      <m:r>
                        <a:rPr lang="en-US" i="1" kern="10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m:t>
                      </m:r>
                    </m:oMath>
                  </m:oMathPara>
                </a14:m>
                <a:endParaRPr lang="en-US" kern="100" dirty="0"/>
              </a:p>
            </p:txBody>
          </p:sp>
        </mc:Choice>
        <mc:Fallback xmlns="">
          <p:sp>
            <p:nvSpPr>
              <p:cNvPr id="20" name="Text Placeholder 19">
                <a:extLst>
                  <a:ext uri="{FF2B5EF4-FFF2-40B4-BE49-F238E27FC236}">
                    <a16:creationId xmlns:a16="http://schemas.microsoft.com/office/drawing/2014/main" id="{D6569902-EAB7-A90A-2444-6466797AE2F6}"/>
                  </a:ext>
                </a:extLst>
              </p:cNvPr>
              <p:cNvSpPr>
                <a:spLocks noGrp="1" noRot="1" noChangeAspect="1" noMove="1" noResize="1" noEditPoints="1" noAdjustHandles="1" noChangeArrowheads="1" noChangeShapeType="1" noTextEdit="1"/>
              </p:cNvSpPr>
              <p:nvPr>
                <p:ph type="body" sz="quarter" idx="18"/>
              </p:nvPr>
            </p:nvSpPr>
            <p:spPr>
              <a:xfrm>
                <a:off x="2076779" y="3519036"/>
                <a:ext cx="7342632" cy="667512"/>
              </a:xfrm>
              <a:blipFill>
                <a:blip r:embed="rId3"/>
                <a:stretch>
                  <a:fillRect/>
                </a:stretch>
              </a:blipFill>
            </p:spPr>
            <p:txBody>
              <a:bodyPr/>
              <a:lstStyle/>
              <a:p>
                <a:r>
                  <a:rPr lang="en-US">
                    <a:noFill/>
                  </a:rPr>
                  <a:t> </a:t>
                </a:r>
              </a:p>
            </p:txBody>
          </p:sp>
        </mc:Fallback>
      </mc:AlternateContent>
      <p:sp>
        <p:nvSpPr>
          <p:cNvPr id="13" name="Text Placeholder 12">
            <a:extLst>
              <a:ext uri="{FF2B5EF4-FFF2-40B4-BE49-F238E27FC236}">
                <a16:creationId xmlns:a16="http://schemas.microsoft.com/office/drawing/2014/main" id="{02D48E4B-3AB2-0187-84C9-2B351745566D}"/>
              </a:ext>
            </a:extLst>
          </p:cNvPr>
          <p:cNvSpPr>
            <a:spLocks noGrp="1"/>
          </p:cNvSpPr>
          <p:nvPr>
            <p:ph type="body" sz="quarter" idx="11"/>
          </p:nvPr>
        </p:nvSpPr>
        <p:spPr/>
        <p:txBody>
          <a:bodyPr>
            <a:normAutofit/>
          </a:bodyPr>
          <a:lstStyle/>
          <a:p>
            <a:r>
              <a:rPr lang="en-US" dirty="0">
                <a:solidFill>
                  <a:schemeClr val="bg1"/>
                </a:solidFill>
              </a:rPr>
              <a:t>‘+’ is used to print the mean score for the facet in the EFFECT card.</a:t>
            </a:r>
          </a:p>
        </p:txBody>
      </p:sp>
      <p:sp>
        <p:nvSpPr>
          <p:cNvPr id="19" name="Text Placeholder 18">
            <a:extLst>
              <a:ext uri="{FF2B5EF4-FFF2-40B4-BE49-F238E27FC236}">
                <a16:creationId xmlns:a16="http://schemas.microsoft.com/office/drawing/2014/main" id="{8BB7DBB3-22E5-1DB3-C0C6-372F841D0A70}"/>
              </a:ext>
            </a:extLst>
          </p:cNvPr>
          <p:cNvSpPr>
            <a:spLocks noGrp="1"/>
          </p:cNvSpPr>
          <p:nvPr>
            <p:ph type="body" sz="quarter" idx="17"/>
          </p:nvPr>
        </p:nvSpPr>
        <p:spPr>
          <a:xfrm>
            <a:off x="2076779" y="2579653"/>
            <a:ext cx="7342632" cy="667512"/>
          </a:xfrm>
        </p:spPr>
        <p:txBody>
          <a:bodyPr>
            <a:normAutofit/>
          </a:bodyPr>
          <a:lstStyle/>
          <a:p>
            <a:pPr marR="0" lvl="0">
              <a:lnSpc>
                <a:spcPct val="115000"/>
              </a:lnSpc>
              <a:spcAft>
                <a:spcPts val="800"/>
              </a:spcAft>
            </a:pPr>
            <a:r>
              <a:rPr lang="en-US" sz="2000" kern="100" dirty="0">
                <a:solidFill>
                  <a:schemeClr val="tx1"/>
                </a:solidFill>
              </a:rPr>
              <a:t>+</a:t>
            </a:r>
            <a:endParaRPr lang="en-US" sz="2000" kern="100" dirty="0"/>
          </a:p>
        </p:txBody>
      </p:sp>
      <mc:AlternateContent xmlns:mc="http://schemas.openxmlformats.org/markup-compatibility/2006" xmlns:a14="http://schemas.microsoft.com/office/drawing/2010/main">
        <mc:Choice Requires="a14">
          <p:sp>
            <p:nvSpPr>
              <p:cNvPr id="18" name="Text Placeholder 17">
                <a:extLst>
                  <a:ext uri="{FF2B5EF4-FFF2-40B4-BE49-F238E27FC236}">
                    <a16:creationId xmlns:a16="http://schemas.microsoft.com/office/drawing/2014/main" id="{524E57C2-985A-3341-3C77-068C2423AAFE}"/>
                  </a:ext>
                </a:extLst>
              </p:cNvPr>
              <p:cNvSpPr>
                <a:spLocks noGrp="1"/>
              </p:cNvSpPr>
              <p:nvPr>
                <p:ph type="body" sz="quarter" idx="16"/>
              </p:nvPr>
            </p:nvSpPr>
            <p:spPr>
              <a:xfrm>
                <a:off x="2076779" y="4385294"/>
                <a:ext cx="7342632" cy="667512"/>
              </a:xfrm>
            </p:spPr>
            <p:txBody>
              <a:bodyPr/>
              <a:lstStyle/>
              <a:p>
                <a:pPr marR="0" lvl="0">
                  <a:lnSpc>
                    <a:spcPct val="115000"/>
                  </a:lnSpc>
                  <a:spcAft>
                    <a:spcPts val="800"/>
                  </a:spcAft>
                </a:pPr>
                <a14:m>
                  <m:oMathPara xmlns:m="http://schemas.openxmlformats.org/officeDocument/2006/math">
                    <m:oMathParaPr>
                      <m:jc m:val="centerGroup"/>
                    </m:oMathParaPr>
                    <m:oMath xmlns:m="http://schemas.openxmlformats.org/officeDocument/2006/math">
                      <m:r>
                        <a:rPr lang="en-US" i="1" kern="10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m:t>
                      </m:r>
                    </m:oMath>
                  </m:oMathPara>
                </a14:m>
                <a:endParaRPr lang="en-US" kern="100" dirty="0"/>
              </a:p>
            </p:txBody>
          </p:sp>
        </mc:Choice>
        <mc:Fallback xmlns="">
          <p:sp>
            <p:nvSpPr>
              <p:cNvPr id="18" name="Text Placeholder 17">
                <a:extLst>
                  <a:ext uri="{FF2B5EF4-FFF2-40B4-BE49-F238E27FC236}">
                    <a16:creationId xmlns:a16="http://schemas.microsoft.com/office/drawing/2014/main" id="{524E57C2-985A-3341-3C77-068C2423AAFE}"/>
                  </a:ext>
                </a:extLst>
              </p:cNvPr>
              <p:cNvSpPr>
                <a:spLocks noGrp="1" noRot="1" noChangeAspect="1" noMove="1" noResize="1" noEditPoints="1" noAdjustHandles="1" noChangeArrowheads="1" noChangeShapeType="1" noTextEdit="1"/>
              </p:cNvSpPr>
              <p:nvPr>
                <p:ph type="body" sz="quarter" idx="16"/>
              </p:nvPr>
            </p:nvSpPr>
            <p:spPr>
              <a:xfrm>
                <a:off x="2076779" y="4385294"/>
                <a:ext cx="7342632" cy="667512"/>
              </a:xfrm>
              <a:blipFill>
                <a:blip r:embed="rId4"/>
                <a:stretch>
                  <a:fillRect/>
                </a:stretch>
              </a:blipFill>
            </p:spPr>
            <p:txBody>
              <a:bodyPr/>
              <a:lstStyle/>
              <a:p>
                <a:r>
                  <a:rPr lang="en-US">
                    <a:noFill/>
                  </a:rPr>
                  <a:t> </a:t>
                </a:r>
              </a:p>
            </p:txBody>
          </p:sp>
        </mc:Fallback>
      </mc:AlternateContent>
      <p:sp>
        <p:nvSpPr>
          <p:cNvPr id="16" name="Text Placeholder 15">
            <a:extLst>
              <a:ext uri="{FF2B5EF4-FFF2-40B4-BE49-F238E27FC236}">
                <a16:creationId xmlns:a16="http://schemas.microsoft.com/office/drawing/2014/main" id="{F867CEF5-456F-00BC-BC8B-60A0673B24A6}"/>
              </a:ext>
            </a:extLst>
          </p:cNvPr>
          <p:cNvSpPr>
            <a:spLocks noGrp="1"/>
          </p:cNvSpPr>
          <p:nvPr>
            <p:ph type="body" sz="quarter" idx="14"/>
          </p:nvPr>
        </p:nvSpPr>
        <p:spPr>
          <a:xfrm>
            <a:off x="1198501" y="1236894"/>
            <a:ext cx="6846950" cy="447390"/>
          </a:xfrm>
        </p:spPr>
        <p:txBody>
          <a:bodyPr>
            <a:noAutofit/>
          </a:bodyPr>
          <a:lstStyle/>
          <a:p>
            <a:r>
              <a:rPr lang="en-US" dirty="0"/>
              <a:t>When conducting a D study using the GENOVA program, what mark should precede the facet corresponding to the object of measurement in the DEFFECT card of the control card?</a:t>
            </a:r>
          </a:p>
        </p:txBody>
      </p:sp>
      <p:sp>
        <p:nvSpPr>
          <p:cNvPr id="45" name="Title 44">
            <a:extLst>
              <a:ext uri="{FF2B5EF4-FFF2-40B4-BE49-F238E27FC236}">
                <a16:creationId xmlns:a16="http://schemas.microsoft.com/office/drawing/2014/main" id="{9291458F-11DD-A90E-5468-6B8DB7AC71EC}"/>
              </a:ext>
            </a:extLst>
          </p:cNvPr>
          <p:cNvSpPr>
            <a:spLocks noGrp="1"/>
          </p:cNvSpPr>
          <p:nvPr>
            <p:ph type="title"/>
          </p:nvPr>
        </p:nvSpPr>
        <p:spPr>
          <a:xfrm>
            <a:off x="283727" y="1336796"/>
            <a:ext cx="893065" cy="611414"/>
          </a:xfrm>
        </p:spPr>
        <p:txBody>
          <a:bodyPr/>
          <a:lstStyle/>
          <a:p>
            <a:r>
              <a:rPr lang="en-US" dirty="0"/>
              <a:t>17</a:t>
            </a:r>
          </a:p>
        </p:txBody>
      </p:sp>
      <p:sp>
        <p:nvSpPr>
          <p:cNvPr id="24" name="A Button">
            <a:extLst>
              <a:ext uri="{FF2B5EF4-FFF2-40B4-BE49-F238E27FC236}">
                <a16:creationId xmlns:a16="http://schemas.microsoft.com/office/drawing/2014/main" id="{E8F2EE66-22D6-E317-9ACD-590C833166DC}"/>
              </a:ext>
            </a:extLst>
          </p:cNvPr>
          <p:cNvSpPr/>
          <p:nvPr/>
        </p:nvSpPr>
        <p:spPr>
          <a:xfrm>
            <a:off x="1463284" y="2710719"/>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A</a:t>
            </a:r>
          </a:p>
        </p:txBody>
      </p:sp>
      <p:sp>
        <p:nvSpPr>
          <p:cNvPr id="25" name="B Button">
            <a:extLst>
              <a:ext uri="{FF2B5EF4-FFF2-40B4-BE49-F238E27FC236}">
                <a16:creationId xmlns:a16="http://schemas.microsoft.com/office/drawing/2014/main" id="{56C82F7A-CC93-D3C5-DD55-C58C6191D63F}"/>
              </a:ext>
            </a:extLst>
          </p:cNvPr>
          <p:cNvSpPr/>
          <p:nvPr/>
        </p:nvSpPr>
        <p:spPr>
          <a:xfrm>
            <a:off x="1463284" y="3619625"/>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B</a:t>
            </a:r>
          </a:p>
        </p:txBody>
      </p:sp>
      <p:sp>
        <p:nvSpPr>
          <p:cNvPr id="26" name="C Button">
            <a:extLst>
              <a:ext uri="{FF2B5EF4-FFF2-40B4-BE49-F238E27FC236}">
                <a16:creationId xmlns:a16="http://schemas.microsoft.com/office/drawing/2014/main" id="{1F8E6C68-9D28-43A9-F438-8BEB4E073D46}"/>
              </a:ext>
            </a:extLst>
          </p:cNvPr>
          <p:cNvSpPr/>
          <p:nvPr/>
        </p:nvSpPr>
        <p:spPr>
          <a:xfrm>
            <a:off x="1463284" y="4472596"/>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C</a:t>
            </a:r>
          </a:p>
        </p:txBody>
      </p:sp>
      <p:sp>
        <p:nvSpPr>
          <p:cNvPr id="27" name="D Button">
            <a:extLst>
              <a:ext uri="{FF2B5EF4-FFF2-40B4-BE49-F238E27FC236}">
                <a16:creationId xmlns:a16="http://schemas.microsoft.com/office/drawing/2014/main" id="{FA973D43-2AEE-3A7F-CE19-C1690F7E4E57}"/>
              </a:ext>
            </a:extLst>
          </p:cNvPr>
          <p:cNvSpPr/>
          <p:nvPr/>
        </p:nvSpPr>
        <p:spPr>
          <a:xfrm>
            <a:off x="1463284" y="5397163"/>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D</a:t>
            </a:r>
          </a:p>
        </p:txBody>
      </p:sp>
      <p:sp>
        <p:nvSpPr>
          <p:cNvPr id="28" name="Cross 27">
            <a:extLst>
              <a:ext uri="{FF2B5EF4-FFF2-40B4-BE49-F238E27FC236}">
                <a16:creationId xmlns:a16="http://schemas.microsoft.com/office/drawing/2014/main" id="{F07C6C7E-9356-4969-7366-961A76764D16}"/>
              </a:ext>
            </a:extLst>
          </p:cNvPr>
          <p:cNvSpPr/>
          <p:nvPr/>
        </p:nvSpPr>
        <p:spPr>
          <a:xfrm rot="18947527">
            <a:off x="1417776" y="3541926"/>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Cross 28">
            <a:extLst>
              <a:ext uri="{FF2B5EF4-FFF2-40B4-BE49-F238E27FC236}">
                <a16:creationId xmlns:a16="http://schemas.microsoft.com/office/drawing/2014/main" id="{73BDA472-5E04-635C-A9DC-4B74B07F93A6}"/>
              </a:ext>
            </a:extLst>
          </p:cNvPr>
          <p:cNvSpPr/>
          <p:nvPr/>
        </p:nvSpPr>
        <p:spPr>
          <a:xfrm rot="18947527">
            <a:off x="1436985" y="4383797"/>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Cross 29">
            <a:extLst>
              <a:ext uri="{FF2B5EF4-FFF2-40B4-BE49-F238E27FC236}">
                <a16:creationId xmlns:a16="http://schemas.microsoft.com/office/drawing/2014/main" id="{1A757949-0541-DA70-7DD0-2D005657DA87}"/>
              </a:ext>
            </a:extLst>
          </p:cNvPr>
          <p:cNvSpPr/>
          <p:nvPr/>
        </p:nvSpPr>
        <p:spPr>
          <a:xfrm rot="18947527">
            <a:off x="1412548" y="2643428"/>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1" name="Graphic 30" descr="Checkmark with solid fill">
            <a:extLst>
              <a:ext uri="{FF2B5EF4-FFF2-40B4-BE49-F238E27FC236}">
                <a16:creationId xmlns:a16="http://schemas.microsoft.com/office/drawing/2014/main" id="{140AE153-86D1-1529-B68F-7B9EF925419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412046" y="5304147"/>
            <a:ext cx="598518" cy="598518"/>
          </a:xfrm>
          <a:prstGeom prst="rect">
            <a:avLst/>
          </a:prstGeom>
        </p:spPr>
      </p:pic>
      <p:sp>
        <p:nvSpPr>
          <p:cNvPr id="32" name="Partial Circle 31">
            <a:extLst>
              <a:ext uri="{FF2B5EF4-FFF2-40B4-BE49-F238E27FC236}">
                <a16:creationId xmlns:a16="http://schemas.microsoft.com/office/drawing/2014/main" id="{10584E93-92CE-7859-8474-9C8226F08531}"/>
              </a:ext>
            </a:extLst>
          </p:cNvPr>
          <p:cNvSpPr/>
          <p:nvPr/>
        </p:nvSpPr>
        <p:spPr>
          <a:xfrm>
            <a:off x="8066786" y="-2652671"/>
            <a:ext cx="8241337" cy="5325153"/>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33" name="Title 1">
            <a:extLst>
              <a:ext uri="{FF2B5EF4-FFF2-40B4-BE49-F238E27FC236}">
                <a16:creationId xmlns:a16="http://schemas.microsoft.com/office/drawing/2014/main" id="{16CA1CF1-7629-E29E-DB68-265452ED98D8}"/>
              </a:ext>
            </a:extLst>
          </p:cNvPr>
          <p:cNvSpPr txBox="1"/>
          <p:nvPr/>
        </p:nvSpPr>
        <p:spPr>
          <a:xfrm>
            <a:off x="8855246" y="246441"/>
            <a:ext cx="3424000" cy="1323439"/>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sp>
        <p:nvSpPr>
          <p:cNvPr id="34" name="Next Question Arrow">
            <a:hlinkClick r:id="rId7" action="ppaction://hlinksldjump"/>
            <a:extLst>
              <a:ext uri="{FF2B5EF4-FFF2-40B4-BE49-F238E27FC236}">
                <a16:creationId xmlns:a16="http://schemas.microsoft.com/office/drawing/2014/main" id="{CC9016FA-D79C-419C-9728-4C9D80D8095A}"/>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
        <p:nvSpPr>
          <p:cNvPr id="35" name="Next Question Arrow">
            <a:hlinkClick r:id="rId8" action="ppaction://hlinksldjump"/>
            <a:extLst>
              <a:ext uri="{FF2B5EF4-FFF2-40B4-BE49-F238E27FC236}">
                <a16:creationId xmlns:a16="http://schemas.microsoft.com/office/drawing/2014/main" id="{281FCFD2-9976-871F-68FB-0FB3B547B038}"/>
              </a:ext>
            </a:extLst>
          </p:cNvPr>
          <p:cNvSpPr/>
          <p:nvPr/>
        </p:nvSpPr>
        <p:spPr>
          <a:xfrm>
            <a:off x="9961709" y="6283885"/>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 Question</a:t>
            </a:r>
          </a:p>
        </p:txBody>
      </p:sp>
    </p:spTree>
    <p:extLst>
      <p:ext uri="{BB962C8B-B14F-4D97-AF65-F5344CB8AC3E}">
        <p14:creationId xmlns:p14="http://schemas.microsoft.com/office/powerpoint/2010/main" val="839678002"/>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4"/>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childTnLst>
                                </p:cTn>
                              </p:par>
                              <p:par>
                                <p:cTn id="7" presetID="10" presetClass="exit" presetSubtype="0" fill="hold" grpId="0" nodeType="withEffect">
                                  <p:stCondLst>
                                    <p:cond delay="0"/>
                                  </p:stCondLst>
                                  <p:childTnLst>
                                    <p:animEffect transition="out" filter="fade">
                                      <p:cBhvr>
                                        <p:cTn id="8" dur="250"/>
                                        <p:tgtEl>
                                          <p:spTgt spid="19">
                                            <p:txEl>
                                              <p:pRg st="0" end="0"/>
                                            </p:txEl>
                                          </p:spTgt>
                                        </p:tgtEl>
                                      </p:cBhvr>
                                    </p:animEffect>
                                    <p:set>
                                      <p:cBhvr>
                                        <p:cTn id="9" dur="1" fill="hold">
                                          <p:stCondLst>
                                            <p:cond delay="249"/>
                                          </p:stCondLst>
                                        </p:cTn>
                                        <p:tgtEl>
                                          <p:spTgt spid="19">
                                            <p:txEl>
                                              <p:pRg st="0" end="0"/>
                                            </p:txEl>
                                          </p:spTgt>
                                        </p:tgtEl>
                                        <p:attrNameLst>
                                          <p:attrName>style.visibility</p:attrName>
                                        </p:attrNameLst>
                                      </p:cBhvr>
                                      <p:to>
                                        <p:strVal val="hidden"/>
                                      </p:to>
                                    </p:set>
                                  </p:childTnLst>
                                </p:cTn>
                              </p:par>
                              <p:par>
                                <p:cTn id="10" presetID="10" presetClass="exit" presetSubtype="0" fill="hold" grpId="0" nodeType="withEffect">
                                  <p:stCondLst>
                                    <p:cond delay="0"/>
                                  </p:stCondLst>
                                  <p:childTnLst>
                                    <p:animEffect transition="out" filter="fade">
                                      <p:cBhvr>
                                        <p:cTn id="11" dur="250"/>
                                        <p:tgtEl>
                                          <p:spTgt spid="19">
                                            <p:bg/>
                                          </p:spTgt>
                                        </p:tgtEl>
                                      </p:cBhvr>
                                    </p:animEffect>
                                    <p:set>
                                      <p:cBhvr>
                                        <p:cTn id="12" dur="1" fill="hold">
                                          <p:stCondLst>
                                            <p:cond delay="249"/>
                                          </p:stCondLst>
                                        </p:cTn>
                                        <p:tgtEl>
                                          <p:spTgt spid="19">
                                            <p:bg/>
                                          </p:spTgt>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13" restart="whenNotActive" fill="hold" evtFilter="cancelBubble" nodeType="interactiveSeq">
                <p:stCondLst>
                  <p:cond evt="onClick" delay="0">
                    <p:tgtEl>
                      <p:spTgt spid="25"/>
                    </p:tgtEl>
                  </p:cond>
                </p:stCondLst>
                <p:endSync evt="end" delay="0">
                  <p:rtn val="all"/>
                </p:endSync>
                <p:childTnLst>
                  <p:par>
                    <p:cTn id="14" fill="hold">
                      <p:stCondLst>
                        <p:cond delay="0"/>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28"/>
                                        </p:tgtEl>
                                        <p:attrNameLst>
                                          <p:attrName>style.visibility</p:attrName>
                                        </p:attrNameLst>
                                      </p:cBhvr>
                                      <p:to>
                                        <p:strVal val="visible"/>
                                      </p:to>
                                    </p:set>
                                  </p:childTnLst>
                                </p:cTn>
                              </p:par>
                              <p:par>
                                <p:cTn id="18" presetID="10" presetClass="exit" presetSubtype="0" fill="hold" grpId="0" nodeType="withEffect">
                                  <p:stCondLst>
                                    <p:cond delay="0"/>
                                  </p:stCondLst>
                                  <p:childTnLst>
                                    <p:animEffect transition="out" filter="fade">
                                      <p:cBhvr>
                                        <p:cTn id="19" dur="250"/>
                                        <p:tgtEl>
                                          <p:spTgt spid="20">
                                            <p:txEl>
                                              <p:pRg st="0" end="0"/>
                                            </p:txEl>
                                          </p:spTgt>
                                        </p:tgtEl>
                                      </p:cBhvr>
                                    </p:animEffect>
                                    <p:set>
                                      <p:cBhvr>
                                        <p:cTn id="20" dur="1" fill="hold">
                                          <p:stCondLst>
                                            <p:cond delay="249"/>
                                          </p:stCondLst>
                                        </p:cTn>
                                        <p:tgtEl>
                                          <p:spTgt spid="20">
                                            <p:txEl>
                                              <p:pRg st="0" end="0"/>
                                            </p:txEl>
                                          </p:spTgt>
                                        </p:tgtEl>
                                        <p:attrNameLst>
                                          <p:attrName>style.visibility</p:attrName>
                                        </p:attrNameLst>
                                      </p:cBhvr>
                                      <p:to>
                                        <p:strVal val="hidden"/>
                                      </p:to>
                                    </p:set>
                                  </p:childTnLst>
                                </p:cTn>
                              </p:par>
                              <p:par>
                                <p:cTn id="21" presetID="10" presetClass="exit" presetSubtype="0" fill="hold" grpId="0" nodeType="withEffect">
                                  <p:stCondLst>
                                    <p:cond delay="0"/>
                                  </p:stCondLst>
                                  <p:childTnLst>
                                    <p:animEffect transition="out" filter="fade">
                                      <p:cBhvr>
                                        <p:cTn id="22" dur="250"/>
                                        <p:tgtEl>
                                          <p:spTgt spid="20">
                                            <p:bg/>
                                          </p:spTgt>
                                        </p:tgtEl>
                                      </p:cBhvr>
                                    </p:animEffect>
                                    <p:set>
                                      <p:cBhvr>
                                        <p:cTn id="23" dur="1" fill="hold">
                                          <p:stCondLst>
                                            <p:cond delay="249"/>
                                          </p:stCondLst>
                                        </p:cTn>
                                        <p:tgtEl>
                                          <p:spTgt spid="20">
                                            <p:bg/>
                                          </p:spTgt>
                                        </p:tgtEl>
                                        <p:attrNameLst>
                                          <p:attrName>style.visibility</p:attrName>
                                        </p:attrNameLst>
                                      </p:cBhvr>
                                      <p:to>
                                        <p:strVal val="hidden"/>
                                      </p:to>
                                    </p:set>
                                  </p:childTnLst>
                                </p:cTn>
                              </p:par>
                            </p:childTnLst>
                          </p:cTn>
                        </p:par>
                      </p:childTnLst>
                    </p:cTn>
                  </p:par>
                </p:childTnLst>
              </p:cTn>
              <p:nextCondLst>
                <p:cond evt="onClick" delay="0">
                  <p:tgtEl>
                    <p:spTgt spid="25"/>
                  </p:tgtEl>
                </p:cond>
              </p:nextCondLst>
            </p:seq>
            <p:seq concurrent="1" nextAc="seek">
              <p:cTn id="24" restart="whenNotActive" fill="hold" evtFilter="cancelBubble" nodeType="interactiveSeq">
                <p:stCondLst>
                  <p:cond evt="onClick" delay="0">
                    <p:tgtEl>
                      <p:spTgt spid="26"/>
                    </p:tgtEl>
                  </p:cond>
                </p:stCondLst>
                <p:endSync evt="end" delay="0">
                  <p:rtn val="all"/>
                </p:endSync>
                <p:childTnLst>
                  <p:par>
                    <p:cTn id="25" fill="hold">
                      <p:stCondLst>
                        <p:cond delay="0"/>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9"/>
                                        </p:tgtEl>
                                        <p:attrNameLst>
                                          <p:attrName>style.visibility</p:attrName>
                                        </p:attrNameLst>
                                      </p:cBhvr>
                                      <p:to>
                                        <p:strVal val="visible"/>
                                      </p:to>
                                    </p:set>
                                  </p:childTnLst>
                                </p:cTn>
                              </p:par>
                              <p:par>
                                <p:cTn id="29" presetID="10" presetClass="exit" presetSubtype="0" fill="hold" grpId="0" nodeType="withEffect">
                                  <p:stCondLst>
                                    <p:cond delay="0"/>
                                  </p:stCondLst>
                                  <p:childTnLst>
                                    <p:animEffect transition="out" filter="fade">
                                      <p:cBhvr>
                                        <p:cTn id="30" dur="250"/>
                                        <p:tgtEl>
                                          <p:spTgt spid="18">
                                            <p:txEl>
                                              <p:pRg st="0" end="0"/>
                                            </p:txEl>
                                          </p:spTgt>
                                        </p:tgtEl>
                                      </p:cBhvr>
                                    </p:animEffect>
                                    <p:set>
                                      <p:cBhvr>
                                        <p:cTn id="31" dur="1" fill="hold">
                                          <p:stCondLst>
                                            <p:cond delay="249"/>
                                          </p:stCondLst>
                                        </p:cTn>
                                        <p:tgtEl>
                                          <p:spTgt spid="18">
                                            <p:txEl>
                                              <p:pRg st="0" end="0"/>
                                            </p:txEl>
                                          </p:spTgt>
                                        </p:tgtEl>
                                        <p:attrNameLst>
                                          <p:attrName>style.visibility</p:attrName>
                                        </p:attrNameLst>
                                      </p:cBhvr>
                                      <p:to>
                                        <p:strVal val="hidden"/>
                                      </p:to>
                                    </p:set>
                                  </p:childTnLst>
                                </p:cTn>
                              </p:par>
                              <p:par>
                                <p:cTn id="32" presetID="10" presetClass="exit" presetSubtype="0" fill="hold" grpId="0" nodeType="withEffect">
                                  <p:stCondLst>
                                    <p:cond delay="0"/>
                                  </p:stCondLst>
                                  <p:childTnLst>
                                    <p:animEffect transition="out" filter="fade">
                                      <p:cBhvr>
                                        <p:cTn id="33" dur="250"/>
                                        <p:tgtEl>
                                          <p:spTgt spid="18">
                                            <p:bg/>
                                          </p:spTgt>
                                        </p:tgtEl>
                                      </p:cBhvr>
                                    </p:animEffect>
                                    <p:set>
                                      <p:cBhvr>
                                        <p:cTn id="34" dur="1" fill="hold">
                                          <p:stCondLst>
                                            <p:cond delay="249"/>
                                          </p:stCondLst>
                                        </p:cTn>
                                        <p:tgtEl>
                                          <p:spTgt spid="18">
                                            <p:bg/>
                                          </p:spTgt>
                                        </p:tgtEl>
                                        <p:attrNameLst>
                                          <p:attrName>style.visibility</p:attrName>
                                        </p:attrNameLst>
                                      </p:cBhvr>
                                      <p:to>
                                        <p:strVal val="hidden"/>
                                      </p:to>
                                    </p:set>
                                  </p:childTnLst>
                                </p:cTn>
                              </p:par>
                            </p:childTnLst>
                          </p:cTn>
                        </p:par>
                      </p:childTnLst>
                    </p:cTn>
                  </p:par>
                </p:childTnLst>
              </p:cTn>
              <p:nextCondLst>
                <p:cond evt="onClick" delay="0">
                  <p:tgtEl>
                    <p:spTgt spid="26"/>
                  </p:tgtEl>
                </p:cond>
              </p:nextCondLst>
            </p:seq>
            <p:seq concurrent="1" nextAc="seek">
              <p:cTn id="35" restart="whenNotActive" fill="hold" evtFilter="cancelBubble" nodeType="interactiveSeq">
                <p:stCondLst>
                  <p:cond evt="onClick" delay="0">
                    <p:tgtEl>
                      <p:spTgt spid="27"/>
                    </p:tgtEl>
                  </p:cond>
                </p:stCondLst>
                <p:endSync evt="end" delay="0">
                  <p:rtn val="all"/>
                </p:endSync>
                <p:childTnLst>
                  <p:par>
                    <p:cTn id="36" fill="hold">
                      <p:stCondLst>
                        <p:cond delay="0"/>
                      </p:stCondLst>
                      <p:childTnLst>
                        <p:par>
                          <p:cTn id="37" fill="hold">
                            <p:stCondLst>
                              <p:cond delay="0"/>
                            </p:stCondLst>
                            <p:childTnLst>
                              <p:par>
                                <p:cTn id="38" presetID="1" presetClass="entr" presetSubtype="0" fill="hold" nodeType="clickEffect">
                                  <p:stCondLst>
                                    <p:cond delay="0"/>
                                  </p:stCondLst>
                                  <p:childTnLst>
                                    <p:set>
                                      <p:cBhvr>
                                        <p:cTn id="39" dur="1" fill="hold">
                                          <p:stCondLst>
                                            <p:cond delay="0"/>
                                          </p:stCondLst>
                                        </p:cTn>
                                        <p:tgtEl>
                                          <p:spTgt spid="31"/>
                                        </p:tgtEl>
                                        <p:attrNameLst>
                                          <p:attrName>style.visibility</p:attrName>
                                        </p:attrNameLst>
                                      </p:cBhvr>
                                      <p:to>
                                        <p:strVal val="visible"/>
                                      </p:to>
                                    </p:set>
                                  </p:childTnLst>
                                </p:cTn>
                              </p:par>
                              <p:par>
                                <p:cTn id="40" presetID="10" presetClass="exit" presetSubtype="0" fill="hold" grpId="0" nodeType="withEffect">
                                  <p:stCondLst>
                                    <p:cond delay="0"/>
                                  </p:stCondLst>
                                  <p:childTnLst>
                                    <p:animEffect transition="out" filter="fade">
                                      <p:cBhvr>
                                        <p:cTn id="41" dur="250"/>
                                        <p:tgtEl>
                                          <p:spTgt spid="21">
                                            <p:txEl>
                                              <p:pRg st="0" end="0"/>
                                            </p:txEl>
                                          </p:spTgt>
                                        </p:tgtEl>
                                      </p:cBhvr>
                                    </p:animEffect>
                                    <p:set>
                                      <p:cBhvr>
                                        <p:cTn id="42" dur="1" fill="hold">
                                          <p:stCondLst>
                                            <p:cond delay="249"/>
                                          </p:stCondLst>
                                        </p:cTn>
                                        <p:tgtEl>
                                          <p:spTgt spid="21">
                                            <p:txEl>
                                              <p:pRg st="0" end="0"/>
                                            </p:txEl>
                                          </p:spTgt>
                                        </p:tgtEl>
                                        <p:attrNameLst>
                                          <p:attrName>style.visibility</p:attrName>
                                        </p:attrNameLst>
                                      </p:cBhvr>
                                      <p:to>
                                        <p:strVal val="hidden"/>
                                      </p:to>
                                    </p:set>
                                  </p:childTnLst>
                                </p:cTn>
                              </p:par>
                              <p:par>
                                <p:cTn id="43" presetID="10" presetClass="exit" presetSubtype="0" fill="hold" grpId="0" nodeType="withEffect">
                                  <p:stCondLst>
                                    <p:cond delay="0"/>
                                  </p:stCondLst>
                                  <p:childTnLst>
                                    <p:animEffect transition="out" filter="fade">
                                      <p:cBhvr>
                                        <p:cTn id="44" dur="250"/>
                                        <p:tgtEl>
                                          <p:spTgt spid="21">
                                            <p:bg/>
                                          </p:spTgt>
                                        </p:tgtEl>
                                      </p:cBhvr>
                                    </p:animEffect>
                                    <p:set>
                                      <p:cBhvr>
                                        <p:cTn id="45" dur="1" fill="hold">
                                          <p:stCondLst>
                                            <p:cond delay="249"/>
                                          </p:stCondLst>
                                        </p:cTn>
                                        <p:tgtEl>
                                          <p:spTgt spid="21">
                                            <p:bg/>
                                          </p:spTgt>
                                        </p:tgtEl>
                                        <p:attrNameLst>
                                          <p:attrName>style.visibility</p:attrName>
                                        </p:attrNameLst>
                                      </p:cBhvr>
                                      <p:to>
                                        <p:strVal val="hidden"/>
                                      </p:to>
                                    </p:set>
                                  </p:childTnLst>
                                </p:cTn>
                              </p:par>
                            </p:childTnLst>
                          </p:cTn>
                        </p:par>
                      </p:childTnLst>
                    </p:cTn>
                  </p:par>
                </p:childTnLst>
              </p:cTn>
              <p:nextCondLst>
                <p:cond evt="onClick" delay="0">
                  <p:tgtEl>
                    <p:spTgt spid="27"/>
                  </p:tgtEl>
                </p:cond>
              </p:nextCondLst>
            </p:seq>
          </p:childTnLst>
        </p:cTn>
      </p:par>
    </p:tnLst>
    <p:bldLst>
      <p:bldP spid="21" grpId="0" build="p" animBg="1"/>
      <p:bldP spid="20" grpId="0" build="p" animBg="1"/>
      <p:bldP spid="19" grpId="0" build="p" animBg="1"/>
      <p:bldP spid="18" grpId="0" build="p" animBg="1"/>
      <p:bldP spid="28" grpId="0" animBg="1"/>
      <p:bldP spid="29" grpId="0" animBg="1"/>
      <p:bldP spid="30"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50F6FA-DEE7-172C-1D05-BFD881CD60D8}"/>
              </a:ext>
            </a:extLst>
          </p:cNvPr>
          <p:cNvSpPr>
            <a:spLocks noGrp="1"/>
          </p:cNvSpPr>
          <p:nvPr>
            <p:ph type="title"/>
          </p:nvPr>
        </p:nvSpPr>
        <p:spPr/>
        <p:txBody>
          <a:bodyPr/>
          <a:lstStyle/>
          <a:p>
            <a:r>
              <a:rPr lang="en-US" sz="3600" dirty="0"/>
              <a:t>You have reached the end of this learning check</a:t>
            </a:r>
          </a:p>
        </p:txBody>
      </p:sp>
      <p:sp>
        <p:nvSpPr>
          <p:cNvPr id="3" name="Content Placeholder 2">
            <a:extLst>
              <a:ext uri="{FF2B5EF4-FFF2-40B4-BE49-F238E27FC236}">
                <a16:creationId xmlns:a16="http://schemas.microsoft.com/office/drawing/2014/main" id="{07149D18-8AAB-CEBE-1B50-BAC385E67F0A}"/>
              </a:ext>
            </a:extLst>
          </p:cNvPr>
          <p:cNvSpPr>
            <a:spLocks noGrp="1"/>
          </p:cNvSpPr>
          <p:nvPr>
            <p:ph idx="1"/>
          </p:nvPr>
        </p:nvSpPr>
        <p:spPr/>
        <p:txBody>
          <a:bodyPr/>
          <a:lstStyle/>
          <a:p>
            <a:pPr marL="0" indent="0">
              <a:buNone/>
            </a:pPr>
            <a:endParaRPr lang="en-US" dirty="0"/>
          </a:p>
          <a:p>
            <a:pPr marL="0" indent="0" algn="ctr">
              <a:buNone/>
            </a:pPr>
            <a:r>
              <a:rPr lang="en-US" dirty="0"/>
              <a:t>Please click anywhere to exit!</a:t>
            </a:r>
          </a:p>
          <a:p>
            <a:pPr marL="0" indent="0" algn="ctr">
              <a:buNone/>
            </a:pPr>
            <a:endParaRPr lang="en-US" dirty="0"/>
          </a:p>
        </p:txBody>
      </p:sp>
      <p:sp>
        <p:nvSpPr>
          <p:cNvPr id="5" name="Next Question Arrow">
            <a:hlinkClick r:id="rId2" action="ppaction://hlinksldjump"/>
            <a:extLst>
              <a:ext uri="{FF2B5EF4-FFF2-40B4-BE49-F238E27FC236}">
                <a16:creationId xmlns:a16="http://schemas.microsoft.com/office/drawing/2014/main" id="{4D3ECB5C-ADF3-BB3D-8419-DFAF8425E38A}"/>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Tree>
    <p:extLst>
      <p:ext uri="{BB962C8B-B14F-4D97-AF65-F5344CB8AC3E}">
        <p14:creationId xmlns:p14="http://schemas.microsoft.com/office/powerpoint/2010/main" val="1967798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B3E4C2-D463-A759-FEE1-F5C5051AEB26}"/>
            </a:ext>
          </a:extLst>
        </p:cNvPr>
        <p:cNvGrpSpPr/>
        <p:nvPr/>
      </p:nvGrpSpPr>
      <p:grpSpPr>
        <a:xfrm>
          <a:off x="0" y="0"/>
          <a:ext cx="0" cy="0"/>
          <a:chOff x="0" y="0"/>
          <a:chExt cx="0" cy="0"/>
        </a:xfrm>
      </p:grpSpPr>
      <p:sp>
        <p:nvSpPr>
          <p:cNvPr id="22" name="Question Box">
            <a:extLst>
              <a:ext uri="{FF2B5EF4-FFF2-40B4-BE49-F238E27FC236}">
                <a16:creationId xmlns:a16="http://schemas.microsoft.com/office/drawing/2014/main" id="{14A3C37C-2414-8CA5-DA62-1BD10CD3C4DC}"/>
              </a:ext>
            </a:extLst>
          </p:cNvPr>
          <p:cNvSpPr/>
          <p:nvPr/>
        </p:nvSpPr>
        <p:spPr>
          <a:xfrm>
            <a:off x="741300" y="1230541"/>
            <a:ext cx="7303776" cy="799342"/>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3" name="Question Number">
            <a:extLst>
              <a:ext uri="{FF2B5EF4-FFF2-40B4-BE49-F238E27FC236}">
                <a16:creationId xmlns:a16="http://schemas.microsoft.com/office/drawing/2014/main" id="{76D099EF-8E0A-D4D2-F428-F7324AF51BB4}"/>
              </a:ext>
            </a:extLst>
          </p:cNvPr>
          <p:cNvSpPr/>
          <p:nvPr/>
        </p:nvSpPr>
        <p:spPr>
          <a:xfrm>
            <a:off x="284100" y="1173013"/>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15" name="Text Placeholder 14">
            <a:extLst>
              <a:ext uri="{FF2B5EF4-FFF2-40B4-BE49-F238E27FC236}">
                <a16:creationId xmlns:a16="http://schemas.microsoft.com/office/drawing/2014/main" id="{8B8C0AF5-51F0-BA42-268D-2DC50329773F}"/>
              </a:ext>
            </a:extLst>
          </p:cNvPr>
          <p:cNvSpPr>
            <a:spLocks noGrp="1"/>
          </p:cNvSpPr>
          <p:nvPr>
            <p:ph type="body" sz="quarter" idx="13"/>
          </p:nvPr>
        </p:nvSpPr>
        <p:spPr/>
        <p:txBody>
          <a:bodyPr>
            <a:normAutofit/>
          </a:bodyPr>
          <a:lstStyle/>
          <a:p>
            <a:r>
              <a:rPr lang="en-US" dirty="0">
                <a:solidFill>
                  <a:schemeClr val="bg1"/>
                </a:solidFill>
              </a:rPr>
              <a:t>Absolute error variance is the same in both designs.</a:t>
            </a:r>
          </a:p>
        </p:txBody>
      </p:sp>
      <mc:AlternateContent xmlns:mc="http://schemas.openxmlformats.org/markup-compatibility/2006" xmlns:a14="http://schemas.microsoft.com/office/drawing/2010/main">
        <mc:Choice Requires="a14">
          <p:sp>
            <p:nvSpPr>
              <p:cNvPr id="21" name="Text Placeholder 20">
                <a:extLst>
                  <a:ext uri="{FF2B5EF4-FFF2-40B4-BE49-F238E27FC236}">
                    <a16:creationId xmlns:a16="http://schemas.microsoft.com/office/drawing/2014/main" id="{59770DE6-378F-C6FD-648D-27BD3E8B4489}"/>
                  </a:ext>
                </a:extLst>
              </p:cNvPr>
              <p:cNvSpPr>
                <a:spLocks noGrp="1"/>
              </p:cNvSpPr>
              <p:nvPr>
                <p:ph type="body" sz="quarter" idx="19"/>
              </p:nvPr>
            </p:nvSpPr>
            <p:spPr>
              <a:xfrm>
                <a:off x="2071373" y="5292009"/>
                <a:ext cx="7342632" cy="667512"/>
              </a:xfrm>
            </p:spPr>
            <p:txBody>
              <a:bodyPr/>
              <a:lstStyle/>
              <a:p>
                <a:r>
                  <a:rPr lang="en-US" dirty="0">
                    <a:solidFill>
                      <a:schemeClr val="tx1"/>
                    </a:solidFill>
                  </a:rPr>
                  <a:t>The </a:t>
                </a:r>
                <a14:m>
                  <m:oMath xmlns:m="http://schemas.openxmlformats.org/officeDocument/2006/math">
                    <m:r>
                      <a:rPr lang="en-US" sz="2000" i="1" dirty="0">
                        <a:solidFill>
                          <a:schemeClr val="tx1"/>
                        </a:solidFill>
                        <a:latin typeface="Cambria Math" panose="02040503050406030204" pitchFamily="18" charset="0"/>
                      </a:rPr>
                      <m:t>𝐼</m:t>
                    </m:r>
                    <m:r>
                      <a:rPr lang="en-US" sz="2000" i="1" dirty="0">
                        <a:solidFill>
                          <a:schemeClr val="tx1"/>
                        </a:solidFill>
                        <a:latin typeface="Cambria Math" panose="02040503050406030204" pitchFamily="18" charset="0"/>
                      </a:rPr>
                      <m:t>:</m:t>
                    </m:r>
                    <m:r>
                      <a:rPr lang="en-US" sz="2000" i="1" dirty="0">
                        <a:solidFill>
                          <a:schemeClr val="tx1"/>
                        </a:solidFill>
                        <a:latin typeface="Cambria Math" panose="02040503050406030204" pitchFamily="18" charset="0"/>
                      </a:rPr>
                      <m:t>𝑝</m:t>
                    </m:r>
                    <m:r>
                      <a:rPr lang="en-US" sz="2000" i="1" dirty="0">
                        <a:solidFill>
                          <a:schemeClr val="tx1"/>
                        </a:solidFill>
                        <a:latin typeface="Cambria Math" panose="02040503050406030204" pitchFamily="18" charset="0"/>
                      </a:rPr>
                      <m:t> </m:t>
                    </m:r>
                  </m:oMath>
                </a14:m>
                <a:r>
                  <a:rPr lang="en-US" dirty="0">
                    <a:solidFill>
                      <a:schemeClr val="tx1"/>
                    </a:solidFill>
                  </a:rPr>
                  <a:t>design has a larger absolute error variance</a:t>
                </a:r>
              </a:p>
            </p:txBody>
          </p:sp>
        </mc:Choice>
        <mc:Fallback xmlns="">
          <p:sp>
            <p:nvSpPr>
              <p:cNvPr id="21" name="Text Placeholder 20">
                <a:extLst>
                  <a:ext uri="{FF2B5EF4-FFF2-40B4-BE49-F238E27FC236}">
                    <a16:creationId xmlns:a16="http://schemas.microsoft.com/office/drawing/2014/main" id="{59770DE6-378F-C6FD-648D-27BD3E8B4489}"/>
                  </a:ext>
                </a:extLst>
              </p:cNvPr>
              <p:cNvSpPr>
                <a:spLocks noGrp="1" noRot="1" noChangeAspect="1" noMove="1" noResize="1" noEditPoints="1" noAdjustHandles="1" noChangeArrowheads="1" noChangeShapeType="1" noTextEdit="1"/>
              </p:cNvSpPr>
              <p:nvPr>
                <p:ph type="body" sz="quarter" idx="19"/>
              </p:nvPr>
            </p:nvSpPr>
            <p:spPr>
              <a:xfrm>
                <a:off x="2071373" y="5292009"/>
                <a:ext cx="7342632" cy="667512"/>
              </a:xfrm>
              <a:blipFill>
                <a:blip r:embed="rId2"/>
                <a:stretch>
                  <a:fillRect t="-3478"/>
                </a:stretch>
              </a:blipFill>
            </p:spPr>
            <p:txBody>
              <a:bodyPr/>
              <a:lstStyle/>
              <a:p>
                <a:r>
                  <a:rPr lang="en-US">
                    <a:noFill/>
                  </a:rPr>
                  <a:t> </a:t>
                </a:r>
              </a:p>
            </p:txBody>
          </p:sp>
        </mc:Fallback>
      </mc:AlternateContent>
      <p:sp>
        <p:nvSpPr>
          <p:cNvPr id="14" name="Text Placeholder 13">
            <a:extLst>
              <a:ext uri="{FF2B5EF4-FFF2-40B4-BE49-F238E27FC236}">
                <a16:creationId xmlns:a16="http://schemas.microsoft.com/office/drawing/2014/main" id="{3F7A76D6-F5B8-C145-53FA-0D6276A11EE3}"/>
              </a:ext>
            </a:extLst>
          </p:cNvPr>
          <p:cNvSpPr>
            <a:spLocks noGrp="1"/>
          </p:cNvSpPr>
          <p:nvPr>
            <p:ph type="body" sz="quarter" idx="12"/>
          </p:nvPr>
        </p:nvSpPr>
        <p:spPr/>
        <p:txBody>
          <a:bodyPr/>
          <a:lstStyle/>
          <a:p>
            <a:r>
              <a:rPr lang="en-US" dirty="0">
                <a:solidFill>
                  <a:schemeClr val="bg1"/>
                </a:solidFill>
              </a:rPr>
              <a:t>The crossed design typically yields a larger generalizability coefficient due to its smaller relative error variance.</a:t>
            </a:r>
          </a:p>
        </p:txBody>
      </p:sp>
      <mc:AlternateContent xmlns:mc="http://schemas.openxmlformats.org/markup-compatibility/2006" xmlns:a14="http://schemas.microsoft.com/office/drawing/2010/main">
        <mc:Choice Requires="a14">
          <p:sp>
            <p:nvSpPr>
              <p:cNvPr id="20" name="Text Placeholder 19">
                <a:extLst>
                  <a:ext uri="{FF2B5EF4-FFF2-40B4-BE49-F238E27FC236}">
                    <a16:creationId xmlns:a16="http://schemas.microsoft.com/office/drawing/2014/main" id="{AD841E44-2999-2078-175A-3032BA6D1140}"/>
                  </a:ext>
                </a:extLst>
              </p:cNvPr>
              <p:cNvSpPr>
                <a:spLocks noGrp="1"/>
              </p:cNvSpPr>
              <p:nvPr>
                <p:ph type="body" sz="quarter" idx="18"/>
              </p:nvPr>
            </p:nvSpPr>
            <p:spPr>
              <a:xfrm>
                <a:off x="2071376" y="4364019"/>
                <a:ext cx="7342632" cy="667512"/>
              </a:xfrm>
            </p:spPr>
            <p:txBody>
              <a:bodyPr/>
              <a:lstStyle/>
              <a:p>
                <a:r>
                  <a:rPr lang="en-US" dirty="0">
                    <a:solidFill>
                      <a:schemeClr val="tx1"/>
                    </a:solidFill>
                  </a:rPr>
                  <a:t>The </a:t>
                </a:r>
                <a14:m>
                  <m:oMath xmlns:m="http://schemas.openxmlformats.org/officeDocument/2006/math">
                    <m:r>
                      <a:rPr lang="en-US" sz="2000" i="1" dirty="0">
                        <a:solidFill>
                          <a:schemeClr val="tx1"/>
                        </a:solidFill>
                        <a:latin typeface="Cambria Math" panose="02040503050406030204" pitchFamily="18" charset="0"/>
                      </a:rPr>
                      <m:t>𝑝</m:t>
                    </m:r>
                    <m:r>
                      <a:rPr lang="en-US" sz="2000" i="1" dirty="0">
                        <a:solidFill>
                          <a:schemeClr val="tx1"/>
                        </a:solidFill>
                        <a:latin typeface="Cambria Math" panose="02040503050406030204" pitchFamily="18" charset="0"/>
                        <a:ea typeface="Cambria Math" panose="02040503050406030204" pitchFamily="18" charset="0"/>
                      </a:rPr>
                      <m:t>×</m:t>
                    </m:r>
                    <m:r>
                      <a:rPr lang="en-US" sz="2000" i="1" dirty="0">
                        <a:solidFill>
                          <a:schemeClr val="tx1"/>
                        </a:solidFill>
                        <a:latin typeface="Cambria Math" panose="02040503050406030204" pitchFamily="18" charset="0"/>
                      </a:rPr>
                      <m:t>𝐼</m:t>
                    </m:r>
                    <m:r>
                      <a:rPr lang="en-US" sz="2000" i="1" dirty="0">
                        <a:solidFill>
                          <a:schemeClr val="tx1"/>
                        </a:solidFill>
                        <a:latin typeface="Cambria Math" panose="02040503050406030204" pitchFamily="18" charset="0"/>
                      </a:rPr>
                      <m:t> </m:t>
                    </m:r>
                  </m:oMath>
                </a14:m>
                <a:r>
                  <a:rPr lang="en-US" dirty="0">
                    <a:solidFill>
                      <a:schemeClr val="tx1"/>
                    </a:solidFill>
                  </a:rPr>
                  <a:t>design has a smaller generalizability coefficient</a:t>
                </a:r>
              </a:p>
            </p:txBody>
          </p:sp>
        </mc:Choice>
        <mc:Fallback xmlns="">
          <p:sp>
            <p:nvSpPr>
              <p:cNvPr id="20" name="Text Placeholder 19">
                <a:extLst>
                  <a:ext uri="{FF2B5EF4-FFF2-40B4-BE49-F238E27FC236}">
                    <a16:creationId xmlns:a16="http://schemas.microsoft.com/office/drawing/2014/main" id="{AD841E44-2999-2078-175A-3032BA6D1140}"/>
                  </a:ext>
                </a:extLst>
              </p:cNvPr>
              <p:cNvSpPr>
                <a:spLocks noGrp="1" noRot="1" noChangeAspect="1" noMove="1" noResize="1" noEditPoints="1" noAdjustHandles="1" noChangeArrowheads="1" noChangeShapeType="1" noTextEdit="1"/>
              </p:cNvSpPr>
              <p:nvPr>
                <p:ph type="body" sz="quarter" idx="18"/>
              </p:nvPr>
            </p:nvSpPr>
            <p:spPr>
              <a:xfrm>
                <a:off x="2071376" y="4364019"/>
                <a:ext cx="7342632" cy="667512"/>
              </a:xfrm>
              <a:blipFill>
                <a:blip r:embed="rId3"/>
                <a:stretch>
                  <a:fillRect t="-4386"/>
                </a:stretch>
              </a:blipFill>
            </p:spPr>
            <p:txBody>
              <a:bodyPr/>
              <a:lstStyle/>
              <a:p>
                <a:r>
                  <a:rPr lang="en-US">
                    <a:noFill/>
                  </a:rPr>
                  <a:t> </a:t>
                </a:r>
              </a:p>
            </p:txBody>
          </p:sp>
        </mc:Fallback>
      </mc:AlternateContent>
      <p:sp>
        <p:nvSpPr>
          <p:cNvPr id="12" name="Text Placeholder 11">
            <a:extLst>
              <a:ext uri="{FF2B5EF4-FFF2-40B4-BE49-F238E27FC236}">
                <a16:creationId xmlns:a16="http://schemas.microsoft.com/office/drawing/2014/main" id="{8600DF32-E23A-4C6D-4172-8ED558100A2C}"/>
              </a:ext>
            </a:extLst>
          </p:cNvPr>
          <p:cNvSpPr>
            <a:spLocks noGrp="1"/>
          </p:cNvSpPr>
          <p:nvPr>
            <p:ph type="body" sz="quarter" idx="10"/>
          </p:nvPr>
        </p:nvSpPr>
        <p:spPr/>
        <p:txBody>
          <a:bodyPr>
            <a:norm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800" b="0" i="0" u="none" strike="noStrike" kern="1200" cap="none" spc="0" normalizeH="0" baseline="0" noProof="0" dirty="0">
                <a:ln>
                  <a:noFill/>
                </a:ln>
                <a:solidFill>
                  <a:schemeClr val="tx1"/>
                </a:solidFill>
                <a:effectLst/>
                <a:uLnTx/>
                <a:uFillTx/>
                <a:latin typeface="Open Sans" panose="020B0606030504020204" pitchFamily="34" charset="0"/>
                <a:ea typeface="Open Sans" panose="020B0606030504020204" pitchFamily="34" charset="0"/>
                <a:cs typeface="Open Sans" panose="020B0606030504020204" pitchFamily="34" charset="0"/>
              </a:rPr>
              <a:t>The universe score variance is unaffected by the design structure.</a:t>
            </a:r>
          </a:p>
        </p:txBody>
      </p:sp>
      <p:sp>
        <p:nvSpPr>
          <p:cNvPr id="13" name="Text Placeholder 12">
            <a:extLst>
              <a:ext uri="{FF2B5EF4-FFF2-40B4-BE49-F238E27FC236}">
                <a16:creationId xmlns:a16="http://schemas.microsoft.com/office/drawing/2014/main" id="{1C3D03E7-6C9B-2ECC-169E-7AA075627EB7}"/>
              </a:ext>
            </a:extLst>
          </p:cNvPr>
          <p:cNvSpPr>
            <a:spLocks noGrp="1"/>
          </p:cNvSpPr>
          <p:nvPr>
            <p:ph type="body" sz="quarter" idx="11"/>
          </p:nvPr>
        </p:nvSpPr>
        <p:spPr/>
        <p:txBody>
          <a:bodyPr>
            <a:normAutofit/>
          </a:bodyPr>
          <a:lstStyle/>
          <a:p>
            <a:r>
              <a:rPr lang="en-US" dirty="0">
                <a:solidFill>
                  <a:schemeClr val="bg1"/>
                </a:solidFill>
              </a:rPr>
              <a:t>Coefficient alpha corresponds to the generalizability coefficient under the crossed design.</a:t>
            </a:r>
          </a:p>
        </p:txBody>
      </p:sp>
      <mc:AlternateContent xmlns:mc="http://schemas.openxmlformats.org/markup-compatibility/2006" xmlns:a14="http://schemas.microsoft.com/office/drawing/2010/main">
        <mc:Choice Requires="a14">
          <p:sp>
            <p:nvSpPr>
              <p:cNvPr id="19" name="Text Placeholder 18">
                <a:extLst>
                  <a:ext uri="{FF2B5EF4-FFF2-40B4-BE49-F238E27FC236}">
                    <a16:creationId xmlns:a16="http://schemas.microsoft.com/office/drawing/2014/main" id="{0D6ABDA9-45AD-A6B2-A76F-23DD81276F2A}"/>
                  </a:ext>
                </a:extLst>
              </p:cNvPr>
              <p:cNvSpPr>
                <a:spLocks noGrp="1"/>
              </p:cNvSpPr>
              <p:nvPr>
                <p:ph type="body" sz="quarter" idx="17"/>
              </p:nvPr>
            </p:nvSpPr>
            <p:spPr>
              <a:xfrm>
                <a:off x="2071369" y="2594133"/>
                <a:ext cx="7342632" cy="667512"/>
              </a:xfrm>
            </p:spPr>
            <p:txBody>
              <a:bodyPr/>
              <a:lstStyle/>
              <a:p>
                <a:r>
                  <a:rPr lang="en-US" dirty="0">
                    <a:solidFill>
                      <a:schemeClr val="tx1"/>
                    </a:solidFill>
                  </a:rPr>
                  <a:t>The generalizability coefficient based on the </a:t>
                </a:r>
                <a14:m>
                  <m:oMath xmlns:m="http://schemas.openxmlformats.org/officeDocument/2006/math">
                    <m:r>
                      <a:rPr lang="en-US" i="1" dirty="0">
                        <a:solidFill>
                          <a:schemeClr val="tx1"/>
                        </a:solidFill>
                        <a:latin typeface="Cambria Math" panose="02040503050406030204" pitchFamily="18" charset="0"/>
                      </a:rPr>
                      <m:t>𝐼</m:t>
                    </m:r>
                    <m:r>
                      <a:rPr lang="en-US" i="1" dirty="0">
                        <a:solidFill>
                          <a:schemeClr val="tx1"/>
                        </a:solidFill>
                        <a:latin typeface="Cambria Math" panose="02040503050406030204" pitchFamily="18" charset="0"/>
                      </a:rPr>
                      <m:t>:</m:t>
                    </m:r>
                    <m:r>
                      <a:rPr lang="en-US" i="1" dirty="0">
                        <a:solidFill>
                          <a:schemeClr val="tx1"/>
                        </a:solidFill>
                        <a:latin typeface="Cambria Math" panose="02040503050406030204" pitchFamily="18" charset="0"/>
                      </a:rPr>
                      <m:t>𝑝</m:t>
                    </m:r>
                    <m:r>
                      <a:rPr lang="en-US" i="1" dirty="0">
                        <a:solidFill>
                          <a:schemeClr val="tx1"/>
                        </a:solidFill>
                        <a:latin typeface="Cambria Math" panose="02040503050406030204" pitchFamily="18" charset="0"/>
                      </a:rPr>
                      <m:t> </m:t>
                    </m:r>
                  </m:oMath>
                </a14:m>
                <a:r>
                  <a:rPr lang="en-US" dirty="0">
                    <a:solidFill>
                      <a:schemeClr val="tx1"/>
                    </a:solidFill>
                  </a:rPr>
                  <a:t>design is equal to coefficient alpha</a:t>
                </a:r>
              </a:p>
            </p:txBody>
          </p:sp>
        </mc:Choice>
        <mc:Fallback xmlns="">
          <p:sp>
            <p:nvSpPr>
              <p:cNvPr id="19" name="Text Placeholder 18">
                <a:extLst>
                  <a:ext uri="{FF2B5EF4-FFF2-40B4-BE49-F238E27FC236}">
                    <a16:creationId xmlns:a16="http://schemas.microsoft.com/office/drawing/2014/main" id="{0D6ABDA9-45AD-A6B2-A76F-23DD81276F2A}"/>
                  </a:ext>
                </a:extLst>
              </p:cNvPr>
              <p:cNvSpPr>
                <a:spLocks noGrp="1" noRot="1" noChangeAspect="1" noMove="1" noResize="1" noEditPoints="1" noAdjustHandles="1" noChangeArrowheads="1" noChangeShapeType="1" noTextEdit="1"/>
              </p:cNvSpPr>
              <p:nvPr>
                <p:ph type="body" sz="quarter" idx="17"/>
              </p:nvPr>
            </p:nvSpPr>
            <p:spPr>
              <a:xfrm>
                <a:off x="2071369" y="2594133"/>
                <a:ext cx="7342632" cy="667512"/>
              </a:xfrm>
              <a:blipFill>
                <a:blip r:embed="rId4"/>
                <a:stretch>
                  <a:fillRect t="-7018"/>
                </a:stretch>
              </a:blipFill>
            </p:spPr>
            <p:txBody>
              <a:bodyPr/>
              <a:lstStyle/>
              <a:p>
                <a:r>
                  <a:rPr lang="en-US">
                    <a:noFill/>
                  </a:rPr>
                  <a:t> </a:t>
                </a:r>
              </a:p>
            </p:txBody>
          </p:sp>
        </mc:Fallback>
      </mc:AlternateContent>
      <p:sp>
        <p:nvSpPr>
          <p:cNvPr id="18" name="Text Placeholder 17">
            <a:extLst>
              <a:ext uri="{FF2B5EF4-FFF2-40B4-BE49-F238E27FC236}">
                <a16:creationId xmlns:a16="http://schemas.microsoft.com/office/drawing/2014/main" id="{6442FE2A-35DE-BF68-506F-4E053E46E073}"/>
              </a:ext>
            </a:extLst>
          </p:cNvPr>
          <p:cNvSpPr>
            <a:spLocks noGrp="1"/>
          </p:cNvSpPr>
          <p:nvPr>
            <p:ph type="body" sz="quarter" idx="16"/>
          </p:nvPr>
        </p:nvSpPr>
        <p:spPr>
          <a:xfrm>
            <a:off x="2071628" y="3471328"/>
            <a:ext cx="7342632" cy="667512"/>
          </a:xfrm>
        </p:spPr>
        <p:txBody>
          <a:bodyPr/>
          <a:lstStyle/>
          <a:p>
            <a:r>
              <a:rPr lang="en-US" dirty="0">
                <a:solidFill>
                  <a:schemeClr val="tx1"/>
                </a:solidFill>
              </a:rPr>
              <a:t>The universe score variance is the same</a:t>
            </a:r>
          </a:p>
        </p:txBody>
      </p:sp>
      <mc:AlternateContent xmlns:mc="http://schemas.openxmlformats.org/markup-compatibility/2006" xmlns:a14="http://schemas.microsoft.com/office/drawing/2010/main">
        <mc:Choice Requires="a14">
          <p:sp>
            <p:nvSpPr>
              <p:cNvPr id="16" name="Text Placeholder 15">
                <a:extLst>
                  <a:ext uri="{FF2B5EF4-FFF2-40B4-BE49-F238E27FC236}">
                    <a16:creationId xmlns:a16="http://schemas.microsoft.com/office/drawing/2014/main" id="{85F5EB60-1BB0-AC75-0393-3B66C2418A5D}"/>
                  </a:ext>
                </a:extLst>
              </p:cNvPr>
              <p:cNvSpPr>
                <a:spLocks noGrp="1"/>
              </p:cNvSpPr>
              <p:nvPr>
                <p:ph type="body" sz="quarter" idx="14"/>
              </p:nvPr>
            </p:nvSpPr>
            <p:spPr/>
            <p:txBody>
              <a:bodyPr>
                <a:normAutofit/>
              </a:bodyPr>
              <a:lstStyle/>
              <a:p>
                <a:pPr>
                  <a:spcBef>
                    <a:spcPts val="0"/>
                  </a:spcBef>
                </a:pPr>
                <a:r>
                  <a:rPr lang="en-US" sz="2200" dirty="0"/>
                  <a:t>Which of the following statements is true about the comparison between </a:t>
                </a:r>
                <a14:m>
                  <m:oMath xmlns:m="http://schemas.openxmlformats.org/officeDocument/2006/math">
                    <m:r>
                      <a:rPr lang="en-US" sz="2200" i="1" dirty="0" smtClean="0">
                        <a:latin typeface="Cambria Math" panose="02040503050406030204" pitchFamily="18" charset="0"/>
                      </a:rPr>
                      <m:t>𝑝</m:t>
                    </m:r>
                    <m:r>
                      <a:rPr lang="en-US" sz="2200" i="1" dirty="0" smtClean="0">
                        <a:latin typeface="Cambria Math" panose="02040503050406030204" pitchFamily="18" charset="0"/>
                        <a:ea typeface="Cambria Math" panose="02040503050406030204" pitchFamily="18" charset="0"/>
                      </a:rPr>
                      <m:t>×</m:t>
                    </m:r>
                    <m:r>
                      <a:rPr lang="en-US" sz="2200" i="1" dirty="0" smtClean="0">
                        <a:latin typeface="Cambria Math" panose="02040503050406030204" pitchFamily="18" charset="0"/>
                      </a:rPr>
                      <m:t>𝐼</m:t>
                    </m:r>
                    <m:r>
                      <a:rPr lang="en-US" sz="2200" i="1" dirty="0" smtClean="0">
                        <a:latin typeface="Cambria Math" panose="02040503050406030204" pitchFamily="18" charset="0"/>
                      </a:rPr>
                      <m:t> </m:t>
                    </m:r>
                  </m:oMath>
                </a14:m>
                <a:r>
                  <a:rPr lang="en-US" sz="2200" dirty="0"/>
                  <a:t>and</a:t>
                </a:r>
                <a14:m>
                  <m:oMath xmlns:m="http://schemas.openxmlformats.org/officeDocument/2006/math">
                    <m:r>
                      <a:rPr lang="en-US" sz="2200" i="1" dirty="0">
                        <a:latin typeface="Cambria Math" panose="02040503050406030204" pitchFamily="18" charset="0"/>
                      </a:rPr>
                      <m:t> </m:t>
                    </m:r>
                    <m:r>
                      <a:rPr lang="en-US" sz="2200" i="1" dirty="0">
                        <a:latin typeface="Cambria Math" panose="02040503050406030204" pitchFamily="18" charset="0"/>
                      </a:rPr>
                      <m:t>𝐼</m:t>
                    </m:r>
                    <m:r>
                      <a:rPr lang="en-US" sz="2200" b="0" i="1" dirty="0" smtClean="0">
                        <a:latin typeface="Cambria Math" panose="02040503050406030204" pitchFamily="18" charset="0"/>
                      </a:rPr>
                      <m:t>:</m:t>
                    </m:r>
                    <m:r>
                      <a:rPr lang="en-US" sz="2200" b="0" i="1" dirty="0" smtClean="0">
                        <a:latin typeface="Cambria Math" panose="02040503050406030204" pitchFamily="18" charset="0"/>
                      </a:rPr>
                      <m:t>𝑝</m:t>
                    </m:r>
                    <m:r>
                      <a:rPr lang="en-US" sz="2200" i="1" dirty="0">
                        <a:latin typeface="Cambria Math" panose="02040503050406030204" pitchFamily="18" charset="0"/>
                      </a:rPr>
                      <m:t> </m:t>
                    </m:r>
                  </m:oMath>
                </a14:m>
                <a:r>
                  <a:rPr lang="en-US" sz="2200" dirty="0"/>
                  <a:t>designs?</a:t>
                </a:r>
              </a:p>
            </p:txBody>
          </p:sp>
        </mc:Choice>
        <mc:Fallback xmlns="">
          <p:sp>
            <p:nvSpPr>
              <p:cNvPr id="16" name="Text Placeholder 15">
                <a:extLst>
                  <a:ext uri="{FF2B5EF4-FFF2-40B4-BE49-F238E27FC236}">
                    <a16:creationId xmlns:a16="http://schemas.microsoft.com/office/drawing/2014/main" id="{85F5EB60-1BB0-AC75-0393-3B66C2418A5D}"/>
                  </a:ext>
                </a:extLst>
              </p:cNvPr>
              <p:cNvSpPr>
                <a:spLocks noGrp="1" noRot="1" noChangeAspect="1" noMove="1" noResize="1" noEditPoints="1" noAdjustHandles="1" noChangeArrowheads="1" noChangeShapeType="1" noTextEdit="1"/>
              </p:cNvSpPr>
              <p:nvPr>
                <p:ph type="body" sz="quarter" idx="14"/>
              </p:nvPr>
            </p:nvSpPr>
            <p:spPr>
              <a:blipFill>
                <a:blip r:embed="rId5"/>
                <a:stretch>
                  <a:fillRect t="-9449" b="-5512"/>
                </a:stretch>
              </a:blipFill>
            </p:spPr>
            <p:txBody>
              <a:bodyPr/>
              <a:lstStyle/>
              <a:p>
                <a:r>
                  <a:rPr lang="en-US">
                    <a:noFill/>
                  </a:rPr>
                  <a:t> </a:t>
                </a:r>
              </a:p>
            </p:txBody>
          </p:sp>
        </mc:Fallback>
      </mc:AlternateContent>
      <p:sp>
        <p:nvSpPr>
          <p:cNvPr id="56" name="Title 55">
            <a:extLst>
              <a:ext uri="{FF2B5EF4-FFF2-40B4-BE49-F238E27FC236}">
                <a16:creationId xmlns:a16="http://schemas.microsoft.com/office/drawing/2014/main" id="{2DF12ADE-1961-521E-F390-EFEA8BBBD682}"/>
              </a:ext>
            </a:extLst>
          </p:cNvPr>
          <p:cNvSpPr>
            <a:spLocks noGrp="1"/>
          </p:cNvSpPr>
          <p:nvPr>
            <p:ph type="title"/>
          </p:nvPr>
        </p:nvSpPr>
        <p:spPr/>
        <p:txBody>
          <a:bodyPr/>
          <a:lstStyle/>
          <a:p>
            <a:r>
              <a:rPr lang="en-US" dirty="0"/>
              <a:t>1</a:t>
            </a:r>
          </a:p>
        </p:txBody>
      </p:sp>
      <p:sp>
        <p:nvSpPr>
          <p:cNvPr id="24" name="A Button">
            <a:extLst>
              <a:ext uri="{FF2B5EF4-FFF2-40B4-BE49-F238E27FC236}">
                <a16:creationId xmlns:a16="http://schemas.microsoft.com/office/drawing/2014/main" id="{45ADB370-AF7A-5FFA-1622-60A594190A93}"/>
              </a:ext>
            </a:extLst>
          </p:cNvPr>
          <p:cNvSpPr/>
          <p:nvPr/>
        </p:nvSpPr>
        <p:spPr>
          <a:xfrm>
            <a:off x="1463284" y="2710719"/>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A</a:t>
            </a:r>
          </a:p>
        </p:txBody>
      </p:sp>
      <p:sp>
        <p:nvSpPr>
          <p:cNvPr id="25" name="B Button">
            <a:extLst>
              <a:ext uri="{FF2B5EF4-FFF2-40B4-BE49-F238E27FC236}">
                <a16:creationId xmlns:a16="http://schemas.microsoft.com/office/drawing/2014/main" id="{74701FFB-C883-2DEB-3B34-13CD778C48F4}"/>
              </a:ext>
            </a:extLst>
          </p:cNvPr>
          <p:cNvSpPr/>
          <p:nvPr/>
        </p:nvSpPr>
        <p:spPr>
          <a:xfrm>
            <a:off x="1463284" y="3619625"/>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B</a:t>
            </a:r>
          </a:p>
        </p:txBody>
      </p:sp>
      <p:sp>
        <p:nvSpPr>
          <p:cNvPr id="26" name="C Button">
            <a:extLst>
              <a:ext uri="{FF2B5EF4-FFF2-40B4-BE49-F238E27FC236}">
                <a16:creationId xmlns:a16="http://schemas.microsoft.com/office/drawing/2014/main" id="{66EEB74C-2FE4-8D81-A246-AEBE56A50FFC}"/>
              </a:ext>
            </a:extLst>
          </p:cNvPr>
          <p:cNvSpPr/>
          <p:nvPr/>
        </p:nvSpPr>
        <p:spPr>
          <a:xfrm>
            <a:off x="1463284" y="4472596"/>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C</a:t>
            </a:r>
          </a:p>
        </p:txBody>
      </p:sp>
      <p:sp>
        <p:nvSpPr>
          <p:cNvPr id="27" name="D Button">
            <a:extLst>
              <a:ext uri="{FF2B5EF4-FFF2-40B4-BE49-F238E27FC236}">
                <a16:creationId xmlns:a16="http://schemas.microsoft.com/office/drawing/2014/main" id="{8E3B9F9C-BA33-7F73-6AA7-4F9C30EFB27E}"/>
              </a:ext>
            </a:extLst>
          </p:cNvPr>
          <p:cNvSpPr/>
          <p:nvPr/>
        </p:nvSpPr>
        <p:spPr>
          <a:xfrm>
            <a:off x="1463284" y="5397163"/>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D</a:t>
            </a:r>
          </a:p>
        </p:txBody>
      </p:sp>
      <p:sp>
        <p:nvSpPr>
          <p:cNvPr id="28" name="Cross 27">
            <a:extLst>
              <a:ext uri="{FF2B5EF4-FFF2-40B4-BE49-F238E27FC236}">
                <a16:creationId xmlns:a16="http://schemas.microsoft.com/office/drawing/2014/main" id="{A77D45D6-7C15-2A85-7647-6AFF660741E4}"/>
              </a:ext>
            </a:extLst>
          </p:cNvPr>
          <p:cNvSpPr/>
          <p:nvPr/>
        </p:nvSpPr>
        <p:spPr>
          <a:xfrm rot="18947527">
            <a:off x="1435337" y="2669788"/>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Cross 28">
            <a:extLst>
              <a:ext uri="{FF2B5EF4-FFF2-40B4-BE49-F238E27FC236}">
                <a16:creationId xmlns:a16="http://schemas.microsoft.com/office/drawing/2014/main" id="{81E9292C-F9A6-0503-B897-A8779DE503FF}"/>
              </a:ext>
            </a:extLst>
          </p:cNvPr>
          <p:cNvSpPr/>
          <p:nvPr/>
        </p:nvSpPr>
        <p:spPr>
          <a:xfrm rot="18947527">
            <a:off x="1436985" y="4383797"/>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Cross 29">
            <a:extLst>
              <a:ext uri="{FF2B5EF4-FFF2-40B4-BE49-F238E27FC236}">
                <a16:creationId xmlns:a16="http://schemas.microsoft.com/office/drawing/2014/main" id="{64FAB37D-4400-F65D-B4A4-8024595AF1FD}"/>
              </a:ext>
            </a:extLst>
          </p:cNvPr>
          <p:cNvSpPr/>
          <p:nvPr/>
        </p:nvSpPr>
        <p:spPr>
          <a:xfrm rot="18947527">
            <a:off x="1424859" y="5297288"/>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1" name="Graphic 30" descr="Checkmark with solid fill">
            <a:extLst>
              <a:ext uri="{FF2B5EF4-FFF2-40B4-BE49-F238E27FC236}">
                <a16:creationId xmlns:a16="http://schemas.microsoft.com/office/drawing/2014/main" id="{B4C5DE3D-71AB-6C13-2A67-84CE5936EFE6}"/>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399920" y="3525400"/>
            <a:ext cx="598518" cy="598518"/>
          </a:xfrm>
          <a:prstGeom prst="rect">
            <a:avLst/>
          </a:prstGeom>
        </p:spPr>
      </p:pic>
      <p:sp>
        <p:nvSpPr>
          <p:cNvPr id="32" name="Partial Circle 31">
            <a:extLst>
              <a:ext uri="{FF2B5EF4-FFF2-40B4-BE49-F238E27FC236}">
                <a16:creationId xmlns:a16="http://schemas.microsoft.com/office/drawing/2014/main" id="{5FED9314-89DA-899E-8ECC-40FC6B55EA03}"/>
              </a:ext>
            </a:extLst>
          </p:cNvPr>
          <p:cNvSpPr/>
          <p:nvPr/>
        </p:nvSpPr>
        <p:spPr>
          <a:xfrm>
            <a:off x="8066786" y="-2652671"/>
            <a:ext cx="8241337" cy="5325153"/>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33" name="Title 1">
            <a:extLst>
              <a:ext uri="{FF2B5EF4-FFF2-40B4-BE49-F238E27FC236}">
                <a16:creationId xmlns:a16="http://schemas.microsoft.com/office/drawing/2014/main" id="{AC0DA0E8-97A8-D307-21FF-8E8554C93594}"/>
              </a:ext>
            </a:extLst>
          </p:cNvPr>
          <p:cNvSpPr txBox="1"/>
          <p:nvPr/>
        </p:nvSpPr>
        <p:spPr>
          <a:xfrm>
            <a:off x="8855246" y="246441"/>
            <a:ext cx="3424000" cy="1323439"/>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sp>
        <p:nvSpPr>
          <p:cNvPr id="35" name="Next Question Arrow">
            <a:hlinkClick r:id="rId8" action="ppaction://hlinksldjump"/>
            <a:extLst>
              <a:ext uri="{FF2B5EF4-FFF2-40B4-BE49-F238E27FC236}">
                <a16:creationId xmlns:a16="http://schemas.microsoft.com/office/drawing/2014/main" id="{644D290E-60A0-8A13-1E04-B67AFF9A11ED}"/>
              </a:ext>
            </a:extLst>
          </p:cNvPr>
          <p:cNvSpPr/>
          <p:nvPr/>
        </p:nvSpPr>
        <p:spPr>
          <a:xfrm>
            <a:off x="9961709" y="6283885"/>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 Question</a:t>
            </a:r>
          </a:p>
        </p:txBody>
      </p:sp>
    </p:spTree>
    <p:extLst>
      <p:ext uri="{BB962C8B-B14F-4D97-AF65-F5344CB8AC3E}">
        <p14:creationId xmlns:p14="http://schemas.microsoft.com/office/powerpoint/2010/main" val="3232369370"/>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4"/>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par>
                                <p:cTn id="7" presetID="10" presetClass="exit" presetSubtype="0" fill="hold" grpId="0" nodeType="withEffect">
                                  <p:stCondLst>
                                    <p:cond delay="0"/>
                                  </p:stCondLst>
                                  <p:childTnLst>
                                    <p:animEffect transition="out" filter="fade">
                                      <p:cBhvr>
                                        <p:cTn id="8" dur="250"/>
                                        <p:tgtEl>
                                          <p:spTgt spid="19">
                                            <p:txEl>
                                              <p:pRg st="0" end="0"/>
                                            </p:txEl>
                                          </p:spTgt>
                                        </p:tgtEl>
                                      </p:cBhvr>
                                    </p:animEffect>
                                    <p:set>
                                      <p:cBhvr>
                                        <p:cTn id="9" dur="1" fill="hold">
                                          <p:stCondLst>
                                            <p:cond delay="249"/>
                                          </p:stCondLst>
                                        </p:cTn>
                                        <p:tgtEl>
                                          <p:spTgt spid="19">
                                            <p:txEl>
                                              <p:pRg st="0" end="0"/>
                                            </p:txEl>
                                          </p:spTgt>
                                        </p:tgtEl>
                                        <p:attrNameLst>
                                          <p:attrName>style.visibility</p:attrName>
                                        </p:attrNameLst>
                                      </p:cBhvr>
                                      <p:to>
                                        <p:strVal val="hidden"/>
                                      </p:to>
                                    </p:set>
                                  </p:childTnLst>
                                </p:cTn>
                              </p:par>
                              <p:par>
                                <p:cTn id="10" presetID="10" presetClass="exit" presetSubtype="0" fill="hold" grpId="0" nodeType="withEffect">
                                  <p:stCondLst>
                                    <p:cond delay="0"/>
                                  </p:stCondLst>
                                  <p:childTnLst>
                                    <p:animEffect transition="out" filter="fade">
                                      <p:cBhvr>
                                        <p:cTn id="11" dur="250"/>
                                        <p:tgtEl>
                                          <p:spTgt spid="19">
                                            <p:bg/>
                                          </p:spTgt>
                                        </p:tgtEl>
                                      </p:cBhvr>
                                    </p:animEffect>
                                    <p:set>
                                      <p:cBhvr>
                                        <p:cTn id="12" dur="1" fill="hold">
                                          <p:stCondLst>
                                            <p:cond delay="249"/>
                                          </p:stCondLst>
                                        </p:cTn>
                                        <p:tgtEl>
                                          <p:spTgt spid="19">
                                            <p:bg/>
                                          </p:spTgt>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13" restart="whenNotActive" fill="hold" evtFilter="cancelBubble" nodeType="interactiveSeq">
                <p:stCondLst>
                  <p:cond evt="onClick" delay="0">
                    <p:tgtEl>
                      <p:spTgt spid="25"/>
                    </p:tgtEl>
                  </p:cond>
                </p:stCondLst>
                <p:endSync evt="end" delay="0">
                  <p:rtn val="all"/>
                </p:endSync>
                <p:childTnLst>
                  <p:par>
                    <p:cTn id="14" fill="hold">
                      <p:stCondLst>
                        <p:cond delay="0"/>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31"/>
                                        </p:tgtEl>
                                        <p:attrNameLst>
                                          <p:attrName>style.visibility</p:attrName>
                                        </p:attrNameLst>
                                      </p:cBhvr>
                                      <p:to>
                                        <p:strVal val="visible"/>
                                      </p:to>
                                    </p:set>
                                  </p:childTnLst>
                                </p:cTn>
                              </p:par>
                              <p:par>
                                <p:cTn id="18" presetID="10" presetClass="exit" presetSubtype="0" fill="hold" grpId="0" nodeType="withEffect">
                                  <p:stCondLst>
                                    <p:cond delay="0"/>
                                  </p:stCondLst>
                                  <p:childTnLst>
                                    <p:animEffect transition="out" filter="fade">
                                      <p:cBhvr>
                                        <p:cTn id="19" dur="250"/>
                                        <p:tgtEl>
                                          <p:spTgt spid="18">
                                            <p:txEl>
                                              <p:pRg st="0" end="0"/>
                                            </p:txEl>
                                          </p:spTgt>
                                        </p:tgtEl>
                                      </p:cBhvr>
                                    </p:animEffect>
                                    <p:set>
                                      <p:cBhvr>
                                        <p:cTn id="20" dur="1" fill="hold">
                                          <p:stCondLst>
                                            <p:cond delay="249"/>
                                          </p:stCondLst>
                                        </p:cTn>
                                        <p:tgtEl>
                                          <p:spTgt spid="18">
                                            <p:txEl>
                                              <p:pRg st="0" end="0"/>
                                            </p:txEl>
                                          </p:spTgt>
                                        </p:tgtEl>
                                        <p:attrNameLst>
                                          <p:attrName>style.visibility</p:attrName>
                                        </p:attrNameLst>
                                      </p:cBhvr>
                                      <p:to>
                                        <p:strVal val="hidden"/>
                                      </p:to>
                                    </p:set>
                                  </p:childTnLst>
                                </p:cTn>
                              </p:par>
                              <p:par>
                                <p:cTn id="21" presetID="10" presetClass="exit" presetSubtype="0" fill="hold" grpId="0" nodeType="withEffect">
                                  <p:stCondLst>
                                    <p:cond delay="0"/>
                                  </p:stCondLst>
                                  <p:childTnLst>
                                    <p:animEffect transition="out" filter="fade">
                                      <p:cBhvr>
                                        <p:cTn id="22" dur="250"/>
                                        <p:tgtEl>
                                          <p:spTgt spid="18">
                                            <p:bg/>
                                          </p:spTgt>
                                        </p:tgtEl>
                                      </p:cBhvr>
                                    </p:animEffect>
                                    <p:set>
                                      <p:cBhvr>
                                        <p:cTn id="23" dur="1" fill="hold">
                                          <p:stCondLst>
                                            <p:cond delay="249"/>
                                          </p:stCondLst>
                                        </p:cTn>
                                        <p:tgtEl>
                                          <p:spTgt spid="18">
                                            <p:bg/>
                                          </p:spTgt>
                                        </p:tgtEl>
                                        <p:attrNameLst>
                                          <p:attrName>style.visibility</p:attrName>
                                        </p:attrNameLst>
                                      </p:cBhvr>
                                      <p:to>
                                        <p:strVal val="hidden"/>
                                      </p:to>
                                    </p:set>
                                  </p:childTnLst>
                                </p:cTn>
                              </p:par>
                            </p:childTnLst>
                          </p:cTn>
                        </p:par>
                      </p:childTnLst>
                    </p:cTn>
                  </p:par>
                </p:childTnLst>
              </p:cTn>
              <p:nextCondLst>
                <p:cond evt="onClick" delay="0">
                  <p:tgtEl>
                    <p:spTgt spid="25"/>
                  </p:tgtEl>
                </p:cond>
              </p:nextCondLst>
            </p:seq>
            <p:seq concurrent="1" nextAc="seek">
              <p:cTn id="24" restart="whenNotActive" fill="hold" evtFilter="cancelBubble" nodeType="interactiveSeq">
                <p:stCondLst>
                  <p:cond evt="onClick" delay="0">
                    <p:tgtEl>
                      <p:spTgt spid="26"/>
                    </p:tgtEl>
                  </p:cond>
                </p:stCondLst>
                <p:endSync evt="end" delay="0">
                  <p:rtn val="all"/>
                </p:endSync>
                <p:childTnLst>
                  <p:par>
                    <p:cTn id="25" fill="hold">
                      <p:stCondLst>
                        <p:cond delay="0"/>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9"/>
                                        </p:tgtEl>
                                        <p:attrNameLst>
                                          <p:attrName>style.visibility</p:attrName>
                                        </p:attrNameLst>
                                      </p:cBhvr>
                                      <p:to>
                                        <p:strVal val="visible"/>
                                      </p:to>
                                    </p:set>
                                  </p:childTnLst>
                                </p:cTn>
                              </p:par>
                              <p:par>
                                <p:cTn id="29" presetID="10" presetClass="exit" presetSubtype="0" fill="hold" grpId="0" nodeType="withEffect">
                                  <p:stCondLst>
                                    <p:cond delay="0"/>
                                  </p:stCondLst>
                                  <p:childTnLst>
                                    <p:animEffect transition="out" filter="fade">
                                      <p:cBhvr>
                                        <p:cTn id="30" dur="250"/>
                                        <p:tgtEl>
                                          <p:spTgt spid="20">
                                            <p:txEl>
                                              <p:pRg st="0" end="0"/>
                                            </p:txEl>
                                          </p:spTgt>
                                        </p:tgtEl>
                                      </p:cBhvr>
                                    </p:animEffect>
                                    <p:set>
                                      <p:cBhvr>
                                        <p:cTn id="31" dur="1" fill="hold">
                                          <p:stCondLst>
                                            <p:cond delay="249"/>
                                          </p:stCondLst>
                                        </p:cTn>
                                        <p:tgtEl>
                                          <p:spTgt spid="20">
                                            <p:txEl>
                                              <p:pRg st="0" end="0"/>
                                            </p:txEl>
                                          </p:spTgt>
                                        </p:tgtEl>
                                        <p:attrNameLst>
                                          <p:attrName>style.visibility</p:attrName>
                                        </p:attrNameLst>
                                      </p:cBhvr>
                                      <p:to>
                                        <p:strVal val="hidden"/>
                                      </p:to>
                                    </p:set>
                                  </p:childTnLst>
                                </p:cTn>
                              </p:par>
                              <p:par>
                                <p:cTn id="32" presetID="10" presetClass="exit" presetSubtype="0" fill="hold" grpId="0" nodeType="withEffect">
                                  <p:stCondLst>
                                    <p:cond delay="0"/>
                                  </p:stCondLst>
                                  <p:childTnLst>
                                    <p:animEffect transition="out" filter="fade">
                                      <p:cBhvr>
                                        <p:cTn id="33" dur="250"/>
                                        <p:tgtEl>
                                          <p:spTgt spid="20">
                                            <p:bg/>
                                          </p:spTgt>
                                        </p:tgtEl>
                                      </p:cBhvr>
                                    </p:animEffect>
                                    <p:set>
                                      <p:cBhvr>
                                        <p:cTn id="34" dur="1" fill="hold">
                                          <p:stCondLst>
                                            <p:cond delay="249"/>
                                          </p:stCondLst>
                                        </p:cTn>
                                        <p:tgtEl>
                                          <p:spTgt spid="20">
                                            <p:bg/>
                                          </p:spTgt>
                                        </p:tgtEl>
                                        <p:attrNameLst>
                                          <p:attrName>style.visibility</p:attrName>
                                        </p:attrNameLst>
                                      </p:cBhvr>
                                      <p:to>
                                        <p:strVal val="hidden"/>
                                      </p:to>
                                    </p:set>
                                  </p:childTnLst>
                                </p:cTn>
                              </p:par>
                            </p:childTnLst>
                          </p:cTn>
                        </p:par>
                      </p:childTnLst>
                    </p:cTn>
                  </p:par>
                </p:childTnLst>
              </p:cTn>
              <p:nextCondLst>
                <p:cond evt="onClick" delay="0">
                  <p:tgtEl>
                    <p:spTgt spid="26"/>
                  </p:tgtEl>
                </p:cond>
              </p:nextCondLst>
            </p:seq>
            <p:seq concurrent="1" nextAc="seek">
              <p:cTn id="35" restart="whenNotActive" fill="hold" evtFilter="cancelBubble" nodeType="interactiveSeq">
                <p:stCondLst>
                  <p:cond evt="onClick" delay="0">
                    <p:tgtEl>
                      <p:spTgt spid="27"/>
                    </p:tgtEl>
                  </p:cond>
                </p:stCondLst>
                <p:endSync evt="end" delay="0">
                  <p:rtn val="all"/>
                </p:endSync>
                <p:childTnLst>
                  <p:par>
                    <p:cTn id="36" fill="hold">
                      <p:stCondLst>
                        <p:cond delay="0"/>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30"/>
                                        </p:tgtEl>
                                        <p:attrNameLst>
                                          <p:attrName>style.visibility</p:attrName>
                                        </p:attrNameLst>
                                      </p:cBhvr>
                                      <p:to>
                                        <p:strVal val="visible"/>
                                      </p:to>
                                    </p:set>
                                  </p:childTnLst>
                                </p:cTn>
                              </p:par>
                              <p:par>
                                <p:cTn id="40" presetID="10" presetClass="exit" presetSubtype="0" fill="hold" grpId="0" nodeType="withEffect">
                                  <p:stCondLst>
                                    <p:cond delay="0"/>
                                  </p:stCondLst>
                                  <p:childTnLst>
                                    <p:animEffect transition="out" filter="fade">
                                      <p:cBhvr>
                                        <p:cTn id="41" dur="250"/>
                                        <p:tgtEl>
                                          <p:spTgt spid="21">
                                            <p:txEl>
                                              <p:pRg st="0" end="0"/>
                                            </p:txEl>
                                          </p:spTgt>
                                        </p:tgtEl>
                                      </p:cBhvr>
                                    </p:animEffect>
                                    <p:set>
                                      <p:cBhvr>
                                        <p:cTn id="42" dur="1" fill="hold">
                                          <p:stCondLst>
                                            <p:cond delay="249"/>
                                          </p:stCondLst>
                                        </p:cTn>
                                        <p:tgtEl>
                                          <p:spTgt spid="21">
                                            <p:txEl>
                                              <p:pRg st="0" end="0"/>
                                            </p:txEl>
                                          </p:spTgt>
                                        </p:tgtEl>
                                        <p:attrNameLst>
                                          <p:attrName>style.visibility</p:attrName>
                                        </p:attrNameLst>
                                      </p:cBhvr>
                                      <p:to>
                                        <p:strVal val="hidden"/>
                                      </p:to>
                                    </p:set>
                                  </p:childTnLst>
                                </p:cTn>
                              </p:par>
                              <p:par>
                                <p:cTn id="43" presetID="10" presetClass="exit" presetSubtype="0" fill="hold" grpId="0" nodeType="withEffect">
                                  <p:stCondLst>
                                    <p:cond delay="0"/>
                                  </p:stCondLst>
                                  <p:childTnLst>
                                    <p:animEffect transition="out" filter="fade">
                                      <p:cBhvr>
                                        <p:cTn id="44" dur="250"/>
                                        <p:tgtEl>
                                          <p:spTgt spid="21">
                                            <p:bg/>
                                          </p:spTgt>
                                        </p:tgtEl>
                                      </p:cBhvr>
                                    </p:animEffect>
                                    <p:set>
                                      <p:cBhvr>
                                        <p:cTn id="45" dur="1" fill="hold">
                                          <p:stCondLst>
                                            <p:cond delay="249"/>
                                          </p:stCondLst>
                                        </p:cTn>
                                        <p:tgtEl>
                                          <p:spTgt spid="21">
                                            <p:bg/>
                                          </p:spTgt>
                                        </p:tgtEl>
                                        <p:attrNameLst>
                                          <p:attrName>style.visibility</p:attrName>
                                        </p:attrNameLst>
                                      </p:cBhvr>
                                      <p:to>
                                        <p:strVal val="hidden"/>
                                      </p:to>
                                    </p:set>
                                  </p:childTnLst>
                                </p:cTn>
                              </p:par>
                            </p:childTnLst>
                          </p:cTn>
                        </p:par>
                      </p:childTnLst>
                    </p:cTn>
                  </p:par>
                </p:childTnLst>
              </p:cTn>
              <p:nextCondLst>
                <p:cond evt="onClick" delay="0">
                  <p:tgtEl>
                    <p:spTgt spid="27"/>
                  </p:tgtEl>
                </p:cond>
              </p:nextCondLst>
            </p:seq>
          </p:childTnLst>
        </p:cTn>
      </p:par>
    </p:tnLst>
    <p:bldLst>
      <p:bldP spid="21" grpId="0" build="p" animBg="1"/>
      <p:bldP spid="20" grpId="0" build="p" animBg="1"/>
      <p:bldP spid="19" grpId="0" build="p" animBg="1"/>
      <p:bldP spid="18" grpId="0" build="p" animBg="1"/>
      <p:bldP spid="28" grpId="0" animBg="1"/>
      <p:bldP spid="29" grpId="0" animBg="1"/>
      <p:bldP spid="3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Question Box">
            <a:extLst>
              <a:ext uri="{FF2B5EF4-FFF2-40B4-BE49-F238E27FC236}">
                <a16:creationId xmlns:a16="http://schemas.microsoft.com/office/drawing/2014/main" id="{2F2C808B-3129-C80A-7DEF-D66C0E7103B6}"/>
              </a:ext>
            </a:extLst>
          </p:cNvPr>
          <p:cNvSpPr/>
          <p:nvPr/>
        </p:nvSpPr>
        <p:spPr>
          <a:xfrm>
            <a:off x="741300" y="1230541"/>
            <a:ext cx="7303776" cy="799342"/>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0" name="Question Number">
            <a:extLst>
              <a:ext uri="{FF2B5EF4-FFF2-40B4-BE49-F238E27FC236}">
                <a16:creationId xmlns:a16="http://schemas.microsoft.com/office/drawing/2014/main" id="{F68B0EB7-1325-49DB-671D-F81CB7DE6463}"/>
              </a:ext>
            </a:extLst>
          </p:cNvPr>
          <p:cNvSpPr/>
          <p:nvPr/>
        </p:nvSpPr>
        <p:spPr>
          <a:xfrm>
            <a:off x="284100" y="1173013"/>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mc:AlternateContent xmlns:mc="http://schemas.openxmlformats.org/markup-compatibility/2006" xmlns:a14="http://schemas.microsoft.com/office/drawing/2010/main">
        <mc:Choice Requires="a14">
          <p:sp>
            <p:nvSpPr>
              <p:cNvPr id="12" name="Text Placeholder 11">
                <a:extLst>
                  <a:ext uri="{FF2B5EF4-FFF2-40B4-BE49-F238E27FC236}">
                    <a16:creationId xmlns:a16="http://schemas.microsoft.com/office/drawing/2014/main" id="{DE900022-F40F-41CF-4A85-8FBB9BDCC2E4}"/>
                  </a:ext>
                </a:extLst>
              </p:cNvPr>
              <p:cNvSpPr>
                <a:spLocks noGrp="1"/>
              </p:cNvSpPr>
              <p:nvPr>
                <p:ph type="body" sz="quarter" idx="13"/>
              </p:nvPr>
            </p:nvSpPr>
            <p:spPr/>
            <p:txBody>
              <a:bodyPr>
                <a:normAutofit/>
              </a:bodyPr>
              <a:lstStyle/>
              <a:p>
                <a:r>
                  <a:rPr lang="en-US" dirty="0">
                    <a:solidFill>
                      <a:schemeClr val="bg1"/>
                    </a:solidFill>
                  </a:rPr>
                  <a:t>This is true. Item variability contributes nothing to the error in either design under </a:t>
                </a:r>
                <a14:m>
                  <m:oMath xmlns:m="http://schemas.openxmlformats.org/officeDocument/2006/math">
                    <m:sSup>
                      <m:sSupPr>
                        <m:ctrlPr>
                          <a:rPr lang="en-US" i="1" smtClean="0">
                            <a:solidFill>
                              <a:schemeClr val="bg1"/>
                            </a:solidFill>
                            <a:latin typeface="Cambria Math" panose="02040503050406030204" pitchFamily="18" charset="0"/>
                          </a:rPr>
                        </m:ctrlPr>
                      </m:sSupPr>
                      <m:e>
                        <m:r>
                          <a:rPr lang="en-US" i="1">
                            <a:solidFill>
                              <a:schemeClr val="bg1"/>
                            </a:solidFill>
                            <a:latin typeface="Cambria Math" panose="02040503050406030204" pitchFamily="18" charset="0"/>
                          </a:rPr>
                          <m:t>𝜎</m:t>
                        </m:r>
                      </m:e>
                      <m:sup>
                        <m:r>
                          <a:rPr lang="en-US" i="1">
                            <a:solidFill>
                              <a:schemeClr val="bg1"/>
                            </a:solidFill>
                            <a:latin typeface="Cambria Math" panose="02040503050406030204" pitchFamily="18" charset="0"/>
                          </a:rPr>
                          <m:t>2</m:t>
                        </m:r>
                      </m:sup>
                    </m:sSup>
                    <m:d>
                      <m:dPr>
                        <m:ctrlPr>
                          <a:rPr lang="en-US" i="1">
                            <a:solidFill>
                              <a:schemeClr val="bg1"/>
                            </a:solidFill>
                            <a:latin typeface="Cambria Math" panose="02040503050406030204" pitchFamily="18" charset="0"/>
                          </a:rPr>
                        </m:ctrlPr>
                      </m:dPr>
                      <m:e>
                        <m:r>
                          <a:rPr lang="en-US" i="1">
                            <a:solidFill>
                              <a:schemeClr val="bg1"/>
                            </a:solidFill>
                            <a:latin typeface="Cambria Math" panose="02040503050406030204" pitchFamily="18" charset="0"/>
                          </a:rPr>
                          <m:t>𝐼</m:t>
                        </m:r>
                      </m:e>
                    </m:d>
                    <m:r>
                      <a:rPr lang="en-US" i="1">
                        <a:solidFill>
                          <a:schemeClr val="bg1"/>
                        </a:solidFill>
                        <a:latin typeface="Cambria Math" panose="02040503050406030204" pitchFamily="18" charset="0"/>
                      </a:rPr>
                      <m:t>=0</m:t>
                    </m:r>
                  </m:oMath>
                </a14:m>
                <a:endParaRPr lang="en-US" dirty="0">
                  <a:solidFill>
                    <a:schemeClr val="bg1"/>
                  </a:solidFill>
                </a:endParaRPr>
              </a:p>
            </p:txBody>
          </p:sp>
        </mc:Choice>
        <mc:Fallback xmlns="">
          <p:sp>
            <p:nvSpPr>
              <p:cNvPr id="12" name="Text Placeholder 11">
                <a:extLst>
                  <a:ext uri="{FF2B5EF4-FFF2-40B4-BE49-F238E27FC236}">
                    <a16:creationId xmlns:a16="http://schemas.microsoft.com/office/drawing/2014/main" id="{DE900022-F40F-41CF-4A85-8FBB9BDCC2E4}"/>
                  </a:ext>
                </a:extLst>
              </p:cNvPr>
              <p:cNvSpPr>
                <a:spLocks noGrp="1" noRot="1" noChangeAspect="1" noMove="1" noResize="1" noEditPoints="1" noAdjustHandles="1" noChangeArrowheads="1" noChangeShapeType="1" noTextEdit="1"/>
              </p:cNvSpPr>
              <p:nvPr>
                <p:ph type="body" sz="quarter" idx="13"/>
              </p:nvPr>
            </p:nvSpPr>
            <p:spPr>
              <a:blipFill>
                <a:blip r:embed="rId2"/>
                <a:stretch>
                  <a:fillRect t="-608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8" name="Text Placeholder 17">
                <a:extLst>
                  <a:ext uri="{FF2B5EF4-FFF2-40B4-BE49-F238E27FC236}">
                    <a16:creationId xmlns:a16="http://schemas.microsoft.com/office/drawing/2014/main" id="{C55C80FC-4851-CF9C-8D86-4F144EBA70DD}"/>
                  </a:ext>
                </a:extLst>
              </p:cNvPr>
              <p:cNvSpPr>
                <a:spLocks noGrp="1"/>
              </p:cNvSpPr>
              <p:nvPr>
                <p:ph type="body" sz="quarter" idx="19"/>
              </p:nvPr>
            </p:nvSpPr>
            <p:spPr>
              <a:xfrm>
                <a:off x="2087999" y="5280094"/>
                <a:ext cx="7342632" cy="667512"/>
              </a:xfrm>
            </p:spPr>
            <p:txBody>
              <a:bodyPr/>
              <a:lstStyle/>
              <a:p>
                <a:r>
                  <a:rPr lang="en-US" dirty="0">
                    <a:solidFill>
                      <a:schemeClr val="tx1"/>
                    </a:solidFill>
                  </a:rPr>
                  <a:t>Between </a:t>
                </a:r>
                <a14:m>
                  <m:oMath xmlns:m="http://schemas.openxmlformats.org/officeDocument/2006/math">
                    <m:r>
                      <a:rPr lang="en-US" i="1">
                        <a:solidFill>
                          <a:schemeClr val="tx1"/>
                        </a:solidFill>
                        <a:latin typeface="Cambria Math" panose="02040503050406030204" pitchFamily="18" charset="0"/>
                      </a:rPr>
                      <m:t>𝑝</m:t>
                    </m:r>
                    <m:r>
                      <a:rPr lang="en-US" i="1">
                        <a:solidFill>
                          <a:schemeClr val="tx1"/>
                        </a:solidFill>
                        <a:latin typeface="Cambria Math" panose="02040503050406030204" pitchFamily="18" charset="0"/>
                      </a:rPr>
                      <m:t>×</m:t>
                    </m:r>
                    <m:r>
                      <a:rPr lang="en-US" i="1">
                        <a:solidFill>
                          <a:schemeClr val="tx1"/>
                        </a:solidFill>
                        <a:latin typeface="Cambria Math" panose="02040503050406030204" pitchFamily="18" charset="0"/>
                      </a:rPr>
                      <m:t>𝐼</m:t>
                    </m:r>
                    <m:r>
                      <a:rPr lang="en-US" i="1">
                        <a:solidFill>
                          <a:schemeClr val="tx1"/>
                        </a:solidFill>
                        <a:latin typeface="Cambria Math" panose="02040503050406030204" pitchFamily="18" charset="0"/>
                      </a:rPr>
                      <m:t> </m:t>
                    </m:r>
                  </m:oMath>
                </a14:m>
                <a:r>
                  <a:rPr lang="en-US" dirty="0">
                    <a:solidFill>
                      <a:schemeClr val="tx1"/>
                    </a:solidFill>
                  </a:rPr>
                  <a:t>and </a:t>
                </a:r>
                <a14:m>
                  <m:oMath xmlns:m="http://schemas.openxmlformats.org/officeDocument/2006/math">
                    <m:r>
                      <a:rPr lang="en-US" i="1">
                        <a:solidFill>
                          <a:schemeClr val="tx1"/>
                        </a:solidFill>
                        <a:latin typeface="Cambria Math" panose="02040503050406030204" pitchFamily="18" charset="0"/>
                      </a:rPr>
                      <m:t>𝐼</m:t>
                    </m:r>
                    <m:r>
                      <a:rPr lang="en-US" i="1">
                        <a:solidFill>
                          <a:schemeClr val="tx1"/>
                        </a:solidFill>
                        <a:latin typeface="Cambria Math" panose="02040503050406030204" pitchFamily="18" charset="0"/>
                      </a:rPr>
                      <m:t>:</m:t>
                    </m:r>
                    <m:r>
                      <a:rPr lang="en-US" i="1">
                        <a:solidFill>
                          <a:schemeClr val="tx1"/>
                        </a:solidFill>
                        <a:latin typeface="Cambria Math" panose="02040503050406030204" pitchFamily="18" charset="0"/>
                      </a:rPr>
                      <m:t>𝑝</m:t>
                    </m:r>
                  </m:oMath>
                </a14:m>
                <a:r>
                  <a:rPr lang="en-US" dirty="0">
                    <a:solidFill>
                      <a:schemeClr val="tx1"/>
                    </a:solidFill>
                  </a:rPr>
                  <a:t> designs, the index of dependability and the generalizability coefficient are identical if </a:t>
                </a:r>
                <a14:m>
                  <m:oMath xmlns:m="http://schemas.openxmlformats.org/officeDocument/2006/math">
                    <m:sSup>
                      <m:sSupPr>
                        <m:ctrlPr>
                          <a:rPr lang="en-US" i="1">
                            <a:solidFill>
                              <a:schemeClr val="tx1"/>
                            </a:solidFill>
                            <a:latin typeface="Cambria Math" panose="02040503050406030204" pitchFamily="18" charset="0"/>
                          </a:rPr>
                        </m:ctrlPr>
                      </m:sSupPr>
                      <m:e>
                        <m:r>
                          <a:rPr lang="en-US" i="1">
                            <a:solidFill>
                              <a:schemeClr val="tx1"/>
                            </a:solidFill>
                            <a:latin typeface="Cambria Math" panose="02040503050406030204" pitchFamily="18" charset="0"/>
                          </a:rPr>
                          <m:t>𝜎</m:t>
                        </m:r>
                      </m:e>
                      <m:sup>
                        <m:r>
                          <a:rPr lang="en-US" i="1">
                            <a:solidFill>
                              <a:schemeClr val="tx1"/>
                            </a:solidFill>
                            <a:latin typeface="Cambria Math" panose="02040503050406030204" pitchFamily="18" charset="0"/>
                          </a:rPr>
                          <m:t>2</m:t>
                        </m:r>
                      </m:sup>
                    </m:sSup>
                    <m:d>
                      <m:dPr>
                        <m:ctrlPr>
                          <a:rPr lang="en-US" i="1">
                            <a:solidFill>
                              <a:schemeClr val="tx1"/>
                            </a:solidFill>
                            <a:latin typeface="Cambria Math" panose="02040503050406030204" pitchFamily="18" charset="0"/>
                          </a:rPr>
                        </m:ctrlPr>
                      </m:dPr>
                      <m:e>
                        <m:r>
                          <a:rPr lang="en-US" i="1">
                            <a:solidFill>
                              <a:schemeClr val="tx1"/>
                            </a:solidFill>
                            <a:latin typeface="Cambria Math" panose="02040503050406030204" pitchFamily="18" charset="0"/>
                          </a:rPr>
                          <m:t>𝐼</m:t>
                        </m:r>
                      </m:e>
                    </m:d>
                    <m:r>
                      <a:rPr lang="en-US" i="1">
                        <a:solidFill>
                          <a:schemeClr val="tx1"/>
                        </a:solidFill>
                        <a:latin typeface="Cambria Math" panose="02040503050406030204" pitchFamily="18" charset="0"/>
                      </a:rPr>
                      <m:t>=0</m:t>
                    </m:r>
                  </m:oMath>
                </a14:m>
                <a:endParaRPr lang="en-US" dirty="0">
                  <a:solidFill>
                    <a:schemeClr val="tx1"/>
                  </a:solidFill>
                </a:endParaRPr>
              </a:p>
            </p:txBody>
          </p:sp>
        </mc:Choice>
        <mc:Fallback xmlns="">
          <p:sp>
            <p:nvSpPr>
              <p:cNvPr id="18" name="Text Placeholder 17">
                <a:extLst>
                  <a:ext uri="{FF2B5EF4-FFF2-40B4-BE49-F238E27FC236}">
                    <a16:creationId xmlns:a16="http://schemas.microsoft.com/office/drawing/2014/main" id="{C55C80FC-4851-CF9C-8D86-4F144EBA70DD}"/>
                  </a:ext>
                </a:extLst>
              </p:cNvPr>
              <p:cNvSpPr>
                <a:spLocks noGrp="1" noRot="1" noChangeAspect="1" noMove="1" noResize="1" noEditPoints="1" noAdjustHandles="1" noChangeArrowheads="1" noChangeShapeType="1" noTextEdit="1"/>
              </p:cNvSpPr>
              <p:nvPr>
                <p:ph type="body" sz="quarter" idx="19"/>
              </p:nvPr>
            </p:nvSpPr>
            <p:spPr>
              <a:xfrm>
                <a:off x="2087999" y="5280094"/>
                <a:ext cx="7342632" cy="667512"/>
              </a:xfrm>
              <a:blipFill>
                <a:blip r:embed="rId3"/>
                <a:stretch>
                  <a:fillRect t="-6087" b="-870"/>
                </a:stretch>
              </a:blipFill>
            </p:spPr>
            <p:txBody>
              <a:bodyPr/>
              <a:lstStyle/>
              <a:p>
                <a:r>
                  <a:rPr lang="en-US">
                    <a:noFill/>
                  </a:rPr>
                  <a:t> </a:t>
                </a:r>
              </a:p>
            </p:txBody>
          </p:sp>
        </mc:Fallback>
      </mc:AlternateContent>
      <p:sp>
        <p:nvSpPr>
          <p:cNvPr id="11" name="Text Placeholder 10">
            <a:extLst>
              <a:ext uri="{FF2B5EF4-FFF2-40B4-BE49-F238E27FC236}">
                <a16:creationId xmlns:a16="http://schemas.microsoft.com/office/drawing/2014/main" id="{1B5FBE72-F4CB-4155-A29A-F74359193795}"/>
              </a:ext>
            </a:extLst>
          </p:cNvPr>
          <p:cNvSpPr>
            <a:spLocks noGrp="1"/>
          </p:cNvSpPr>
          <p:nvPr>
            <p:ph type="body" sz="quarter" idx="12"/>
          </p:nvPr>
        </p:nvSpPr>
        <p:spPr/>
        <p:txBody>
          <a:bodyPr>
            <a:normAutofit/>
          </a:bodyPr>
          <a:lstStyle/>
          <a:p>
            <a:r>
              <a:rPr lang="en-US" dirty="0">
                <a:solidFill>
                  <a:schemeClr val="bg1"/>
                </a:solidFill>
              </a:rPr>
              <a:t>This is true. Please refer to Section 4 of this module for more information</a:t>
            </a:r>
          </a:p>
        </p:txBody>
      </p:sp>
      <p:sp>
        <p:nvSpPr>
          <p:cNvPr id="17" name="Text Placeholder 16">
            <a:extLst>
              <a:ext uri="{FF2B5EF4-FFF2-40B4-BE49-F238E27FC236}">
                <a16:creationId xmlns:a16="http://schemas.microsoft.com/office/drawing/2014/main" id="{504D8E31-675C-AC63-B376-95ECE4FA560E}"/>
              </a:ext>
            </a:extLst>
          </p:cNvPr>
          <p:cNvSpPr>
            <a:spLocks noGrp="1"/>
          </p:cNvSpPr>
          <p:nvPr>
            <p:ph type="body" sz="quarter" idx="18"/>
          </p:nvPr>
        </p:nvSpPr>
        <p:spPr>
          <a:xfrm>
            <a:off x="2074778" y="4364019"/>
            <a:ext cx="7342632" cy="667512"/>
          </a:xfrm>
        </p:spPr>
        <p:txBody>
          <a:bodyPr/>
          <a:lstStyle/>
          <a:p>
            <a:r>
              <a:rPr lang="en-US" dirty="0">
                <a:solidFill>
                  <a:schemeClr val="tx1"/>
                </a:solidFill>
              </a:rPr>
              <a:t>The universe of generalization does not need to be identical to the universe of admissible observations</a:t>
            </a:r>
          </a:p>
        </p:txBody>
      </p:sp>
      <p:sp>
        <p:nvSpPr>
          <p:cNvPr id="9" name="Text Placeholder 8">
            <a:extLst>
              <a:ext uri="{FF2B5EF4-FFF2-40B4-BE49-F238E27FC236}">
                <a16:creationId xmlns:a16="http://schemas.microsoft.com/office/drawing/2014/main" id="{C397BC99-CC6E-D1F9-17F2-9D98EDBEC041}"/>
              </a:ext>
            </a:extLst>
          </p:cNvPr>
          <p:cNvSpPr>
            <a:spLocks noGrp="1"/>
          </p:cNvSpPr>
          <p:nvPr>
            <p:ph type="body" sz="quarter" idx="10"/>
          </p:nvPr>
        </p:nvSpPr>
        <p:spPr>
          <a:xfrm>
            <a:off x="2072499" y="2600993"/>
            <a:ext cx="7342632" cy="667512"/>
          </a:xfrm>
        </p:spPr>
        <p:txBody>
          <a:bodyPr/>
          <a:lstStyle/>
          <a:p>
            <a:r>
              <a:rPr lang="en-US" dirty="0">
                <a:solidFill>
                  <a:schemeClr val="tx1"/>
                </a:solidFill>
              </a:rPr>
              <a:t>You got it! Coefficient alpha is most appropriate for norm-reference interpretations.</a:t>
            </a:r>
          </a:p>
        </p:txBody>
      </p:sp>
      <p:sp>
        <p:nvSpPr>
          <p:cNvPr id="10" name="Text Placeholder 9">
            <a:extLst>
              <a:ext uri="{FF2B5EF4-FFF2-40B4-BE49-F238E27FC236}">
                <a16:creationId xmlns:a16="http://schemas.microsoft.com/office/drawing/2014/main" id="{7B60FB4C-2D47-4130-D3F9-7D7117828491}"/>
              </a:ext>
            </a:extLst>
          </p:cNvPr>
          <p:cNvSpPr>
            <a:spLocks noGrp="1"/>
          </p:cNvSpPr>
          <p:nvPr>
            <p:ph type="body" sz="quarter" idx="11"/>
          </p:nvPr>
        </p:nvSpPr>
        <p:spPr/>
        <p:txBody>
          <a:bodyPr>
            <a:normAutofit fontScale="92500"/>
          </a:bodyPr>
          <a:lstStyle/>
          <a:p>
            <a:r>
              <a:rPr lang="en-US" dirty="0">
                <a:solidFill>
                  <a:schemeClr val="bg1"/>
                </a:solidFill>
              </a:rPr>
              <a:t>If the difficulty was uniformly higher for examinees, it would not affect their relative rankings, and thus have no impact on the relative error</a:t>
            </a:r>
          </a:p>
        </p:txBody>
      </p:sp>
      <p:sp>
        <p:nvSpPr>
          <p:cNvPr id="16" name="Text Placeholder 15">
            <a:extLst>
              <a:ext uri="{FF2B5EF4-FFF2-40B4-BE49-F238E27FC236}">
                <a16:creationId xmlns:a16="http://schemas.microsoft.com/office/drawing/2014/main" id="{DDC03F9F-BDFE-B665-F3B2-6104A44048AC}"/>
              </a:ext>
            </a:extLst>
          </p:cNvPr>
          <p:cNvSpPr>
            <a:spLocks noGrp="1"/>
          </p:cNvSpPr>
          <p:nvPr>
            <p:ph type="body" sz="quarter" idx="17"/>
          </p:nvPr>
        </p:nvSpPr>
        <p:spPr>
          <a:xfrm>
            <a:off x="2066950" y="3522207"/>
            <a:ext cx="7342632" cy="667512"/>
          </a:xfrm>
        </p:spPr>
        <p:txBody>
          <a:bodyPr/>
          <a:lstStyle/>
          <a:p>
            <a:r>
              <a:rPr lang="en-US" dirty="0">
                <a:solidFill>
                  <a:schemeClr val="tx1"/>
                </a:solidFill>
              </a:rPr>
              <a:t>If an item is constantly difficult for all examinees in the sample, it would not affect the relative error</a:t>
            </a:r>
          </a:p>
        </p:txBody>
      </p:sp>
      <p:sp>
        <p:nvSpPr>
          <p:cNvPr id="15" name="Text Placeholder 14">
            <a:extLst>
              <a:ext uri="{FF2B5EF4-FFF2-40B4-BE49-F238E27FC236}">
                <a16:creationId xmlns:a16="http://schemas.microsoft.com/office/drawing/2014/main" id="{0FBFB911-9A74-0532-B6E2-F570B3976947}"/>
              </a:ext>
            </a:extLst>
          </p:cNvPr>
          <p:cNvSpPr>
            <a:spLocks noGrp="1"/>
          </p:cNvSpPr>
          <p:nvPr>
            <p:ph type="body" sz="quarter" idx="16"/>
          </p:nvPr>
        </p:nvSpPr>
        <p:spPr>
          <a:xfrm>
            <a:off x="2074269" y="2605563"/>
            <a:ext cx="7342632" cy="667512"/>
          </a:xfrm>
        </p:spPr>
        <p:txBody>
          <a:bodyPr>
            <a:normAutofit/>
          </a:bodyPr>
          <a:lstStyle/>
          <a:p>
            <a:r>
              <a:rPr lang="en-US" dirty="0">
                <a:solidFill>
                  <a:schemeClr val="tx1"/>
                </a:solidFill>
              </a:rPr>
              <a:t>Coefficient alpha is a reliability index used to quantify consistency in making criterion-referenced interpretations of scores</a:t>
            </a:r>
          </a:p>
        </p:txBody>
      </p:sp>
      <p:sp>
        <p:nvSpPr>
          <p:cNvPr id="13" name="Text Placeholder 12">
            <a:extLst>
              <a:ext uri="{FF2B5EF4-FFF2-40B4-BE49-F238E27FC236}">
                <a16:creationId xmlns:a16="http://schemas.microsoft.com/office/drawing/2014/main" id="{585C9A62-7C9B-5FA2-F1C7-A5E194C7A51B}"/>
              </a:ext>
            </a:extLst>
          </p:cNvPr>
          <p:cNvSpPr>
            <a:spLocks noGrp="1"/>
          </p:cNvSpPr>
          <p:nvPr>
            <p:ph type="body" sz="quarter" idx="14"/>
          </p:nvPr>
        </p:nvSpPr>
        <p:spPr/>
        <p:txBody>
          <a:bodyPr>
            <a:normAutofit/>
          </a:bodyPr>
          <a:lstStyle/>
          <a:p>
            <a:r>
              <a:rPr lang="en-US" sz="2400" dirty="0">
                <a:effectLst/>
              </a:rPr>
              <a:t>Which of the following statements is NOT true?</a:t>
            </a:r>
            <a:endParaRPr lang="en-US" sz="2400" dirty="0"/>
          </a:p>
        </p:txBody>
      </p:sp>
      <p:sp>
        <p:nvSpPr>
          <p:cNvPr id="42" name="Title 41">
            <a:extLst>
              <a:ext uri="{FF2B5EF4-FFF2-40B4-BE49-F238E27FC236}">
                <a16:creationId xmlns:a16="http://schemas.microsoft.com/office/drawing/2014/main" id="{1C8BDC04-8DE4-DACA-0E95-4B5B848167DD}"/>
              </a:ext>
            </a:extLst>
          </p:cNvPr>
          <p:cNvSpPr>
            <a:spLocks noGrp="1"/>
          </p:cNvSpPr>
          <p:nvPr>
            <p:ph type="title"/>
          </p:nvPr>
        </p:nvSpPr>
        <p:spPr/>
        <p:txBody>
          <a:bodyPr/>
          <a:lstStyle/>
          <a:p>
            <a:r>
              <a:rPr lang="en-US" dirty="0"/>
              <a:t>2</a:t>
            </a:r>
          </a:p>
        </p:txBody>
      </p:sp>
      <p:sp>
        <p:nvSpPr>
          <p:cNvPr id="21" name="A Button">
            <a:extLst>
              <a:ext uri="{FF2B5EF4-FFF2-40B4-BE49-F238E27FC236}">
                <a16:creationId xmlns:a16="http://schemas.microsoft.com/office/drawing/2014/main" id="{2D598F97-F653-E4DC-6AB7-8689C62324A8}"/>
              </a:ext>
            </a:extLst>
          </p:cNvPr>
          <p:cNvSpPr/>
          <p:nvPr/>
        </p:nvSpPr>
        <p:spPr>
          <a:xfrm>
            <a:off x="1463284" y="2710719"/>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A</a:t>
            </a:r>
          </a:p>
        </p:txBody>
      </p:sp>
      <p:sp>
        <p:nvSpPr>
          <p:cNvPr id="22" name="B Button">
            <a:extLst>
              <a:ext uri="{FF2B5EF4-FFF2-40B4-BE49-F238E27FC236}">
                <a16:creationId xmlns:a16="http://schemas.microsoft.com/office/drawing/2014/main" id="{509777BA-15BF-24F3-10C4-3B085261D3A9}"/>
              </a:ext>
            </a:extLst>
          </p:cNvPr>
          <p:cNvSpPr/>
          <p:nvPr/>
        </p:nvSpPr>
        <p:spPr>
          <a:xfrm>
            <a:off x="1463284" y="3619625"/>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B</a:t>
            </a:r>
          </a:p>
        </p:txBody>
      </p:sp>
      <p:sp>
        <p:nvSpPr>
          <p:cNvPr id="23" name="C Button">
            <a:extLst>
              <a:ext uri="{FF2B5EF4-FFF2-40B4-BE49-F238E27FC236}">
                <a16:creationId xmlns:a16="http://schemas.microsoft.com/office/drawing/2014/main" id="{3813A25A-89ED-25F3-AE56-29C10DB518D3}"/>
              </a:ext>
            </a:extLst>
          </p:cNvPr>
          <p:cNvSpPr/>
          <p:nvPr/>
        </p:nvSpPr>
        <p:spPr>
          <a:xfrm>
            <a:off x="1463284" y="4472596"/>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C</a:t>
            </a:r>
          </a:p>
        </p:txBody>
      </p:sp>
      <p:sp>
        <p:nvSpPr>
          <p:cNvPr id="24" name="D Button">
            <a:extLst>
              <a:ext uri="{FF2B5EF4-FFF2-40B4-BE49-F238E27FC236}">
                <a16:creationId xmlns:a16="http://schemas.microsoft.com/office/drawing/2014/main" id="{52EE68C6-56D0-A76A-4CCD-6CEAC986A7C8}"/>
              </a:ext>
            </a:extLst>
          </p:cNvPr>
          <p:cNvSpPr/>
          <p:nvPr/>
        </p:nvSpPr>
        <p:spPr>
          <a:xfrm>
            <a:off x="1463284" y="5397163"/>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D</a:t>
            </a:r>
          </a:p>
        </p:txBody>
      </p:sp>
      <p:sp>
        <p:nvSpPr>
          <p:cNvPr id="25" name="Cross 24">
            <a:extLst>
              <a:ext uri="{FF2B5EF4-FFF2-40B4-BE49-F238E27FC236}">
                <a16:creationId xmlns:a16="http://schemas.microsoft.com/office/drawing/2014/main" id="{D69A1CDD-98AD-9F23-5C3E-26C92EFA50B2}"/>
              </a:ext>
            </a:extLst>
          </p:cNvPr>
          <p:cNvSpPr/>
          <p:nvPr/>
        </p:nvSpPr>
        <p:spPr>
          <a:xfrm rot="18947527">
            <a:off x="1417776" y="3541926"/>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Cross 25">
            <a:extLst>
              <a:ext uri="{FF2B5EF4-FFF2-40B4-BE49-F238E27FC236}">
                <a16:creationId xmlns:a16="http://schemas.microsoft.com/office/drawing/2014/main" id="{DB38175E-11CC-0BD0-BF51-4C3B75B4DF46}"/>
              </a:ext>
            </a:extLst>
          </p:cNvPr>
          <p:cNvSpPr/>
          <p:nvPr/>
        </p:nvSpPr>
        <p:spPr>
          <a:xfrm rot="18947527">
            <a:off x="1436985" y="4383797"/>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Cross 26">
            <a:extLst>
              <a:ext uri="{FF2B5EF4-FFF2-40B4-BE49-F238E27FC236}">
                <a16:creationId xmlns:a16="http://schemas.microsoft.com/office/drawing/2014/main" id="{05730714-EB19-B8AA-433C-A5C3FF424FDA}"/>
              </a:ext>
            </a:extLst>
          </p:cNvPr>
          <p:cNvSpPr/>
          <p:nvPr/>
        </p:nvSpPr>
        <p:spPr>
          <a:xfrm rot="18947527">
            <a:off x="1424859" y="5280725"/>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8" name="Graphic 27" descr="Checkmark with solid fill">
            <a:extLst>
              <a:ext uri="{FF2B5EF4-FFF2-40B4-BE49-F238E27FC236}">
                <a16:creationId xmlns:a16="http://schemas.microsoft.com/office/drawing/2014/main" id="{6BF26453-1E2E-4B7E-BD6D-E6864F3559DF}"/>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403050" y="2614564"/>
            <a:ext cx="598518" cy="598518"/>
          </a:xfrm>
          <a:prstGeom prst="rect">
            <a:avLst/>
          </a:prstGeom>
        </p:spPr>
      </p:pic>
      <p:sp>
        <p:nvSpPr>
          <p:cNvPr id="29" name="Partial Circle 28">
            <a:extLst>
              <a:ext uri="{FF2B5EF4-FFF2-40B4-BE49-F238E27FC236}">
                <a16:creationId xmlns:a16="http://schemas.microsoft.com/office/drawing/2014/main" id="{2D709F38-EB76-649C-E2E6-487B52834290}"/>
              </a:ext>
            </a:extLst>
          </p:cNvPr>
          <p:cNvSpPr/>
          <p:nvPr/>
        </p:nvSpPr>
        <p:spPr>
          <a:xfrm>
            <a:off x="8066786" y="-2652671"/>
            <a:ext cx="8241337" cy="5325153"/>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30" name="Title 1">
            <a:extLst>
              <a:ext uri="{FF2B5EF4-FFF2-40B4-BE49-F238E27FC236}">
                <a16:creationId xmlns:a16="http://schemas.microsoft.com/office/drawing/2014/main" id="{94147B2B-06BD-D6F4-FD9C-DF3E86242D41}"/>
              </a:ext>
            </a:extLst>
          </p:cNvPr>
          <p:cNvSpPr txBox="1"/>
          <p:nvPr/>
        </p:nvSpPr>
        <p:spPr>
          <a:xfrm>
            <a:off x="8855246" y="246441"/>
            <a:ext cx="3424000" cy="1323439"/>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sp>
        <p:nvSpPr>
          <p:cNvPr id="31" name="Next Question Arrow">
            <a:hlinkClick r:id="rId6" action="ppaction://hlinksldjump"/>
            <a:extLst>
              <a:ext uri="{FF2B5EF4-FFF2-40B4-BE49-F238E27FC236}">
                <a16:creationId xmlns:a16="http://schemas.microsoft.com/office/drawing/2014/main" id="{A4372754-060D-DD71-2903-914C74A245AA}"/>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
        <p:nvSpPr>
          <p:cNvPr id="32" name="Next Question Arrow">
            <a:hlinkClick r:id="rId7" action="ppaction://hlinksldjump"/>
            <a:extLst>
              <a:ext uri="{FF2B5EF4-FFF2-40B4-BE49-F238E27FC236}">
                <a16:creationId xmlns:a16="http://schemas.microsoft.com/office/drawing/2014/main" id="{4787EFC7-A9ED-01A9-D847-8B56E1EC322A}"/>
              </a:ext>
            </a:extLst>
          </p:cNvPr>
          <p:cNvSpPr/>
          <p:nvPr/>
        </p:nvSpPr>
        <p:spPr>
          <a:xfrm>
            <a:off x="9961709" y="6283885"/>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 Question</a:t>
            </a:r>
          </a:p>
        </p:txBody>
      </p:sp>
    </p:spTree>
    <p:extLst>
      <p:ext uri="{BB962C8B-B14F-4D97-AF65-F5344CB8AC3E}">
        <p14:creationId xmlns:p14="http://schemas.microsoft.com/office/powerpoint/2010/main" val="389185328"/>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par>
                                <p:cTn id="7" presetID="10" presetClass="exit" presetSubtype="0" fill="hold" grpId="0" nodeType="withEffect">
                                  <p:stCondLst>
                                    <p:cond delay="0"/>
                                  </p:stCondLst>
                                  <p:childTnLst>
                                    <p:animEffect transition="out" filter="fade">
                                      <p:cBhvr>
                                        <p:cTn id="8" dur="250"/>
                                        <p:tgtEl>
                                          <p:spTgt spid="15">
                                            <p:txEl>
                                              <p:pRg st="0" end="0"/>
                                            </p:txEl>
                                          </p:spTgt>
                                        </p:tgtEl>
                                      </p:cBhvr>
                                    </p:animEffect>
                                    <p:set>
                                      <p:cBhvr>
                                        <p:cTn id="9" dur="1" fill="hold">
                                          <p:stCondLst>
                                            <p:cond delay="249"/>
                                          </p:stCondLst>
                                        </p:cTn>
                                        <p:tgtEl>
                                          <p:spTgt spid="15">
                                            <p:txEl>
                                              <p:pRg st="0" end="0"/>
                                            </p:txEl>
                                          </p:spTgt>
                                        </p:tgtEl>
                                        <p:attrNameLst>
                                          <p:attrName>style.visibility</p:attrName>
                                        </p:attrNameLst>
                                      </p:cBhvr>
                                      <p:to>
                                        <p:strVal val="hidden"/>
                                      </p:to>
                                    </p:set>
                                  </p:childTnLst>
                                </p:cTn>
                              </p:par>
                              <p:par>
                                <p:cTn id="10" presetID="10" presetClass="exit" presetSubtype="0" fill="hold" grpId="0" nodeType="withEffect">
                                  <p:stCondLst>
                                    <p:cond delay="0"/>
                                  </p:stCondLst>
                                  <p:childTnLst>
                                    <p:animEffect transition="out" filter="fade">
                                      <p:cBhvr>
                                        <p:cTn id="11" dur="250"/>
                                        <p:tgtEl>
                                          <p:spTgt spid="15">
                                            <p:bg/>
                                          </p:spTgt>
                                        </p:tgtEl>
                                      </p:cBhvr>
                                    </p:animEffect>
                                    <p:set>
                                      <p:cBhvr>
                                        <p:cTn id="12" dur="1" fill="hold">
                                          <p:stCondLst>
                                            <p:cond delay="249"/>
                                          </p:stCondLst>
                                        </p:cTn>
                                        <p:tgtEl>
                                          <p:spTgt spid="15">
                                            <p:bg/>
                                          </p:spTgt>
                                        </p:tgtEl>
                                        <p:attrNameLst>
                                          <p:attrName>style.visibility</p:attrName>
                                        </p:attrNameLst>
                                      </p:cBhvr>
                                      <p:to>
                                        <p:strVal val="hidden"/>
                                      </p:to>
                                    </p:set>
                                  </p:childTnLst>
                                </p:cTn>
                              </p:par>
                            </p:childTnLst>
                          </p:cTn>
                        </p:par>
                      </p:childTnLst>
                    </p:cTn>
                  </p:par>
                </p:childTnLst>
              </p:cTn>
              <p:nextCondLst>
                <p:cond evt="onClick" delay="0">
                  <p:tgtEl>
                    <p:spTgt spid="21"/>
                  </p:tgtEl>
                </p:cond>
              </p:nextCondLst>
            </p:seq>
            <p:seq concurrent="1" nextAc="seek">
              <p:cTn id="13" restart="whenNotActive" fill="hold" evtFilter="cancelBubble" nodeType="interactiveSeq">
                <p:stCondLst>
                  <p:cond evt="onClick" delay="0">
                    <p:tgtEl>
                      <p:spTgt spid="22"/>
                    </p:tgtEl>
                  </p:cond>
                </p:stCondLst>
                <p:endSync evt="end" delay="0">
                  <p:rtn val="all"/>
                </p:endSync>
                <p:childTnLst>
                  <p:par>
                    <p:cTn id="14" fill="hold">
                      <p:stCondLst>
                        <p:cond delay="0"/>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25"/>
                                        </p:tgtEl>
                                        <p:attrNameLst>
                                          <p:attrName>style.visibility</p:attrName>
                                        </p:attrNameLst>
                                      </p:cBhvr>
                                      <p:to>
                                        <p:strVal val="visible"/>
                                      </p:to>
                                    </p:set>
                                  </p:childTnLst>
                                </p:cTn>
                              </p:par>
                              <p:par>
                                <p:cTn id="18" presetID="10" presetClass="exit" presetSubtype="0" fill="hold" grpId="0" nodeType="withEffect">
                                  <p:stCondLst>
                                    <p:cond delay="0"/>
                                  </p:stCondLst>
                                  <p:childTnLst>
                                    <p:animEffect transition="out" filter="fade">
                                      <p:cBhvr>
                                        <p:cTn id="19" dur="250"/>
                                        <p:tgtEl>
                                          <p:spTgt spid="16">
                                            <p:txEl>
                                              <p:pRg st="0" end="0"/>
                                            </p:txEl>
                                          </p:spTgt>
                                        </p:tgtEl>
                                      </p:cBhvr>
                                    </p:animEffect>
                                    <p:set>
                                      <p:cBhvr>
                                        <p:cTn id="20" dur="1" fill="hold">
                                          <p:stCondLst>
                                            <p:cond delay="249"/>
                                          </p:stCondLst>
                                        </p:cTn>
                                        <p:tgtEl>
                                          <p:spTgt spid="16">
                                            <p:txEl>
                                              <p:pRg st="0" end="0"/>
                                            </p:txEl>
                                          </p:spTgt>
                                        </p:tgtEl>
                                        <p:attrNameLst>
                                          <p:attrName>style.visibility</p:attrName>
                                        </p:attrNameLst>
                                      </p:cBhvr>
                                      <p:to>
                                        <p:strVal val="hidden"/>
                                      </p:to>
                                    </p:set>
                                  </p:childTnLst>
                                </p:cTn>
                              </p:par>
                              <p:par>
                                <p:cTn id="21" presetID="10" presetClass="exit" presetSubtype="0" fill="hold" grpId="0" nodeType="withEffect">
                                  <p:stCondLst>
                                    <p:cond delay="0"/>
                                  </p:stCondLst>
                                  <p:childTnLst>
                                    <p:animEffect transition="out" filter="fade">
                                      <p:cBhvr>
                                        <p:cTn id="22" dur="250"/>
                                        <p:tgtEl>
                                          <p:spTgt spid="16">
                                            <p:bg/>
                                          </p:spTgt>
                                        </p:tgtEl>
                                      </p:cBhvr>
                                    </p:animEffect>
                                    <p:set>
                                      <p:cBhvr>
                                        <p:cTn id="23" dur="1" fill="hold">
                                          <p:stCondLst>
                                            <p:cond delay="249"/>
                                          </p:stCondLst>
                                        </p:cTn>
                                        <p:tgtEl>
                                          <p:spTgt spid="16">
                                            <p:bg/>
                                          </p:spTgt>
                                        </p:tgtEl>
                                        <p:attrNameLst>
                                          <p:attrName>style.visibility</p:attrName>
                                        </p:attrNameLst>
                                      </p:cBhvr>
                                      <p:to>
                                        <p:strVal val="hidden"/>
                                      </p:to>
                                    </p:set>
                                  </p:childTnLst>
                                </p:cTn>
                              </p:par>
                            </p:childTnLst>
                          </p:cTn>
                        </p:par>
                      </p:childTnLst>
                    </p:cTn>
                  </p:par>
                </p:childTnLst>
              </p:cTn>
              <p:nextCondLst>
                <p:cond evt="onClick" delay="0">
                  <p:tgtEl>
                    <p:spTgt spid="22"/>
                  </p:tgtEl>
                </p:cond>
              </p:nextCondLst>
            </p:seq>
            <p:seq concurrent="1" nextAc="seek">
              <p:cTn id="24" restart="whenNotActive" fill="hold" evtFilter="cancelBubble" nodeType="interactiveSeq">
                <p:stCondLst>
                  <p:cond evt="onClick" delay="0">
                    <p:tgtEl>
                      <p:spTgt spid="23"/>
                    </p:tgtEl>
                  </p:cond>
                </p:stCondLst>
                <p:endSync evt="end" delay="0">
                  <p:rtn val="all"/>
                </p:endSync>
                <p:childTnLst>
                  <p:par>
                    <p:cTn id="25" fill="hold">
                      <p:stCondLst>
                        <p:cond delay="0"/>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6"/>
                                        </p:tgtEl>
                                        <p:attrNameLst>
                                          <p:attrName>style.visibility</p:attrName>
                                        </p:attrNameLst>
                                      </p:cBhvr>
                                      <p:to>
                                        <p:strVal val="visible"/>
                                      </p:to>
                                    </p:set>
                                  </p:childTnLst>
                                </p:cTn>
                              </p:par>
                              <p:par>
                                <p:cTn id="29" presetID="10" presetClass="exit" presetSubtype="0" fill="hold" grpId="0" nodeType="withEffect">
                                  <p:stCondLst>
                                    <p:cond delay="0"/>
                                  </p:stCondLst>
                                  <p:childTnLst>
                                    <p:animEffect transition="out" filter="fade">
                                      <p:cBhvr>
                                        <p:cTn id="30" dur="250"/>
                                        <p:tgtEl>
                                          <p:spTgt spid="17">
                                            <p:txEl>
                                              <p:pRg st="0" end="0"/>
                                            </p:txEl>
                                          </p:spTgt>
                                        </p:tgtEl>
                                      </p:cBhvr>
                                    </p:animEffect>
                                    <p:set>
                                      <p:cBhvr>
                                        <p:cTn id="31" dur="1" fill="hold">
                                          <p:stCondLst>
                                            <p:cond delay="249"/>
                                          </p:stCondLst>
                                        </p:cTn>
                                        <p:tgtEl>
                                          <p:spTgt spid="17">
                                            <p:txEl>
                                              <p:pRg st="0" end="0"/>
                                            </p:txEl>
                                          </p:spTgt>
                                        </p:tgtEl>
                                        <p:attrNameLst>
                                          <p:attrName>style.visibility</p:attrName>
                                        </p:attrNameLst>
                                      </p:cBhvr>
                                      <p:to>
                                        <p:strVal val="hidden"/>
                                      </p:to>
                                    </p:set>
                                  </p:childTnLst>
                                </p:cTn>
                              </p:par>
                              <p:par>
                                <p:cTn id="32" presetID="10" presetClass="exit" presetSubtype="0" fill="hold" grpId="0" nodeType="withEffect">
                                  <p:stCondLst>
                                    <p:cond delay="0"/>
                                  </p:stCondLst>
                                  <p:childTnLst>
                                    <p:animEffect transition="out" filter="fade">
                                      <p:cBhvr>
                                        <p:cTn id="33" dur="250"/>
                                        <p:tgtEl>
                                          <p:spTgt spid="17">
                                            <p:bg/>
                                          </p:spTgt>
                                        </p:tgtEl>
                                      </p:cBhvr>
                                    </p:animEffect>
                                    <p:set>
                                      <p:cBhvr>
                                        <p:cTn id="34" dur="1" fill="hold">
                                          <p:stCondLst>
                                            <p:cond delay="249"/>
                                          </p:stCondLst>
                                        </p:cTn>
                                        <p:tgtEl>
                                          <p:spTgt spid="17">
                                            <p:bg/>
                                          </p:spTgt>
                                        </p:tgtEl>
                                        <p:attrNameLst>
                                          <p:attrName>style.visibility</p:attrName>
                                        </p:attrNameLst>
                                      </p:cBhvr>
                                      <p:to>
                                        <p:strVal val="hidden"/>
                                      </p:to>
                                    </p:set>
                                  </p:childTnLst>
                                </p:cTn>
                              </p:par>
                            </p:childTnLst>
                          </p:cTn>
                        </p:par>
                      </p:childTnLst>
                    </p:cTn>
                  </p:par>
                </p:childTnLst>
              </p:cTn>
              <p:nextCondLst>
                <p:cond evt="onClick" delay="0">
                  <p:tgtEl>
                    <p:spTgt spid="23"/>
                  </p:tgtEl>
                </p:cond>
              </p:nextCondLst>
            </p:seq>
            <p:seq concurrent="1" nextAc="seek">
              <p:cTn id="35" restart="whenNotActive" fill="hold" evtFilter="cancelBubble" nodeType="interactiveSeq">
                <p:stCondLst>
                  <p:cond evt="onClick" delay="0">
                    <p:tgtEl>
                      <p:spTgt spid="24"/>
                    </p:tgtEl>
                  </p:cond>
                </p:stCondLst>
                <p:endSync evt="end" delay="0">
                  <p:rtn val="all"/>
                </p:endSync>
                <p:childTnLst>
                  <p:par>
                    <p:cTn id="36" fill="hold">
                      <p:stCondLst>
                        <p:cond delay="0"/>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27"/>
                                        </p:tgtEl>
                                        <p:attrNameLst>
                                          <p:attrName>style.visibility</p:attrName>
                                        </p:attrNameLst>
                                      </p:cBhvr>
                                      <p:to>
                                        <p:strVal val="visible"/>
                                      </p:to>
                                    </p:set>
                                  </p:childTnLst>
                                </p:cTn>
                              </p:par>
                              <p:par>
                                <p:cTn id="40" presetID="10" presetClass="exit" presetSubtype="0" fill="hold" grpId="0" nodeType="withEffect">
                                  <p:stCondLst>
                                    <p:cond delay="0"/>
                                  </p:stCondLst>
                                  <p:childTnLst>
                                    <p:animEffect transition="out" filter="fade">
                                      <p:cBhvr>
                                        <p:cTn id="41" dur="250"/>
                                        <p:tgtEl>
                                          <p:spTgt spid="18">
                                            <p:txEl>
                                              <p:pRg st="0" end="0"/>
                                            </p:txEl>
                                          </p:spTgt>
                                        </p:tgtEl>
                                      </p:cBhvr>
                                    </p:animEffect>
                                    <p:set>
                                      <p:cBhvr>
                                        <p:cTn id="42" dur="1" fill="hold">
                                          <p:stCondLst>
                                            <p:cond delay="249"/>
                                          </p:stCondLst>
                                        </p:cTn>
                                        <p:tgtEl>
                                          <p:spTgt spid="18">
                                            <p:txEl>
                                              <p:pRg st="0" end="0"/>
                                            </p:txEl>
                                          </p:spTgt>
                                        </p:tgtEl>
                                        <p:attrNameLst>
                                          <p:attrName>style.visibility</p:attrName>
                                        </p:attrNameLst>
                                      </p:cBhvr>
                                      <p:to>
                                        <p:strVal val="hidden"/>
                                      </p:to>
                                    </p:set>
                                  </p:childTnLst>
                                </p:cTn>
                              </p:par>
                              <p:par>
                                <p:cTn id="43" presetID="10" presetClass="exit" presetSubtype="0" fill="hold" grpId="0" nodeType="withEffect">
                                  <p:stCondLst>
                                    <p:cond delay="0"/>
                                  </p:stCondLst>
                                  <p:childTnLst>
                                    <p:animEffect transition="out" filter="fade">
                                      <p:cBhvr>
                                        <p:cTn id="44" dur="250"/>
                                        <p:tgtEl>
                                          <p:spTgt spid="18">
                                            <p:bg/>
                                          </p:spTgt>
                                        </p:tgtEl>
                                      </p:cBhvr>
                                    </p:animEffect>
                                    <p:set>
                                      <p:cBhvr>
                                        <p:cTn id="45" dur="1" fill="hold">
                                          <p:stCondLst>
                                            <p:cond delay="249"/>
                                          </p:stCondLst>
                                        </p:cTn>
                                        <p:tgtEl>
                                          <p:spTgt spid="18">
                                            <p:bg/>
                                          </p:spTgt>
                                        </p:tgtEl>
                                        <p:attrNameLst>
                                          <p:attrName>style.visibility</p:attrName>
                                        </p:attrNameLst>
                                      </p:cBhvr>
                                      <p:to>
                                        <p:strVal val="hidden"/>
                                      </p:to>
                                    </p:set>
                                  </p:childTnLst>
                                </p:cTn>
                              </p:par>
                            </p:childTnLst>
                          </p:cTn>
                        </p:par>
                      </p:childTnLst>
                    </p:cTn>
                  </p:par>
                </p:childTnLst>
              </p:cTn>
              <p:nextCondLst>
                <p:cond evt="onClick" delay="0">
                  <p:tgtEl>
                    <p:spTgt spid="24"/>
                  </p:tgtEl>
                </p:cond>
              </p:nextCondLst>
            </p:seq>
          </p:childTnLst>
        </p:cTn>
      </p:par>
    </p:tnLst>
    <p:bldLst>
      <p:bldP spid="18" grpId="0" build="p" animBg="1"/>
      <p:bldP spid="17" grpId="0" build="p" animBg="1"/>
      <p:bldP spid="16" grpId="0" build="p" animBg="1"/>
      <p:bldP spid="15" grpId="0" build="p" animBg="1"/>
      <p:bldP spid="25" grpId="0" animBg="1"/>
      <p:bldP spid="26" grpId="0" animBg="1"/>
      <p:bldP spid="2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Question Box">
            <a:extLst>
              <a:ext uri="{FF2B5EF4-FFF2-40B4-BE49-F238E27FC236}">
                <a16:creationId xmlns:a16="http://schemas.microsoft.com/office/drawing/2014/main" id="{9D3C65C9-0467-2CC6-C6E0-B1BAD5433781}"/>
              </a:ext>
            </a:extLst>
          </p:cNvPr>
          <p:cNvSpPr/>
          <p:nvPr/>
        </p:nvSpPr>
        <p:spPr>
          <a:xfrm>
            <a:off x="741300" y="1230541"/>
            <a:ext cx="7303776" cy="799342"/>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3" name="Question Number">
            <a:extLst>
              <a:ext uri="{FF2B5EF4-FFF2-40B4-BE49-F238E27FC236}">
                <a16:creationId xmlns:a16="http://schemas.microsoft.com/office/drawing/2014/main" id="{AAD79461-2A82-3513-4540-34FA9AEB9FBF}"/>
              </a:ext>
            </a:extLst>
          </p:cNvPr>
          <p:cNvSpPr/>
          <p:nvPr/>
        </p:nvSpPr>
        <p:spPr>
          <a:xfrm>
            <a:off x="284100" y="1173013"/>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24" name="Question Box">
            <a:extLst>
              <a:ext uri="{FF2B5EF4-FFF2-40B4-BE49-F238E27FC236}">
                <a16:creationId xmlns:a16="http://schemas.microsoft.com/office/drawing/2014/main" id="{5A898F96-4D8D-7DF2-D53F-E91021723F7B}"/>
              </a:ext>
            </a:extLst>
          </p:cNvPr>
          <p:cNvSpPr/>
          <p:nvPr/>
        </p:nvSpPr>
        <p:spPr>
          <a:xfrm>
            <a:off x="741301" y="246441"/>
            <a:ext cx="7303776" cy="2007826"/>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5" name="Question Number">
            <a:extLst>
              <a:ext uri="{FF2B5EF4-FFF2-40B4-BE49-F238E27FC236}">
                <a16:creationId xmlns:a16="http://schemas.microsoft.com/office/drawing/2014/main" id="{45434998-EB0D-A7D9-ED59-115AF15C3066}"/>
              </a:ext>
            </a:extLst>
          </p:cNvPr>
          <p:cNvSpPr/>
          <p:nvPr/>
        </p:nvSpPr>
        <p:spPr>
          <a:xfrm>
            <a:off x="284101" y="1173013"/>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15" name="Text Placeholder 14">
            <a:extLst>
              <a:ext uri="{FF2B5EF4-FFF2-40B4-BE49-F238E27FC236}">
                <a16:creationId xmlns:a16="http://schemas.microsoft.com/office/drawing/2014/main" id="{A1C0CFD7-6D8D-B6D7-EC6F-168897C5807D}"/>
              </a:ext>
            </a:extLst>
          </p:cNvPr>
          <p:cNvSpPr>
            <a:spLocks noGrp="1"/>
          </p:cNvSpPr>
          <p:nvPr>
            <p:ph type="body" sz="quarter" idx="13"/>
          </p:nvPr>
        </p:nvSpPr>
        <p:spPr/>
        <p:txBody>
          <a:bodyPr/>
          <a:lstStyle/>
          <a:p>
            <a:r>
              <a:rPr lang="en-US" dirty="0">
                <a:solidFill>
                  <a:schemeClr val="bg1"/>
                </a:solidFill>
              </a:rPr>
              <a:t>Coefficient alpha is most appropriate when the goal is to rank individuals relative to one another</a:t>
            </a:r>
          </a:p>
        </p:txBody>
      </p:sp>
      <p:sp>
        <p:nvSpPr>
          <p:cNvPr id="21" name="Text Placeholder 20">
            <a:extLst>
              <a:ext uri="{FF2B5EF4-FFF2-40B4-BE49-F238E27FC236}">
                <a16:creationId xmlns:a16="http://schemas.microsoft.com/office/drawing/2014/main" id="{3FD14AF0-A543-4232-5E95-BA06D8AEE8D5}"/>
              </a:ext>
            </a:extLst>
          </p:cNvPr>
          <p:cNvSpPr>
            <a:spLocks noGrp="1"/>
          </p:cNvSpPr>
          <p:nvPr>
            <p:ph type="body" sz="quarter" idx="19"/>
          </p:nvPr>
        </p:nvSpPr>
        <p:spPr>
          <a:xfrm>
            <a:off x="2070961" y="5292010"/>
            <a:ext cx="7342632" cy="667512"/>
          </a:xfrm>
        </p:spPr>
        <p:txBody>
          <a:bodyPr/>
          <a:lstStyle/>
          <a:p>
            <a:r>
              <a:rPr lang="en-US" dirty="0">
                <a:solidFill>
                  <a:schemeClr val="tx1"/>
                </a:solidFill>
              </a:rPr>
              <a:t>Coefficient alpha</a:t>
            </a:r>
          </a:p>
        </p:txBody>
      </p:sp>
      <p:sp>
        <p:nvSpPr>
          <p:cNvPr id="14" name="Text Placeholder 13">
            <a:extLst>
              <a:ext uri="{FF2B5EF4-FFF2-40B4-BE49-F238E27FC236}">
                <a16:creationId xmlns:a16="http://schemas.microsoft.com/office/drawing/2014/main" id="{9CED8E08-2973-203C-1C06-9A9C7FEC5333}"/>
              </a:ext>
            </a:extLst>
          </p:cNvPr>
          <p:cNvSpPr>
            <a:spLocks noGrp="1"/>
          </p:cNvSpPr>
          <p:nvPr>
            <p:ph type="body" sz="quarter" idx="12"/>
          </p:nvPr>
        </p:nvSpPr>
        <p:spPr/>
        <p:txBody>
          <a:bodyPr>
            <a:normAutofit fontScale="92500" lnSpcReduction="20000"/>
          </a:bodyPr>
          <a:lstStyle/>
          <a:p>
            <a:r>
              <a:rPr lang="en-US" dirty="0">
                <a:solidFill>
                  <a:schemeClr val="bg1"/>
                </a:solidFill>
              </a:rPr>
              <a:t>The testing program is designed to support criterion-referenced interpretations of scores, whereas the generalizability coefficient is more appropriate for norm-referenced testing</a:t>
            </a:r>
          </a:p>
        </p:txBody>
      </p:sp>
      <p:sp>
        <p:nvSpPr>
          <p:cNvPr id="20" name="Text Placeholder 19">
            <a:extLst>
              <a:ext uri="{FF2B5EF4-FFF2-40B4-BE49-F238E27FC236}">
                <a16:creationId xmlns:a16="http://schemas.microsoft.com/office/drawing/2014/main" id="{9748C5BF-97B6-92E4-28E9-D51E3A4CFF32}"/>
              </a:ext>
            </a:extLst>
          </p:cNvPr>
          <p:cNvSpPr>
            <a:spLocks noGrp="1"/>
          </p:cNvSpPr>
          <p:nvPr>
            <p:ph type="body" sz="quarter" idx="18"/>
          </p:nvPr>
        </p:nvSpPr>
        <p:spPr>
          <a:xfrm>
            <a:off x="2070961" y="3519033"/>
            <a:ext cx="7342632" cy="667512"/>
          </a:xfrm>
        </p:spPr>
        <p:txBody>
          <a:bodyPr/>
          <a:lstStyle/>
          <a:p>
            <a:r>
              <a:rPr lang="en-US" dirty="0">
                <a:solidFill>
                  <a:schemeClr val="tx1"/>
                </a:solidFill>
              </a:rPr>
              <a:t>Generalizability coefficient</a:t>
            </a:r>
          </a:p>
        </p:txBody>
      </p:sp>
      <p:sp>
        <p:nvSpPr>
          <p:cNvPr id="12" name="Text Placeholder 11">
            <a:extLst>
              <a:ext uri="{FF2B5EF4-FFF2-40B4-BE49-F238E27FC236}">
                <a16:creationId xmlns:a16="http://schemas.microsoft.com/office/drawing/2014/main" id="{A6EF6B85-C08F-6FD5-2731-1F47BD8DFBD8}"/>
              </a:ext>
            </a:extLst>
          </p:cNvPr>
          <p:cNvSpPr>
            <a:spLocks noGrp="1"/>
          </p:cNvSpPr>
          <p:nvPr>
            <p:ph type="body" sz="quarter" idx="10"/>
          </p:nvPr>
        </p:nvSpPr>
        <p:spPr/>
        <p:txBody>
          <a:bodyPr/>
          <a:lstStyle/>
          <a:p>
            <a:r>
              <a:rPr lang="en-US" dirty="0">
                <a:solidFill>
                  <a:schemeClr val="tx1"/>
                </a:solidFill>
              </a:rPr>
              <a:t>Yes, you nailed it!</a:t>
            </a:r>
          </a:p>
        </p:txBody>
      </p:sp>
      <p:sp>
        <p:nvSpPr>
          <p:cNvPr id="13" name="Text Placeholder 12">
            <a:extLst>
              <a:ext uri="{FF2B5EF4-FFF2-40B4-BE49-F238E27FC236}">
                <a16:creationId xmlns:a16="http://schemas.microsoft.com/office/drawing/2014/main" id="{6775A7CD-F8DE-2BC8-D2A1-71614FA66194}"/>
              </a:ext>
            </a:extLst>
          </p:cNvPr>
          <p:cNvSpPr>
            <a:spLocks noGrp="1"/>
          </p:cNvSpPr>
          <p:nvPr>
            <p:ph type="body" sz="quarter" idx="11"/>
          </p:nvPr>
        </p:nvSpPr>
        <p:spPr/>
        <p:txBody>
          <a:bodyPr>
            <a:normAutofit/>
          </a:bodyPr>
          <a:lstStyle/>
          <a:p>
            <a:r>
              <a:rPr lang="en-US" dirty="0">
                <a:solidFill>
                  <a:schemeClr val="bg1"/>
                </a:solidFill>
              </a:rPr>
              <a:t>Relative error variance is most appropriate for norm-referenced testing</a:t>
            </a:r>
          </a:p>
        </p:txBody>
      </p:sp>
      <p:sp>
        <p:nvSpPr>
          <p:cNvPr id="19" name="Text Placeholder 18">
            <a:extLst>
              <a:ext uri="{FF2B5EF4-FFF2-40B4-BE49-F238E27FC236}">
                <a16:creationId xmlns:a16="http://schemas.microsoft.com/office/drawing/2014/main" id="{D089B5A2-50C1-D2DA-BD30-E725A2D323ED}"/>
              </a:ext>
            </a:extLst>
          </p:cNvPr>
          <p:cNvSpPr>
            <a:spLocks noGrp="1"/>
          </p:cNvSpPr>
          <p:nvPr>
            <p:ph type="body" sz="quarter" idx="17"/>
          </p:nvPr>
        </p:nvSpPr>
        <p:spPr>
          <a:xfrm>
            <a:off x="2077069" y="2594640"/>
            <a:ext cx="7342632" cy="667512"/>
          </a:xfrm>
        </p:spPr>
        <p:txBody>
          <a:bodyPr/>
          <a:lstStyle/>
          <a:p>
            <a:r>
              <a:rPr lang="en-US" dirty="0">
                <a:solidFill>
                  <a:schemeClr val="tx1"/>
                </a:solidFill>
              </a:rPr>
              <a:t>Relative error variance</a:t>
            </a:r>
          </a:p>
        </p:txBody>
      </p:sp>
      <p:sp>
        <p:nvSpPr>
          <p:cNvPr id="18" name="Text Placeholder 17">
            <a:extLst>
              <a:ext uri="{FF2B5EF4-FFF2-40B4-BE49-F238E27FC236}">
                <a16:creationId xmlns:a16="http://schemas.microsoft.com/office/drawing/2014/main" id="{30BA2B27-CD10-BE6C-74BB-D08CA9AAA30D}"/>
              </a:ext>
            </a:extLst>
          </p:cNvPr>
          <p:cNvSpPr>
            <a:spLocks noGrp="1"/>
          </p:cNvSpPr>
          <p:nvPr>
            <p:ph type="body" sz="quarter" idx="16"/>
          </p:nvPr>
        </p:nvSpPr>
        <p:spPr>
          <a:xfrm>
            <a:off x="2070961" y="4405522"/>
            <a:ext cx="7342632" cy="667512"/>
          </a:xfrm>
        </p:spPr>
        <p:txBody>
          <a:bodyPr>
            <a:normAutofit/>
          </a:bodyPr>
          <a:lstStyle/>
          <a:p>
            <a:r>
              <a:rPr lang="en-US" dirty="0">
                <a:solidFill>
                  <a:schemeClr val="tx1"/>
                </a:solidFill>
              </a:rPr>
              <a:t>Phi coefficient</a:t>
            </a:r>
          </a:p>
        </p:txBody>
      </p:sp>
      <p:sp>
        <p:nvSpPr>
          <p:cNvPr id="16" name="Text Placeholder 15">
            <a:extLst>
              <a:ext uri="{FF2B5EF4-FFF2-40B4-BE49-F238E27FC236}">
                <a16:creationId xmlns:a16="http://schemas.microsoft.com/office/drawing/2014/main" id="{95273187-F5CC-D567-6E28-5C9C6B3803A2}"/>
              </a:ext>
            </a:extLst>
          </p:cNvPr>
          <p:cNvSpPr>
            <a:spLocks noGrp="1"/>
          </p:cNvSpPr>
          <p:nvPr>
            <p:ph type="body" sz="quarter" idx="14"/>
          </p:nvPr>
        </p:nvSpPr>
        <p:spPr>
          <a:xfrm>
            <a:off x="1078580" y="241083"/>
            <a:ext cx="7061079" cy="2013183"/>
          </a:xfrm>
        </p:spPr>
        <p:txBody>
          <a:bodyPr>
            <a:noAutofit/>
          </a:bodyPr>
          <a:lstStyle/>
          <a:p>
            <a:r>
              <a:rPr lang="en-US" sz="2000" dirty="0">
                <a:effectLst/>
              </a:rPr>
              <a:t>A nursing licensure exam is designed to identify candidates who possess the necessary knowledge and skills to practice nursing safely and effectively. A psychometrician wants to determine whether the exam scores support making reliable decisions about candidates' performance. Which of the following reliability indices would be most appropriate in this context?</a:t>
            </a:r>
            <a:endParaRPr lang="en-US" sz="2000" dirty="0"/>
          </a:p>
        </p:txBody>
      </p:sp>
      <p:sp>
        <p:nvSpPr>
          <p:cNvPr id="57" name="Title 56">
            <a:extLst>
              <a:ext uri="{FF2B5EF4-FFF2-40B4-BE49-F238E27FC236}">
                <a16:creationId xmlns:a16="http://schemas.microsoft.com/office/drawing/2014/main" id="{DBBF2F44-1794-64EF-0708-E42301095F09}"/>
              </a:ext>
            </a:extLst>
          </p:cNvPr>
          <p:cNvSpPr>
            <a:spLocks noGrp="1"/>
          </p:cNvSpPr>
          <p:nvPr>
            <p:ph type="title"/>
          </p:nvPr>
        </p:nvSpPr>
        <p:spPr/>
        <p:txBody>
          <a:bodyPr/>
          <a:lstStyle/>
          <a:p>
            <a:r>
              <a:rPr lang="en-US" dirty="0"/>
              <a:t>3</a:t>
            </a:r>
          </a:p>
        </p:txBody>
      </p:sp>
      <p:sp>
        <p:nvSpPr>
          <p:cNvPr id="26" name="A Button">
            <a:extLst>
              <a:ext uri="{FF2B5EF4-FFF2-40B4-BE49-F238E27FC236}">
                <a16:creationId xmlns:a16="http://schemas.microsoft.com/office/drawing/2014/main" id="{2D765732-EF41-6D16-22AE-0FFE28C1876A}"/>
              </a:ext>
            </a:extLst>
          </p:cNvPr>
          <p:cNvSpPr/>
          <p:nvPr/>
        </p:nvSpPr>
        <p:spPr>
          <a:xfrm>
            <a:off x="1463284" y="2710719"/>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A</a:t>
            </a:r>
          </a:p>
        </p:txBody>
      </p:sp>
      <p:sp>
        <p:nvSpPr>
          <p:cNvPr id="27" name="B Button">
            <a:extLst>
              <a:ext uri="{FF2B5EF4-FFF2-40B4-BE49-F238E27FC236}">
                <a16:creationId xmlns:a16="http://schemas.microsoft.com/office/drawing/2014/main" id="{A5EC7756-0D01-0D1D-E900-F415D0D76E38}"/>
              </a:ext>
            </a:extLst>
          </p:cNvPr>
          <p:cNvSpPr/>
          <p:nvPr/>
        </p:nvSpPr>
        <p:spPr>
          <a:xfrm>
            <a:off x="1463284" y="3619625"/>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B</a:t>
            </a:r>
          </a:p>
        </p:txBody>
      </p:sp>
      <p:sp>
        <p:nvSpPr>
          <p:cNvPr id="28" name="C Button">
            <a:extLst>
              <a:ext uri="{FF2B5EF4-FFF2-40B4-BE49-F238E27FC236}">
                <a16:creationId xmlns:a16="http://schemas.microsoft.com/office/drawing/2014/main" id="{0F4D0643-B26F-F941-C6A3-490C3B8C1D0B}"/>
              </a:ext>
            </a:extLst>
          </p:cNvPr>
          <p:cNvSpPr/>
          <p:nvPr/>
        </p:nvSpPr>
        <p:spPr>
          <a:xfrm>
            <a:off x="1463284" y="4472596"/>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C</a:t>
            </a:r>
          </a:p>
        </p:txBody>
      </p:sp>
      <p:sp>
        <p:nvSpPr>
          <p:cNvPr id="29" name="D Button">
            <a:extLst>
              <a:ext uri="{FF2B5EF4-FFF2-40B4-BE49-F238E27FC236}">
                <a16:creationId xmlns:a16="http://schemas.microsoft.com/office/drawing/2014/main" id="{4B7F90D7-B3A0-B2A6-DD81-AB1E3C392206}"/>
              </a:ext>
            </a:extLst>
          </p:cNvPr>
          <p:cNvSpPr/>
          <p:nvPr/>
        </p:nvSpPr>
        <p:spPr>
          <a:xfrm>
            <a:off x="1463284" y="5397163"/>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D</a:t>
            </a:r>
          </a:p>
        </p:txBody>
      </p:sp>
      <p:sp>
        <p:nvSpPr>
          <p:cNvPr id="30" name="Cross 29">
            <a:extLst>
              <a:ext uri="{FF2B5EF4-FFF2-40B4-BE49-F238E27FC236}">
                <a16:creationId xmlns:a16="http://schemas.microsoft.com/office/drawing/2014/main" id="{14A5921F-10FE-EF54-6098-B95D24A84417}"/>
              </a:ext>
            </a:extLst>
          </p:cNvPr>
          <p:cNvSpPr/>
          <p:nvPr/>
        </p:nvSpPr>
        <p:spPr>
          <a:xfrm rot="18947527">
            <a:off x="1396489" y="2697566"/>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Cross 30">
            <a:extLst>
              <a:ext uri="{FF2B5EF4-FFF2-40B4-BE49-F238E27FC236}">
                <a16:creationId xmlns:a16="http://schemas.microsoft.com/office/drawing/2014/main" id="{E9011992-BBD3-FE36-C753-4CA46B0C6A34}"/>
              </a:ext>
            </a:extLst>
          </p:cNvPr>
          <p:cNvSpPr/>
          <p:nvPr/>
        </p:nvSpPr>
        <p:spPr>
          <a:xfrm rot="18947527">
            <a:off x="1417564" y="3556463"/>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Cross 31">
            <a:extLst>
              <a:ext uri="{FF2B5EF4-FFF2-40B4-BE49-F238E27FC236}">
                <a16:creationId xmlns:a16="http://schemas.microsoft.com/office/drawing/2014/main" id="{31C62DE8-7934-D7FD-9891-41E54B081440}"/>
              </a:ext>
            </a:extLst>
          </p:cNvPr>
          <p:cNvSpPr/>
          <p:nvPr/>
        </p:nvSpPr>
        <p:spPr>
          <a:xfrm rot="18947527">
            <a:off x="1400422" y="5297289"/>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3" name="Graphic 32" descr="Checkmark with solid fill">
            <a:extLst>
              <a:ext uri="{FF2B5EF4-FFF2-40B4-BE49-F238E27FC236}">
                <a16:creationId xmlns:a16="http://schemas.microsoft.com/office/drawing/2014/main" id="{0BB13D0F-1508-F93A-F535-55BAD7DBD63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371550" y="4392654"/>
            <a:ext cx="598518" cy="598518"/>
          </a:xfrm>
          <a:prstGeom prst="rect">
            <a:avLst/>
          </a:prstGeom>
        </p:spPr>
      </p:pic>
      <p:sp>
        <p:nvSpPr>
          <p:cNvPr id="34" name="Partial Circle 33">
            <a:extLst>
              <a:ext uri="{FF2B5EF4-FFF2-40B4-BE49-F238E27FC236}">
                <a16:creationId xmlns:a16="http://schemas.microsoft.com/office/drawing/2014/main" id="{855C91AF-01D0-AC3E-5518-6A7294251E2B}"/>
              </a:ext>
            </a:extLst>
          </p:cNvPr>
          <p:cNvSpPr/>
          <p:nvPr/>
        </p:nvSpPr>
        <p:spPr>
          <a:xfrm>
            <a:off x="8066786" y="-2652671"/>
            <a:ext cx="8241337" cy="5325153"/>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35" name="Title 1">
            <a:extLst>
              <a:ext uri="{FF2B5EF4-FFF2-40B4-BE49-F238E27FC236}">
                <a16:creationId xmlns:a16="http://schemas.microsoft.com/office/drawing/2014/main" id="{81FE9FFE-2812-2A1E-2AD6-CB239A4E5847}"/>
              </a:ext>
            </a:extLst>
          </p:cNvPr>
          <p:cNvSpPr txBox="1"/>
          <p:nvPr/>
        </p:nvSpPr>
        <p:spPr>
          <a:xfrm>
            <a:off x="8855246" y="246441"/>
            <a:ext cx="3424000" cy="1323439"/>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sp>
        <p:nvSpPr>
          <p:cNvPr id="36" name="Next Question Arrow">
            <a:hlinkClick r:id="rId4" action="ppaction://hlinksldjump"/>
            <a:extLst>
              <a:ext uri="{FF2B5EF4-FFF2-40B4-BE49-F238E27FC236}">
                <a16:creationId xmlns:a16="http://schemas.microsoft.com/office/drawing/2014/main" id="{DE8CA52C-425F-BF73-07F1-8DA1AAA4F721}"/>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
        <p:nvSpPr>
          <p:cNvPr id="37" name="Next Question Arrow">
            <a:hlinkClick r:id="rId5" action="ppaction://hlinksldjump"/>
            <a:extLst>
              <a:ext uri="{FF2B5EF4-FFF2-40B4-BE49-F238E27FC236}">
                <a16:creationId xmlns:a16="http://schemas.microsoft.com/office/drawing/2014/main" id="{5390BB8A-8BB2-0B40-1467-6CDF0E4405A9}"/>
              </a:ext>
            </a:extLst>
          </p:cNvPr>
          <p:cNvSpPr/>
          <p:nvPr/>
        </p:nvSpPr>
        <p:spPr>
          <a:xfrm>
            <a:off x="9961709" y="6283885"/>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 Question</a:t>
            </a:r>
          </a:p>
        </p:txBody>
      </p:sp>
    </p:spTree>
    <p:extLst>
      <p:ext uri="{BB962C8B-B14F-4D97-AF65-F5344CB8AC3E}">
        <p14:creationId xmlns:p14="http://schemas.microsoft.com/office/powerpoint/2010/main" val="3976714218"/>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6"/>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childTnLst>
                                </p:cTn>
                              </p:par>
                              <p:par>
                                <p:cTn id="7" presetID="10" presetClass="exit" presetSubtype="0" fill="hold" grpId="0" nodeType="withEffect">
                                  <p:stCondLst>
                                    <p:cond delay="0"/>
                                  </p:stCondLst>
                                  <p:childTnLst>
                                    <p:animEffect transition="out" filter="fade">
                                      <p:cBhvr>
                                        <p:cTn id="8" dur="250"/>
                                        <p:tgtEl>
                                          <p:spTgt spid="19">
                                            <p:txEl>
                                              <p:pRg st="0" end="0"/>
                                            </p:txEl>
                                          </p:spTgt>
                                        </p:tgtEl>
                                      </p:cBhvr>
                                    </p:animEffect>
                                    <p:set>
                                      <p:cBhvr>
                                        <p:cTn id="9" dur="1" fill="hold">
                                          <p:stCondLst>
                                            <p:cond delay="249"/>
                                          </p:stCondLst>
                                        </p:cTn>
                                        <p:tgtEl>
                                          <p:spTgt spid="19">
                                            <p:txEl>
                                              <p:pRg st="0" end="0"/>
                                            </p:txEl>
                                          </p:spTgt>
                                        </p:tgtEl>
                                        <p:attrNameLst>
                                          <p:attrName>style.visibility</p:attrName>
                                        </p:attrNameLst>
                                      </p:cBhvr>
                                      <p:to>
                                        <p:strVal val="hidden"/>
                                      </p:to>
                                    </p:set>
                                  </p:childTnLst>
                                </p:cTn>
                              </p:par>
                              <p:par>
                                <p:cTn id="10" presetID="10" presetClass="exit" presetSubtype="0" fill="hold" grpId="0" nodeType="withEffect">
                                  <p:stCondLst>
                                    <p:cond delay="0"/>
                                  </p:stCondLst>
                                  <p:childTnLst>
                                    <p:animEffect transition="out" filter="fade">
                                      <p:cBhvr>
                                        <p:cTn id="11" dur="250"/>
                                        <p:tgtEl>
                                          <p:spTgt spid="19">
                                            <p:bg/>
                                          </p:spTgt>
                                        </p:tgtEl>
                                      </p:cBhvr>
                                    </p:animEffect>
                                    <p:set>
                                      <p:cBhvr>
                                        <p:cTn id="12" dur="1" fill="hold">
                                          <p:stCondLst>
                                            <p:cond delay="249"/>
                                          </p:stCondLst>
                                        </p:cTn>
                                        <p:tgtEl>
                                          <p:spTgt spid="19">
                                            <p:bg/>
                                          </p:spTgt>
                                        </p:tgtEl>
                                        <p:attrNameLst>
                                          <p:attrName>style.visibility</p:attrName>
                                        </p:attrNameLst>
                                      </p:cBhvr>
                                      <p:to>
                                        <p:strVal val="hidden"/>
                                      </p:to>
                                    </p:set>
                                  </p:childTnLst>
                                </p:cTn>
                              </p:par>
                            </p:childTnLst>
                          </p:cTn>
                        </p:par>
                      </p:childTnLst>
                    </p:cTn>
                  </p:par>
                </p:childTnLst>
              </p:cTn>
              <p:nextCondLst>
                <p:cond evt="onClick" delay="0">
                  <p:tgtEl>
                    <p:spTgt spid="26"/>
                  </p:tgtEl>
                </p:cond>
              </p:nextCondLst>
            </p:seq>
            <p:seq concurrent="1" nextAc="seek">
              <p:cTn id="13" restart="whenNotActive" fill="hold" evtFilter="cancelBubble" nodeType="interactiveSeq">
                <p:stCondLst>
                  <p:cond evt="onClick" delay="0">
                    <p:tgtEl>
                      <p:spTgt spid="27"/>
                    </p:tgtEl>
                  </p:cond>
                </p:stCondLst>
                <p:endSync evt="end" delay="0">
                  <p:rtn val="all"/>
                </p:endSync>
                <p:childTnLst>
                  <p:par>
                    <p:cTn id="14" fill="hold">
                      <p:stCondLst>
                        <p:cond delay="0"/>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1"/>
                                        </p:tgtEl>
                                        <p:attrNameLst>
                                          <p:attrName>style.visibility</p:attrName>
                                        </p:attrNameLst>
                                      </p:cBhvr>
                                      <p:to>
                                        <p:strVal val="visible"/>
                                      </p:to>
                                    </p:set>
                                  </p:childTnLst>
                                </p:cTn>
                              </p:par>
                              <p:par>
                                <p:cTn id="18" presetID="10" presetClass="exit" presetSubtype="0" fill="hold" grpId="0" nodeType="withEffect">
                                  <p:stCondLst>
                                    <p:cond delay="0"/>
                                  </p:stCondLst>
                                  <p:childTnLst>
                                    <p:animEffect transition="out" filter="fade">
                                      <p:cBhvr>
                                        <p:cTn id="19" dur="250"/>
                                        <p:tgtEl>
                                          <p:spTgt spid="20">
                                            <p:txEl>
                                              <p:pRg st="0" end="0"/>
                                            </p:txEl>
                                          </p:spTgt>
                                        </p:tgtEl>
                                      </p:cBhvr>
                                    </p:animEffect>
                                    <p:set>
                                      <p:cBhvr>
                                        <p:cTn id="20" dur="1" fill="hold">
                                          <p:stCondLst>
                                            <p:cond delay="249"/>
                                          </p:stCondLst>
                                        </p:cTn>
                                        <p:tgtEl>
                                          <p:spTgt spid="20">
                                            <p:txEl>
                                              <p:pRg st="0" end="0"/>
                                            </p:txEl>
                                          </p:spTgt>
                                        </p:tgtEl>
                                        <p:attrNameLst>
                                          <p:attrName>style.visibility</p:attrName>
                                        </p:attrNameLst>
                                      </p:cBhvr>
                                      <p:to>
                                        <p:strVal val="hidden"/>
                                      </p:to>
                                    </p:set>
                                  </p:childTnLst>
                                </p:cTn>
                              </p:par>
                              <p:par>
                                <p:cTn id="21" presetID="10" presetClass="exit" presetSubtype="0" fill="hold" grpId="0" nodeType="withEffect">
                                  <p:stCondLst>
                                    <p:cond delay="0"/>
                                  </p:stCondLst>
                                  <p:childTnLst>
                                    <p:animEffect transition="out" filter="fade">
                                      <p:cBhvr>
                                        <p:cTn id="22" dur="250"/>
                                        <p:tgtEl>
                                          <p:spTgt spid="20">
                                            <p:bg/>
                                          </p:spTgt>
                                        </p:tgtEl>
                                      </p:cBhvr>
                                    </p:animEffect>
                                    <p:set>
                                      <p:cBhvr>
                                        <p:cTn id="23" dur="1" fill="hold">
                                          <p:stCondLst>
                                            <p:cond delay="249"/>
                                          </p:stCondLst>
                                        </p:cTn>
                                        <p:tgtEl>
                                          <p:spTgt spid="20">
                                            <p:bg/>
                                          </p:spTgt>
                                        </p:tgtEl>
                                        <p:attrNameLst>
                                          <p:attrName>style.visibility</p:attrName>
                                        </p:attrNameLst>
                                      </p:cBhvr>
                                      <p:to>
                                        <p:strVal val="hidden"/>
                                      </p:to>
                                    </p:set>
                                  </p:childTnLst>
                                </p:cTn>
                              </p:par>
                            </p:childTnLst>
                          </p:cTn>
                        </p:par>
                      </p:childTnLst>
                    </p:cTn>
                  </p:par>
                </p:childTnLst>
              </p:cTn>
              <p:nextCondLst>
                <p:cond evt="onClick" delay="0">
                  <p:tgtEl>
                    <p:spTgt spid="27"/>
                  </p:tgtEl>
                </p:cond>
              </p:nextCondLst>
            </p:seq>
            <p:seq concurrent="1" nextAc="seek">
              <p:cTn id="24" restart="whenNotActive" fill="hold" evtFilter="cancelBubble" nodeType="interactiveSeq">
                <p:stCondLst>
                  <p:cond evt="onClick" delay="0">
                    <p:tgtEl>
                      <p:spTgt spid="28"/>
                    </p:tgtEl>
                  </p:cond>
                </p:stCondLst>
                <p:endSync evt="end" delay="0">
                  <p:rtn val="all"/>
                </p:endSync>
                <p:childTnLst>
                  <p:par>
                    <p:cTn id="25" fill="hold">
                      <p:stCondLst>
                        <p:cond delay="0"/>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3"/>
                                        </p:tgtEl>
                                        <p:attrNameLst>
                                          <p:attrName>style.visibility</p:attrName>
                                        </p:attrNameLst>
                                      </p:cBhvr>
                                      <p:to>
                                        <p:strVal val="visible"/>
                                      </p:to>
                                    </p:set>
                                  </p:childTnLst>
                                </p:cTn>
                              </p:par>
                              <p:par>
                                <p:cTn id="29" presetID="10" presetClass="exit" presetSubtype="0" fill="hold" grpId="0" nodeType="withEffect">
                                  <p:stCondLst>
                                    <p:cond delay="0"/>
                                  </p:stCondLst>
                                  <p:childTnLst>
                                    <p:animEffect transition="out" filter="fade">
                                      <p:cBhvr>
                                        <p:cTn id="30" dur="250"/>
                                        <p:tgtEl>
                                          <p:spTgt spid="18">
                                            <p:txEl>
                                              <p:pRg st="0" end="0"/>
                                            </p:txEl>
                                          </p:spTgt>
                                        </p:tgtEl>
                                      </p:cBhvr>
                                    </p:animEffect>
                                    <p:set>
                                      <p:cBhvr>
                                        <p:cTn id="31" dur="1" fill="hold">
                                          <p:stCondLst>
                                            <p:cond delay="249"/>
                                          </p:stCondLst>
                                        </p:cTn>
                                        <p:tgtEl>
                                          <p:spTgt spid="18">
                                            <p:txEl>
                                              <p:pRg st="0" end="0"/>
                                            </p:txEl>
                                          </p:spTgt>
                                        </p:tgtEl>
                                        <p:attrNameLst>
                                          <p:attrName>style.visibility</p:attrName>
                                        </p:attrNameLst>
                                      </p:cBhvr>
                                      <p:to>
                                        <p:strVal val="hidden"/>
                                      </p:to>
                                    </p:set>
                                  </p:childTnLst>
                                </p:cTn>
                              </p:par>
                              <p:par>
                                <p:cTn id="32" presetID="10" presetClass="exit" presetSubtype="0" fill="hold" grpId="0" nodeType="withEffect">
                                  <p:stCondLst>
                                    <p:cond delay="0"/>
                                  </p:stCondLst>
                                  <p:childTnLst>
                                    <p:animEffect transition="out" filter="fade">
                                      <p:cBhvr>
                                        <p:cTn id="33" dur="250"/>
                                        <p:tgtEl>
                                          <p:spTgt spid="18">
                                            <p:bg/>
                                          </p:spTgt>
                                        </p:tgtEl>
                                      </p:cBhvr>
                                    </p:animEffect>
                                    <p:set>
                                      <p:cBhvr>
                                        <p:cTn id="34" dur="1" fill="hold">
                                          <p:stCondLst>
                                            <p:cond delay="249"/>
                                          </p:stCondLst>
                                        </p:cTn>
                                        <p:tgtEl>
                                          <p:spTgt spid="18">
                                            <p:bg/>
                                          </p:spTgt>
                                        </p:tgtEl>
                                        <p:attrNameLst>
                                          <p:attrName>style.visibility</p:attrName>
                                        </p:attrNameLst>
                                      </p:cBhvr>
                                      <p:to>
                                        <p:strVal val="hidden"/>
                                      </p:to>
                                    </p:set>
                                  </p:childTnLst>
                                </p:cTn>
                              </p:par>
                            </p:childTnLst>
                          </p:cTn>
                        </p:par>
                      </p:childTnLst>
                    </p:cTn>
                  </p:par>
                </p:childTnLst>
              </p:cTn>
              <p:nextCondLst>
                <p:cond evt="onClick" delay="0">
                  <p:tgtEl>
                    <p:spTgt spid="28"/>
                  </p:tgtEl>
                </p:cond>
              </p:nextCondLst>
            </p:seq>
            <p:seq concurrent="1" nextAc="seek">
              <p:cTn id="35" restart="whenNotActive" fill="hold" evtFilter="cancelBubble" nodeType="interactiveSeq">
                <p:stCondLst>
                  <p:cond evt="onClick" delay="0">
                    <p:tgtEl>
                      <p:spTgt spid="29"/>
                    </p:tgtEl>
                  </p:cond>
                </p:stCondLst>
                <p:endSync evt="end" delay="0">
                  <p:rtn val="all"/>
                </p:endSync>
                <p:childTnLst>
                  <p:par>
                    <p:cTn id="36" fill="hold">
                      <p:stCondLst>
                        <p:cond delay="0"/>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32"/>
                                        </p:tgtEl>
                                        <p:attrNameLst>
                                          <p:attrName>style.visibility</p:attrName>
                                        </p:attrNameLst>
                                      </p:cBhvr>
                                      <p:to>
                                        <p:strVal val="visible"/>
                                      </p:to>
                                    </p:set>
                                  </p:childTnLst>
                                </p:cTn>
                              </p:par>
                              <p:par>
                                <p:cTn id="40" presetID="10" presetClass="exit" presetSubtype="0" fill="hold" grpId="0" nodeType="withEffect">
                                  <p:stCondLst>
                                    <p:cond delay="0"/>
                                  </p:stCondLst>
                                  <p:childTnLst>
                                    <p:animEffect transition="out" filter="fade">
                                      <p:cBhvr>
                                        <p:cTn id="41" dur="250"/>
                                        <p:tgtEl>
                                          <p:spTgt spid="21">
                                            <p:txEl>
                                              <p:pRg st="0" end="0"/>
                                            </p:txEl>
                                          </p:spTgt>
                                        </p:tgtEl>
                                      </p:cBhvr>
                                    </p:animEffect>
                                    <p:set>
                                      <p:cBhvr>
                                        <p:cTn id="42" dur="1" fill="hold">
                                          <p:stCondLst>
                                            <p:cond delay="249"/>
                                          </p:stCondLst>
                                        </p:cTn>
                                        <p:tgtEl>
                                          <p:spTgt spid="21">
                                            <p:txEl>
                                              <p:pRg st="0" end="0"/>
                                            </p:txEl>
                                          </p:spTgt>
                                        </p:tgtEl>
                                        <p:attrNameLst>
                                          <p:attrName>style.visibility</p:attrName>
                                        </p:attrNameLst>
                                      </p:cBhvr>
                                      <p:to>
                                        <p:strVal val="hidden"/>
                                      </p:to>
                                    </p:set>
                                  </p:childTnLst>
                                </p:cTn>
                              </p:par>
                              <p:par>
                                <p:cTn id="43" presetID="10" presetClass="exit" presetSubtype="0" fill="hold" grpId="0" nodeType="withEffect">
                                  <p:stCondLst>
                                    <p:cond delay="0"/>
                                  </p:stCondLst>
                                  <p:childTnLst>
                                    <p:animEffect transition="out" filter="fade">
                                      <p:cBhvr>
                                        <p:cTn id="44" dur="250"/>
                                        <p:tgtEl>
                                          <p:spTgt spid="21">
                                            <p:bg/>
                                          </p:spTgt>
                                        </p:tgtEl>
                                      </p:cBhvr>
                                    </p:animEffect>
                                    <p:set>
                                      <p:cBhvr>
                                        <p:cTn id="45" dur="1" fill="hold">
                                          <p:stCondLst>
                                            <p:cond delay="249"/>
                                          </p:stCondLst>
                                        </p:cTn>
                                        <p:tgtEl>
                                          <p:spTgt spid="21">
                                            <p:bg/>
                                          </p:spTgt>
                                        </p:tgtEl>
                                        <p:attrNameLst>
                                          <p:attrName>style.visibility</p:attrName>
                                        </p:attrNameLst>
                                      </p:cBhvr>
                                      <p:to>
                                        <p:strVal val="hidden"/>
                                      </p:to>
                                    </p:set>
                                  </p:childTnLst>
                                </p:cTn>
                              </p:par>
                            </p:childTnLst>
                          </p:cTn>
                        </p:par>
                      </p:childTnLst>
                    </p:cTn>
                  </p:par>
                </p:childTnLst>
              </p:cTn>
              <p:nextCondLst>
                <p:cond evt="onClick" delay="0">
                  <p:tgtEl>
                    <p:spTgt spid="29"/>
                  </p:tgtEl>
                </p:cond>
              </p:nextCondLst>
            </p:seq>
          </p:childTnLst>
        </p:cTn>
      </p:par>
    </p:tnLst>
    <p:bldLst>
      <p:bldP spid="21" grpId="0" build="p" animBg="1"/>
      <p:bldP spid="20" grpId="0" build="p" animBg="1"/>
      <p:bldP spid="19" grpId="0" build="p" animBg="1"/>
      <p:bldP spid="18" grpId="0" build="p" animBg="1"/>
      <p:bldP spid="30" grpId="0" animBg="1"/>
      <p:bldP spid="31" grpId="0" animBg="1"/>
      <p:bldP spid="3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70CA7C-C99D-D5E9-8CA3-4B79CFB97E80}"/>
            </a:ext>
          </a:extLst>
        </p:cNvPr>
        <p:cNvGrpSpPr/>
        <p:nvPr/>
      </p:nvGrpSpPr>
      <p:grpSpPr>
        <a:xfrm>
          <a:off x="0" y="0"/>
          <a:ext cx="0" cy="0"/>
          <a:chOff x="0" y="0"/>
          <a:chExt cx="0" cy="0"/>
        </a:xfrm>
      </p:grpSpPr>
      <p:sp>
        <p:nvSpPr>
          <p:cNvPr id="22" name="Question Box">
            <a:extLst>
              <a:ext uri="{FF2B5EF4-FFF2-40B4-BE49-F238E27FC236}">
                <a16:creationId xmlns:a16="http://schemas.microsoft.com/office/drawing/2014/main" id="{96A94528-9559-AC17-619A-6382EA0238D8}"/>
              </a:ext>
            </a:extLst>
          </p:cNvPr>
          <p:cNvSpPr/>
          <p:nvPr/>
        </p:nvSpPr>
        <p:spPr>
          <a:xfrm>
            <a:off x="741300" y="1230541"/>
            <a:ext cx="7303776" cy="799342"/>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3" name="Question Number">
            <a:extLst>
              <a:ext uri="{FF2B5EF4-FFF2-40B4-BE49-F238E27FC236}">
                <a16:creationId xmlns:a16="http://schemas.microsoft.com/office/drawing/2014/main" id="{F02A96A3-863B-E346-632C-6651C70D43CC}"/>
              </a:ext>
            </a:extLst>
          </p:cNvPr>
          <p:cNvSpPr/>
          <p:nvPr/>
        </p:nvSpPr>
        <p:spPr>
          <a:xfrm>
            <a:off x="284100" y="1173013"/>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24" name="Question Box">
            <a:extLst>
              <a:ext uri="{FF2B5EF4-FFF2-40B4-BE49-F238E27FC236}">
                <a16:creationId xmlns:a16="http://schemas.microsoft.com/office/drawing/2014/main" id="{D650E130-272B-08E0-B893-1C5E3A84E77F}"/>
              </a:ext>
            </a:extLst>
          </p:cNvPr>
          <p:cNvSpPr/>
          <p:nvPr/>
        </p:nvSpPr>
        <p:spPr>
          <a:xfrm>
            <a:off x="741301" y="1230541"/>
            <a:ext cx="7303776" cy="799342"/>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5" name="Question Number">
            <a:extLst>
              <a:ext uri="{FF2B5EF4-FFF2-40B4-BE49-F238E27FC236}">
                <a16:creationId xmlns:a16="http://schemas.microsoft.com/office/drawing/2014/main" id="{CF244AD5-5E41-6D2E-B428-50D33799BB81}"/>
              </a:ext>
            </a:extLst>
          </p:cNvPr>
          <p:cNvSpPr/>
          <p:nvPr/>
        </p:nvSpPr>
        <p:spPr>
          <a:xfrm>
            <a:off x="284101" y="1173013"/>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mc:AlternateContent xmlns:mc="http://schemas.openxmlformats.org/markup-compatibility/2006" xmlns:a14="http://schemas.microsoft.com/office/drawing/2010/main">
        <mc:Choice Requires="a14">
          <p:sp>
            <p:nvSpPr>
              <p:cNvPr id="15" name="Text Placeholder 14">
                <a:extLst>
                  <a:ext uri="{FF2B5EF4-FFF2-40B4-BE49-F238E27FC236}">
                    <a16:creationId xmlns:a16="http://schemas.microsoft.com/office/drawing/2014/main" id="{E84DFC52-D4A7-236B-1450-4854A054166F}"/>
                  </a:ext>
                </a:extLst>
              </p:cNvPr>
              <p:cNvSpPr>
                <a:spLocks noGrp="1"/>
              </p:cNvSpPr>
              <p:nvPr>
                <p:ph type="body" sz="quarter" idx="13"/>
              </p:nvPr>
            </p:nvSpPr>
            <p:spPr/>
            <p:txBody>
              <a:bodyPr/>
              <a:lstStyle/>
              <a:p>
                <a:r>
                  <a:rPr lang="pt-BR" dirty="0">
                    <a:solidFill>
                      <a:schemeClr val="bg1"/>
                    </a:solidFill>
                  </a:rPr>
                  <a:t>This describes a </a:t>
                </a:r>
                <a14:m>
                  <m:oMath xmlns:m="http://schemas.openxmlformats.org/officeDocument/2006/math">
                    <m:r>
                      <a:rPr lang="en-US" b="0" i="1" dirty="0" smtClean="0">
                        <a:solidFill>
                          <a:srgbClr val="FFFFFF"/>
                        </a:solidFill>
                        <a:latin typeface="Cambria Math" panose="02040503050406030204" pitchFamily="18" charset="0"/>
                        <a:ea typeface="Cambria Math" panose="02040503050406030204" pitchFamily="18" charset="0"/>
                      </a:rPr>
                      <m:t>𝑝</m:t>
                    </m:r>
                    <m:r>
                      <a:rPr lang="en-US" i="1" dirty="0">
                        <a:solidFill>
                          <a:srgbClr val="FFFFFF"/>
                        </a:solidFill>
                        <a:latin typeface="Cambria Math" panose="02040503050406030204" pitchFamily="18" charset="0"/>
                        <a:ea typeface="Cambria Math" panose="02040503050406030204" pitchFamily="18" charset="0"/>
                      </a:rPr>
                      <m:t>×</m:t>
                    </m:r>
                    <m:d>
                      <m:dPr>
                        <m:ctrlPr>
                          <a:rPr lang="en-US" i="1" dirty="0">
                            <a:solidFill>
                              <a:srgbClr val="FFFFFF"/>
                            </a:solidFill>
                            <a:latin typeface="Cambria Math" panose="02040503050406030204" pitchFamily="18" charset="0"/>
                            <a:ea typeface="Cambria Math" panose="02040503050406030204" pitchFamily="18" charset="0"/>
                          </a:rPr>
                        </m:ctrlPr>
                      </m:dPr>
                      <m:e>
                        <m:r>
                          <a:rPr lang="en-US" b="0" i="1" dirty="0" smtClean="0">
                            <a:solidFill>
                              <a:srgbClr val="FFFFFF"/>
                            </a:solidFill>
                            <a:latin typeface="Cambria Math" panose="02040503050406030204" pitchFamily="18" charset="0"/>
                            <a:ea typeface="Cambria Math" panose="02040503050406030204" pitchFamily="18" charset="0"/>
                          </a:rPr>
                          <m:t>𝑟</m:t>
                        </m:r>
                        <m:r>
                          <a:rPr lang="en-US" i="1" dirty="0">
                            <a:solidFill>
                              <a:srgbClr val="FFFFFF"/>
                            </a:solidFill>
                            <a:latin typeface="Cambria Math" panose="02040503050406030204" pitchFamily="18" charset="0"/>
                            <a:ea typeface="Cambria Math" panose="02040503050406030204" pitchFamily="18" charset="0"/>
                          </a:rPr>
                          <m:t>:</m:t>
                        </m:r>
                        <m:r>
                          <a:rPr lang="en-US" b="0" i="1" dirty="0" smtClean="0">
                            <a:solidFill>
                              <a:srgbClr val="FFFFFF"/>
                            </a:solidFill>
                            <a:latin typeface="Cambria Math" panose="02040503050406030204" pitchFamily="18" charset="0"/>
                            <a:ea typeface="Cambria Math" panose="02040503050406030204" pitchFamily="18" charset="0"/>
                          </a:rPr>
                          <m:t>𝑖</m:t>
                        </m:r>
                      </m:e>
                    </m:d>
                  </m:oMath>
                </a14:m>
                <a:r>
                  <a:rPr lang="pt-BR" dirty="0">
                    <a:solidFill>
                      <a:schemeClr val="bg1"/>
                    </a:solidFill>
                  </a:rPr>
                  <a:t> design. </a:t>
                </a:r>
                <a:endParaRPr lang="en-US" dirty="0">
                  <a:solidFill>
                    <a:schemeClr val="bg1"/>
                  </a:solidFill>
                </a:endParaRPr>
              </a:p>
            </p:txBody>
          </p:sp>
        </mc:Choice>
        <mc:Fallback xmlns="">
          <p:sp>
            <p:nvSpPr>
              <p:cNvPr id="15" name="Text Placeholder 14">
                <a:extLst>
                  <a:ext uri="{FF2B5EF4-FFF2-40B4-BE49-F238E27FC236}">
                    <a16:creationId xmlns:a16="http://schemas.microsoft.com/office/drawing/2014/main" id="{E84DFC52-D4A7-236B-1450-4854A054166F}"/>
                  </a:ext>
                </a:extLst>
              </p:cNvPr>
              <p:cNvSpPr>
                <a:spLocks noGrp="1" noRot="1" noChangeAspect="1" noMove="1" noResize="1" noEditPoints="1" noAdjustHandles="1" noChangeArrowheads="1" noChangeShapeType="1" noTextEdit="1"/>
              </p:cNvSpPr>
              <p:nvPr>
                <p:ph type="body" sz="quarter" idx="13"/>
              </p:nvPr>
            </p:nvSpPr>
            <p:spPr>
              <a:blipFill>
                <a:blip r:embed="rId2"/>
                <a:stretch>
                  <a:fillRect t="-6087"/>
                </a:stretch>
              </a:blipFill>
            </p:spPr>
            <p:txBody>
              <a:bodyPr/>
              <a:lstStyle/>
              <a:p>
                <a:r>
                  <a:rPr lang="en-US">
                    <a:noFill/>
                  </a:rPr>
                  <a:t> </a:t>
                </a:r>
              </a:p>
            </p:txBody>
          </p:sp>
        </mc:Fallback>
      </mc:AlternateContent>
      <p:sp>
        <p:nvSpPr>
          <p:cNvPr id="21" name="Text Placeholder 20">
            <a:extLst>
              <a:ext uri="{FF2B5EF4-FFF2-40B4-BE49-F238E27FC236}">
                <a16:creationId xmlns:a16="http://schemas.microsoft.com/office/drawing/2014/main" id="{47FF6B2F-1541-840E-F453-99053EFC799A}"/>
              </a:ext>
            </a:extLst>
          </p:cNvPr>
          <p:cNvSpPr>
            <a:spLocks noGrp="1"/>
          </p:cNvSpPr>
          <p:nvPr>
            <p:ph type="body" sz="quarter" idx="19"/>
          </p:nvPr>
        </p:nvSpPr>
        <p:spPr>
          <a:xfrm>
            <a:off x="2075575" y="5292010"/>
            <a:ext cx="7342632" cy="667512"/>
          </a:xfrm>
        </p:spPr>
        <p:txBody>
          <a:bodyPr/>
          <a:lstStyle/>
          <a:p>
            <a:r>
              <a:rPr lang="en-US" dirty="0">
                <a:solidFill>
                  <a:schemeClr val="tx1"/>
                </a:solidFill>
              </a:rPr>
              <a:t>Persons respond to all items, and each rater evaluates a different subset of items</a:t>
            </a:r>
          </a:p>
        </p:txBody>
      </p:sp>
      <mc:AlternateContent xmlns:mc="http://schemas.openxmlformats.org/markup-compatibility/2006" xmlns:a14="http://schemas.microsoft.com/office/drawing/2010/main">
        <mc:Choice Requires="a14">
          <p:sp>
            <p:nvSpPr>
              <p:cNvPr id="14" name="Text Placeholder 13">
                <a:extLst>
                  <a:ext uri="{FF2B5EF4-FFF2-40B4-BE49-F238E27FC236}">
                    <a16:creationId xmlns:a16="http://schemas.microsoft.com/office/drawing/2014/main" id="{058E0CF4-76CD-C288-3694-62E9B218555D}"/>
                  </a:ext>
                </a:extLst>
              </p:cNvPr>
              <p:cNvSpPr>
                <a:spLocks noGrp="1"/>
              </p:cNvSpPr>
              <p:nvPr>
                <p:ph type="body" sz="quarter" idx="12"/>
              </p:nvPr>
            </p:nvSpPr>
            <p:spPr/>
            <p:txBody>
              <a:bodyPr>
                <a:normAutofit/>
              </a:bodyPr>
              <a:lstStyle/>
              <a:p>
                <a:r>
                  <a:rPr lang="pt-BR" dirty="0">
                    <a:solidFill>
                      <a:schemeClr val="bg1"/>
                    </a:solidFill>
                  </a:rPr>
                  <a:t>This describes an </a:t>
                </a:r>
                <a14:m>
                  <m:oMath xmlns:m="http://schemas.openxmlformats.org/officeDocument/2006/math">
                    <m:d>
                      <m:dPr>
                        <m:ctrlPr>
                          <a:rPr lang="en-US" i="1" dirty="0" smtClean="0">
                            <a:solidFill>
                              <a:srgbClr val="FFFFFF"/>
                            </a:solidFill>
                            <a:latin typeface="Cambria Math" panose="02040503050406030204" pitchFamily="18" charset="0"/>
                            <a:ea typeface="Cambria Math" panose="02040503050406030204" pitchFamily="18" charset="0"/>
                          </a:rPr>
                        </m:ctrlPr>
                      </m:dPr>
                      <m:e>
                        <m:r>
                          <a:rPr lang="en-US" i="1" dirty="0">
                            <a:solidFill>
                              <a:srgbClr val="FFFFFF"/>
                            </a:solidFill>
                            <a:latin typeface="Cambria Math" panose="02040503050406030204" pitchFamily="18" charset="0"/>
                            <a:ea typeface="Cambria Math" panose="02040503050406030204" pitchFamily="18" charset="0"/>
                          </a:rPr>
                          <m:t>𝑖</m:t>
                        </m:r>
                        <m:r>
                          <a:rPr lang="en-US" b="0" i="1" dirty="0" smtClean="0">
                            <a:solidFill>
                              <a:srgbClr val="FFFFFF"/>
                            </a:solidFill>
                            <a:latin typeface="Cambria Math" panose="02040503050406030204" pitchFamily="18" charset="0"/>
                            <a:ea typeface="Cambria Math" panose="02040503050406030204" pitchFamily="18" charset="0"/>
                          </a:rPr>
                          <m:t>:</m:t>
                        </m:r>
                        <m:r>
                          <a:rPr lang="en-US" b="0" i="1" dirty="0" smtClean="0">
                            <a:solidFill>
                              <a:srgbClr val="FFFFFF"/>
                            </a:solidFill>
                            <a:latin typeface="Cambria Math" panose="02040503050406030204" pitchFamily="18" charset="0"/>
                            <a:ea typeface="Cambria Math" panose="02040503050406030204" pitchFamily="18" charset="0"/>
                          </a:rPr>
                          <m:t>𝑝</m:t>
                        </m:r>
                      </m:e>
                    </m:d>
                    <m:r>
                      <a:rPr lang="en-US" i="1" dirty="0">
                        <a:solidFill>
                          <a:srgbClr val="FFFFFF"/>
                        </a:solidFill>
                        <a:latin typeface="Cambria Math" panose="02040503050406030204" pitchFamily="18" charset="0"/>
                        <a:ea typeface="Cambria Math" panose="02040503050406030204" pitchFamily="18" charset="0"/>
                      </a:rPr>
                      <m:t>×</m:t>
                    </m:r>
                    <m:r>
                      <a:rPr lang="en-US" i="1" dirty="0">
                        <a:solidFill>
                          <a:srgbClr val="FFFFFF"/>
                        </a:solidFill>
                        <a:latin typeface="Cambria Math" panose="02040503050406030204" pitchFamily="18" charset="0"/>
                        <a:ea typeface="Cambria Math" panose="02040503050406030204" pitchFamily="18" charset="0"/>
                      </a:rPr>
                      <m:t>𝑟</m:t>
                    </m:r>
                  </m:oMath>
                </a14:m>
                <a:r>
                  <a:rPr lang="pt-BR" dirty="0">
                    <a:solidFill>
                      <a:schemeClr val="bg1"/>
                    </a:solidFill>
                  </a:rPr>
                  <a:t> design. </a:t>
                </a:r>
                <a:endParaRPr lang="en-US" dirty="0">
                  <a:solidFill>
                    <a:schemeClr val="bg1"/>
                  </a:solidFill>
                </a:endParaRPr>
              </a:p>
            </p:txBody>
          </p:sp>
        </mc:Choice>
        <mc:Fallback xmlns="">
          <p:sp>
            <p:nvSpPr>
              <p:cNvPr id="14" name="Text Placeholder 13">
                <a:extLst>
                  <a:ext uri="{FF2B5EF4-FFF2-40B4-BE49-F238E27FC236}">
                    <a16:creationId xmlns:a16="http://schemas.microsoft.com/office/drawing/2014/main" id="{058E0CF4-76CD-C288-3694-62E9B218555D}"/>
                  </a:ext>
                </a:extLst>
              </p:cNvPr>
              <p:cNvSpPr>
                <a:spLocks noGrp="1" noRot="1" noChangeAspect="1" noMove="1" noResize="1" noEditPoints="1" noAdjustHandles="1" noChangeArrowheads="1" noChangeShapeType="1" noTextEdit="1"/>
              </p:cNvSpPr>
              <p:nvPr>
                <p:ph type="body" sz="quarter" idx="12"/>
              </p:nvPr>
            </p:nvSpPr>
            <p:spPr>
              <a:blipFill>
                <a:blip r:embed="rId3"/>
                <a:stretch>
                  <a:fillRect t="-6087"/>
                </a:stretch>
              </a:blipFill>
            </p:spPr>
            <p:txBody>
              <a:bodyPr/>
              <a:lstStyle/>
              <a:p>
                <a:r>
                  <a:rPr lang="en-US">
                    <a:noFill/>
                  </a:rPr>
                  <a:t> </a:t>
                </a:r>
              </a:p>
            </p:txBody>
          </p:sp>
        </mc:Fallback>
      </mc:AlternateContent>
      <p:sp>
        <p:nvSpPr>
          <p:cNvPr id="20" name="Text Placeholder 19">
            <a:extLst>
              <a:ext uri="{FF2B5EF4-FFF2-40B4-BE49-F238E27FC236}">
                <a16:creationId xmlns:a16="http://schemas.microsoft.com/office/drawing/2014/main" id="{935847A3-F413-91BE-C264-14E4622F861F}"/>
              </a:ext>
            </a:extLst>
          </p:cNvPr>
          <p:cNvSpPr>
            <a:spLocks noGrp="1"/>
          </p:cNvSpPr>
          <p:nvPr>
            <p:ph type="body" sz="quarter" idx="18"/>
          </p:nvPr>
        </p:nvSpPr>
        <p:spPr>
          <a:xfrm>
            <a:off x="2075575" y="3519033"/>
            <a:ext cx="7342632" cy="667512"/>
          </a:xfrm>
        </p:spPr>
        <p:txBody>
          <a:bodyPr/>
          <a:lstStyle/>
          <a:p>
            <a:r>
              <a:rPr lang="en-US" dirty="0">
                <a:solidFill>
                  <a:schemeClr val="tx1"/>
                </a:solidFill>
              </a:rPr>
              <a:t>Raters score all items, but persons respond to different sets of items</a:t>
            </a:r>
          </a:p>
        </p:txBody>
      </p:sp>
      <p:sp>
        <p:nvSpPr>
          <p:cNvPr id="12" name="Text Placeholder 11">
            <a:extLst>
              <a:ext uri="{FF2B5EF4-FFF2-40B4-BE49-F238E27FC236}">
                <a16:creationId xmlns:a16="http://schemas.microsoft.com/office/drawing/2014/main" id="{F1C01C48-101A-7C35-0932-B1625E863395}"/>
              </a:ext>
            </a:extLst>
          </p:cNvPr>
          <p:cNvSpPr>
            <a:spLocks noGrp="1"/>
          </p:cNvSpPr>
          <p:nvPr>
            <p:ph type="body" sz="quarter" idx="10"/>
          </p:nvPr>
        </p:nvSpPr>
        <p:spPr/>
        <p:txBody>
          <a:bodyPr>
            <a:normAutofit fontScale="85000" lnSpcReduction="10000"/>
          </a:bodyPr>
          <a:lstStyle/>
          <a:p>
            <a:r>
              <a:rPr lang="en-US" dirty="0">
                <a:solidFill>
                  <a:schemeClr val="tx1"/>
                </a:solidFill>
              </a:rPr>
              <a:t>Persons are crossed with items — meaning each person responds to all items. Raters are nested within items — meaning each item is rated by its own unique group of raters, and those raters do not rate other items.</a:t>
            </a:r>
          </a:p>
        </p:txBody>
      </p:sp>
      <mc:AlternateContent xmlns:mc="http://schemas.openxmlformats.org/markup-compatibility/2006" xmlns:a14="http://schemas.microsoft.com/office/drawing/2010/main">
        <mc:Choice Requires="a14">
          <p:sp>
            <p:nvSpPr>
              <p:cNvPr id="13" name="Text Placeholder 12">
                <a:extLst>
                  <a:ext uri="{FF2B5EF4-FFF2-40B4-BE49-F238E27FC236}">
                    <a16:creationId xmlns:a16="http://schemas.microsoft.com/office/drawing/2014/main" id="{033F16AE-D387-5369-8398-ED17C6B31247}"/>
                  </a:ext>
                </a:extLst>
              </p:cNvPr>
              <p:cNvSpPr>
                <a:spLocks noGrp="1"/>
              </p:cNvSpPr>
              <p:nvPr>
                <p:ph type="body" sz="quarter" idx="11"/>
              </p:nvPr>
            </p:nvSpPr>
            <p:spPr/>
            <p:txBody>
              <a:bodyPr>
                <a:normAutofit/>
              </a:bodyPr>
              <a:lstStyle/>
              <a:p>
                <a:r>
                  <a:rPr lang="pt-BR" dirty="0">
                    <a:solidFill>
                      <a:schemeClr val="bg1"/>
                    </a:solidFill>
                  </a:rPr>
                  <a:t>This describes a </a:t>
                </a:r>
                <a14:m>
                  <m:oMath xmlns:m="http://schemas.openxmlformats.org/officeDocument/2006/math">
                    <m:r>
                      <a:rPr kumimoji="0" lang="en-US" sz="1800" b="0" i="1" u="none" strike="noStrike" kern="1200" cap="none" spc="0" normalizeH="0" baseline="0" noProof="0" dirty="0" smtClean="0">
                        <a:ln>
                          <a:noFill/>
                        </a:ln>
                        <a:solidFill>
                          <a:srgbClr val="FFFFFF"/>
                        </a:solidFill>
                        <a:effectLst/>
                        <a:uLnTx/>
                        <a:uFillTx/>
                        <a:latin typeface="Cambria Math" panose="02040503050406030204" pitchFamily="18" charset="0"/>
                      </a:rPr>
                      <m:t>𝑝</m:t>
                    </m:r>
                    <m:r>
                      <a:rPr kumimoji="0" lang="en-US" sz="1800" b="0" i="1" u="none" strike="noStrike" kern="1200" cap="none" spc="0" normalizeH="0" baseline="0" noProof="0" dirty="0" smtClean="0">
                        <a:ln>
                          <a:noFill/>
                        </a:ln>
                        <a:solidFill>
                          <a:srgbClr val="FFFFFF"/>
                        </a:solidFill>
                        <a:effectLst/>
                        <a:uLnTx/>
                        <a:uFillTx/>
                        <a:latin typeface="Cambria Math" panose="02040503050406030204" pitchFamily="18" charset="0"/>
                        <a:ea typeface="Cambria Math" panose="02040503050406030204" pitchFamily="18" charset="0"/>
                      </a:rPr>
                      <m:t>×</m:t>
                    </m:r>
                    <m:r>
                      <a:rPr lang="en-US" i="1" dirty="0">
                        <a:solidFill>
                          <a:srgbClr val="FFFFFF"/>
                        </a:solidFill>
                        <a:latin typeface="Cambria Math" panose="02040503050406030204" pitchFamily="18" charset="0"/>
                        <a:ea typeface="Cambria Math" panose="02040503050406030204" pitchFamily="18" charset="0"/>
                      </a:rPr>
                      <m:t>𝑖</m:t>
                    </m:r>
                    <m:r>
                      <a:rPr lang="en-US" i="1" dirty="0">
                        <a:solidFill>
                          <a:srgbClr val="FFFFFF"/>
                        </a:solidFill>
                        <a:latin typeface="Cambria Math" panose="02040503050406030204" pitchFamily="18" charset="0"/>
                        <a:ea typeface="Cambria Math" panose="02040503050406030204" pitchFamily="18" charset="0"/>
                      </a:rPr>
                      <m:t>×</m:t>
                    </m:r>
                    <m:r>
                      <a:rPr lang="en-US" b="0" i="1" dirty="0" smtClean="0">
                        <a:solidFill>
                          <a:srgbClr val="FFFFFF"/>
                        </a:solidFill>
                        <a:latin typeface="Cambria Math" panose="02040503050406030204" pitchFamily="18" charset="0"/>
                        <a:ea typeface="Cambria Math" panose="02040503050406030204" pitchFamily="18" charset="0"/>
                      </a:rPr>
                      <m:t>𝑟</m:t>
                    </m:r>
                  </m:oMath>
                </a14:m>
                <a:r>
                  <a:rPr lang="pt-BR" dirty="0">
                    <a:solidFill>
                      <a:schemeClr val="bg1"/>
                    </a:solidFill>
                  </a:rPr>
                  <a:t> design.</a:t>
                </a:r>
                <a:endParaRPr lang="en-US" dirty="0">
                  <a:solidFill>
                    <a:schemeClr val="bg1"/>
                  </a:solidFill>
                </a:endParaRPr>
              </a:p>
            </p:txBody>
          </p:sp>
        </mc:Choice>
        <mc:Fallback xmlns="">
          <p:sp>
            <p:nvSpPr>
              <p:cNvPr id="13" name="Text Placeholder 12">
                <a:extLst>
                  <a:ext uri="{FF2B5EF4-FFF2-40B4-BE49-F238E27FC236}">
                    <a16:creationId xmlns:a16="http://schemas.microsoft.com/office/drawing/2014/main" id="{033F16AE-D387-5369-8398-ED17C6B31247}"/>
                  </a:ext>
                </a:extLst>
              </p:cNvPr>
              <p:cNvSpPr>
                <a:spLocks noGrp="1" noRot="1" noChangeAspect="1" noMove="1" noResize="1" noEditPoints="1" noAdjustHandles="1" noChangeArrowheads="1" noChangeShapeType="1" noTextEdit="1"/>
              </p:cNvSpPr>
              <p:nvPr>
                <p:ph type="body" sz="quarter" idx="11"/>
              </p:nvPr>
            </p:nvSpPr>
            <p:spPr>
              <a:blipFill>
                <a:blip r:embed="rId4"/>
                <a:stretch>
                  <a:fillRect t="-7018"/>
                </a:stretch>
              </a:blipFill>
            </p:spPr>
            <p:txBody>
              <a:bodyPr/>
              <a:lstStyle/>
              <a:p>
                <a:r>
                  <a:rPr lang="en-US">
                    <a:noFill/>
                  </a:rPr>
                  <a:t> </a:t>
                </a:r>
              </a:p>
            </p:txBody>
          </p:sp>
        </mc:Fallback>
      </mc:AlternateContent>
      <p:sp>
        <p:nvSpPr>
          <p:cNvPr id="19" name="Text Placeholder 18">
            <a:extLst>
              <a:ext uri="{FF2B5EF4-FFF2-40B4-BE49-F238E27FC236}">
                <a16:creationId xmlns:a16="http://schemas.microsoft.com/office/drawing/2014/main" id="{6D7FBE56-CA8F-E776-0099-FB30C9C18AF8}"/>
              </a:ext>
            </a:extLst>
          </p:cNvPr>
          <p:cNvSpPr>
            <a:spLocks noGrp="1"/>
          </p:cNvSpPr>
          <p:nvPr>
            <p:ph type="body" sz="quarter" idx="17"/>
          </p:nvPr>
        </p:nvSpPr>
        <p:spPr>
          <a:xfrm>
            <a:off x="2075575" y="2579142"/>
            <a:ext cx="7342632" cy="667512"/>
          </a:xfrm>
        </p:spPr>
        <p:txBody>
          <a:bodyPr/>
          <a:lstStyle/>
          <a:p>
            <a:r>
              <a:rPr lang="en-US" dirty="0">
                <a:solidFill>
                  <a:schemeClr val="tx1"/>
                </a:solidFill>
              </a:rPr>
              <a:t>Persons respond to all items, and raters score all items</a:t>
            </a:r>
          </a:p>
        </p:txBody>
      </p:sp>
      <p:sp>
        <p:nvSpPr>
          <p:cNvPr id="18" name="Text Placeholder 17">
            <a:extLst>
              <a:ext uri="{FF2B5EF4-FFF2-40B4-BE49-F238E27FC236}">
                <a16:creationId xmlns:a16="http://schemas.microsoft.com/office/drawing/2014/main" id="{C401953E-CEA7-4042-AA99-D221E1E35DE0}"/>
              </a:ext>
            </a:extLst>
          </p:cNvPr>
          <p:cNvSpPr>
            <a:spLocks noGrp="1"/>
          </p:cNvSpPr>
          <p:nvPr>
            <p:ph type="body" sz="quarter" idx="16"/>
          </p:nvPr>
        </p:nvSpPr>
        <p:spPr>
          <a:xfrm>
            <a:off x="2075575" y="4405522"/>
            <a:ext cx="7342632" cy="667512"/>
          </a:xfrm>
        </p:spPr>
        <p:txBody>
          <a:bodyPr>
            <a:normAutofit/>
          </a:bodyPr>
          <a:lstStyle/>
          <a:p>
            <a:r>
              <a:rPr lang="en-US" dirty="0">
                <a:solidFill>
                  <a:schemeClr val="tx1"/>
                </a:solidFill>
              </a:rPr>
              <a:t>Persons respond to all items, and each item is rated by a different set of raters</a:t>
            </a:r>
          </a:p>
        </p:txBody>
      </p:sp>
      <mc:AlternateContent xmlns:mc="http://schemas.openxmlformats.org/markup-compatibility/2006" xmlns:a14="http://schemas.microsoft.com/office/drawing/2010/main">
        <mc:Choice Requires="a14">
          <p:sp>
            <p:nvSpPr>
              <p:cNvPr id="16" name="Text Placeholder 15">
                <a:extLst>
                  <a:ext uri="{FF2B5EF4-FFF2-40B4-BE49-F238E27FC236}">
                    <a16:creationId xmlns:a16="http://schemas.microsoft.com/office/drawing/2014/main" id="{28C45B48-2EA8-B736-9CBA-E57551785A41}"/>
                  </a:ext>
                </a:extLst>
              </p:cNvPr>
              <p:cNvSpPr>
                <a:spLocks noGrp="1"/>
              </p:cNvSpPr>
              <p:nvPr>
                <p:ph type="body" sz="quarter" idx="14"/>
              </p:nvPr>
            </p:nvSpPr>
            <p:spPr>
              <a:xfrm>
                <a:off x="1078580" y="1230542"/>
                <a:ext cx="7061079" cy="856870"/>
              </a:xfrm>
            </p:spPr>
            <p:txBody>
              <a:bodyPr>
                <a:noAutofit/>
              </a:bodyPr>
              <a:lstStyle/>
              <a:p>
                <a:r>
                  <a:rPr lang="en-US" sz="2400" dirty="0"/>
                  <a:t>What does the </a:t>
                </a:r>
                <a14:m>
                  <m:oMath xmlns:m="http://schemas.openxmlformats.org/officeDocument/2006/math">
                    <m:r>
                      <a:rPr lang="en-US" sz="2400" i="1" dirty="0" smtClean="0">
                        <a:latin typeface="Cambria Math" panose="02040503050406030204" pitchFamily="18" charset="0"/>
                      </a:rPr>
                      <m:t>𝑝</m:t>
                    </m:r>
                    <m:r>
                      <a:rPr lang="en-US" sz="2400" i="1" dirty="0" smtClean="0">
                        <a:latin typeface="Cambria Math" panose="02040503050406030204" pitchFamily="18" charset="0"/>
                        <a:ea typeface="Cambria Math" panose="02040503050406030204" pitchFamily="18" charset="0"/>
                      </a:rPr>
                      <m:t>×</m:t>
                    </m:r>
                    <m:d>
                      <m:dPr>
                        <m:ctrlPr>
                          <a:rPr lang="en-US" sz="2400" i="1" dirty="0" smtClean="0">
                            <a:latin typeface="Cambria Math" panose="02040503050406030204" pitchFamily="18" charset="0"/>
                            <a:ea typeface="Cambria Math" panose="02040503050406030204" pitchFamily="18" charset="0"/>
                          </a:rPr>
                        </m:ctrlPr>
                      </m:dPr>
                      <m:e>
                        <m:r>
                          <a:rPr lang="en-US" sz="2400" b="0" i="1" dirty="0" smtClean="0">
                            <a:latin typeface="Cambria Math" panose="02040503050406030204" pitchFamily="18" charset="0"/>
                            <a:ea typeface="Cambria Math" panose="02040503050406030204" pitchFamily="18" charset="0"/>
                          </a:rPr>
                          <m:t>𝑟</m:t>
                        </m:r>
                        <m:r>
                          <a:rPr lang="en-US" sz="2400" b="0" i="1" dirty="0" smtClean="0">
                            <a:latin typeface="Cambria Math" panose="02040503050406030204" pitchFamily="18" charset="0"/>
                            <a:ea typeface="Cambria Math" panose="02040503050406030204" pitchFamily="18" charset="0"/>
                          </a:rPr>
                          <m:t>:</m:t>
                        </m:r>
                        <m:r>
                          <a:rPr lang="en-US" sz="2400" b="0" i="1" dirty="0" smtClean="0">
                            <a:latin typeface="Cambria Math" panose="02040503050406030204" pitchFamily="18" charset="0"/>
                            <a:ea typeface="Cambria Math" panose="02040503050406030204" pitchFamily="18" charset="0"/>
                          </a:rPr>
                          <m:t>𝑖</m:t>
                        </m:r>
                      </m:e>
                    </m:d>
                  </m:oMath>
                </a14:m>
                <a:r>
                  <a:rPr lang="en-US" sz="2400" dirty="0"/>
                  <a:t> design represent in generalizability theory?</a:t>
                </a:r>
              </a:p>
            </p:txBody>
          </p:sp>
        </mc:Choice>
        <mc:Fallback xmlns="">
          <p:sp>
            <p:nvSpPr>
              <p:cNvPr id="16" name="Text Placeholder 15">
                <a:extLst>
                  <a:ext uri="{FF2B5EF4-FFF2-40B4-BE49-F238E27FC236}">
                    <a16:creationId xmlns:a16="http://schemas.microsoft.com/office/drawing/2014/main" id="{28C45B48-2EA8-B736-9CBA-E57551785A41}"/>
                  </a:ext>
                </a:extLst>
              </p:cNvPr>
              <p:cNvSpPr>
                <a:spLocks noGrp="1" noRot="1" noChangeAspect="1" noMove="1" noResize="1" noEditPoints="1" noAdjustHandles="1" noChangeArrowheads="1" noChangeShapeType="1" noTextEdit="1"/>
              </p:cNvSpPr>
              <p:nvPr>
                <p:ph type="body" sz="quarter" idx="14"/>
              </p:nvPr>
            </p:nvSpPr>
            <p:spPr>
              <a:xfrm>
                <a:off x="1078580" y="1230542"/>
                <a:ext cx="7061079" cy="856870"/>
              </a:xfrm>
              <a:blipFill>
                <a:blip r:embed="rId5"/>
                <a:stretch>
                  <a:fillRect t="-10000" b="-4286"/>
                </a:stretch>
              </a:blipFill>
            </p:spPr>
            <p:txBody>
              <a:bodyPr/>
              <a:lstStyle/>
              <a:p>
                <a:r>
                  <a:rPr lang="en-US">
                    <a:noFill/>
                  </a:rPr>
                  <a:t> </a:t>
                </a:r>
              </a:p>
            </p:txBody>
          </p:sp>
        </mc:Fallback>
      </mc:AlternateContent>
      <p:sp>
        <p:nvSpPr>
          <p:cNvPr id="57" name="Title 56">
            <a:extLst>
              <a:ext uri="{FF2B5EF4-FFF2-40B4-BE49-F238E27FC236}">
                <a16:creationId xmlns:a16="http://schemas.microsoft.com/office/drawing/2014/main" id="{D4D27570-9136-779A-893F-9076230BCD93}"/>
              </a:ext>
            </a:extLst>
          </p:cNvPr>
          <p:cNvSpPr>
            <a:spLocks noGrp="1"/>
          </p:cNvSpPr>
          <p:nvPr>
            <p:ph type="title"/>
          </p:nvPr>
        </p:nvSpPr>
        <p:spPr/>
        <p:txBody>
          <a:bodyPr/>
          <a:lstStyle/>
          <a:p>
            <a:r>
              <a:rPr lang="en-US" dirty="0"/>
              <a:t>4</a:t>
            </a:r>
          </a:p>
        </p:txBody>
      </p:sp>
      <p:sp>
        <p:nvSpPr>
          <p:cNvPr id="26" name="A Button">
            <a:extLst>
              <a:ext uri="{FF2B5EF4-FFF2-40B4-BE49-F238E27FC236}">
                <a16:creationId xmlns:a16="http://schemas.microsoft.com/office/drawing/2014/main" id="{30BBE08D-1D0E-8961-5150-BE6FEB95458A}"/>
              </a:ext>
            </a:extLst>
          </p:cNvPr>
          <p:cNvSpPr/>
          <p:nvPr/>
        </p:nvSpPr>
        <p:spPr>
          <a:xfrm>
            <a:off x="1463284" y="2710719"/>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A</a:t>
            </a:r>
          </a:p>
        </p:txBody>
      </p:sp>
      <p:sp>
        <p:nvSpPr>
          <p:cNvPr id="27" name="B Button">
            <a:extLst>
              <a:ext uri="{FF2B5EF4-FFF2-40B4-BE49-F238E27FC236}">
                <a16:creationId xmlns:a16="http://schemas.microsoft.com/office/drawing/2014/main" id="{9AB0DFC0-F050-2E2C-AEA3-002563DE7D79}"/>
              </a:ext>
            </a:extLst>
          </p:cNvPr>
          <p:cNvSpPr/>
          <p:nvPr/>
        </p:nvSpPr>
        <p:spPr>
          <a:xfrm>
            <a:off x="1463284" y="3619625"/>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B</a:t>
            </a:r>
          </a:p>
        </p:txBody>
      </p:sp>
      <p:sp>
        <p:nvSpPr>
          <p:cNvPr id="28" name="C Button">
            <a:extLst>
              <a:ext uri="{FF2B5EF4-FFF2-40B4-BE49-F238E27FC236}">
                <a16:creationId xmlns:a16="http://schemas.microsoft.com/office/drawing/2014/main" id="{E7C2B704-B274-0B05-BD79-65511A6889B1}"/>
              </a:ext>
            </a:extLst>
          </p:cNvPr>
          <p:cNvSpPr/>
          <p:nvPr/>
        </p:nvSpPr>
        <p:spPr>
          <a:xfrm>
            <a:off x="1463284" y="4472596"/>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C</a:t>
            </a:r>
          </a:p>
        </p:txBody>
      </p:sp>
      <p:sp>
        <p:nvSpPr>
          <p:cNvPr id="29" name="D Button">
            <a:extLst>
              <a:ext uri="{FF2B5EF4-FFF2-40B4-BE49-F238E27FC236}">
                <a16:creationId xmlns:a16="http://schemas.microsoft.com/office/drawing/2014/main" id="{ADA691FB-E232-A9A9-23E1-E10D6A6DC25E}"/>
              </a:ext>
            </a:extLst>
          </p:cNvPr>
          <p:cNvSpPr/>
          <p:nvPr/>
        </p:nvSpPr>
        <p:spPr>
          <a:xfrm>
            <a:off x="1463284" y="5397163"/>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D</a:t>
            </a:r>
          </a:p>
        </p:txBody>
      </p:sp>
      <p:sp>
        <p:nvSpPr>
          <p:cNvPr id="30" name="Cross 29">
            <a:extLst>
              <a:ext uri="{FF2B5EF4-FFF2-40B4-BE49-F238E27FC236}">
                <a16:creationId xmlns:a16="http://schemas.microsoft.com/office/drawing/2014/main" id="{3C4E0C14-D9C5-4CCD-8DE2-BE15BF6EBB95}"/>
              </a:ext>
            </a:extLst>
          </p:cNvPr>
          <p:cNvSpPr/>
          <p:nvPr/>
        </p:nvSpPr>
        <p:spPr>
          <a:xfrm rot="18947527">
            <a:off x="1396489" y="2697566"/>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Cross 30">
            <a:extLst>
              <a:ext uri="{FF2B5EF4-FFF2-40B4-BE49-F238E27FC236}">
                <a16:creationId xmlns:a16="http://schemas.microsoft.com/office/drawing/2014/main" id="{4156AC90-FD2A-ABDB-9625-78615F34EF9A}"/>
              </a:ext>
            </a:extLst>
          </p:cNvPr>
          <p:cNvSpPr/>
          <p:nvPr/>
        </p:nvSpPr>
        <p:spPr>
          <a:xfrm rot="18947527">
            <a:off x="1417564" y="3556463"/>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Cross 31">
            <a:extLst>
              <a:ext uri="{FF2B5EF4-FFF2-40B4-BE49-F238E27FC236}">
                <a16:creationId xmlns:a16="http://schemas.microsoft.com/office/drawing/2014/main" id="{5C9D131A-EA96-046A-FC79-887B3EDE783C}"/>
              </a:ext>
            </a:extLst>
          </p:cNvPr>
          <p:cNvSpPr/>
          <p:nvPr/>
        </p:nvSpPr>
        <p:spPr>
          <a:xfrm rot="18947527">
            <a:off x="1400422" y="5297289"/>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3" name="Graphic 32" descr="Checkmark with solid fill">
            <a:extLst>
              <a:ext uri="{FF2B5EF4-FFF2-40B4-BE49-F238E27FC236}">
                <a16:creationId xmlns:a16="http://schemas.microsoft.com/office/drawing/2014/main" id="{CD45858D-DD95-DE16-530D-FE2B62F82A73}"/>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371550" y="4392654"/>
            <a:ext cx="598518" cy="598518"/>
          </a:xfrm>
          <a:prstGeom prst="rect">
            <a:avLst/>
          </a:prstGeom>
        </p:spPr>
      </p:pic>
      <p:sp>
        <p:nvSpPr>
          <p:cNvPr id="34" name="Partial Circle 33">
            <a:extLst>
              <a:ext uri="{FF2B5EF4-FFF2-40B4-BE49-F238E27FC236}">
                <a16:creationId xmlns:a16="http://schemas.microsoft.com/office/drawing/2014/main" id="{FF53F6A3-7D11-8BA9-77E8-86E90500171C}"/>
              </a:ext>
            </a:extLst>
          </p:cNvPr>
          <p:cNvSpPr/>
          <p:nvPr/>
        </p:nvSpPr>
        <p:spPr>
          <a:xfrm>
            <a:off x="8066786" y="-2652671"/>
            <a:ext cx="8241337" cy="5325153"/>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35" name="Title 1">
            <a:extLst>
              <a:ext uri="{FF2B5EF4-FFF2-40B4-BE49-F238E27FC236}">
                <a16:creationId xmlns:a16="http://schemas.microsoft.com/office/drawing/2014/main" id="{C3DBA558-BFBB-55C3-98E9-2F661CAE2B2D}"/>
              </a:ext>
            </a:extLst>
          </p:cNvPr>
          <p:cNvSpPr txBox="1"/>
          <p:nvPr/>
        </p:nvSpPr>
        <p:spPr>
          <a:xfrm>
            <a:off x="8855246" y="246441"/>
            <a:ext cx="3424000" cy="1323439"/>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sp>
        <p:nvSpPr>
          <p:cNvPr id="36" name="Next Question Arrow">
            <a:hlinkClick r:id="rId8" action="ppaction://hlinksldjump"/>
            <a:extLst>
              <a:ext uri="{FF2B5EF4-FFF2-40B4-BE49-F238E27FC236}">
                <a16:creationId xmlns:a16="http://schemas.microsoft.com/office/drawing/2014/main" id="{7C2BA550-7CB3-D641-1691-AB14BEA24C93}"/>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
        <p:nvSpPr>
          <p:cNvPr id="37" name="Next Question Arrow">
            <a:hlinkClick r:id="rId9" action="ppaction://hlinksldjump"/>
            <a:extLst>
              <a:ext uri="{FF2B5EF4-FFF2-40B4-BE49-F238E27FC236}">
                <a16:creationId xmlns:a16="http://schemas.microsoft.com/office/drawing/2014/main" id="{912BF0D4-32C1-4698-A5D2-0AEF78BE8544}"/>
              </a:ext>
            </a:extLst>
          </p:cNvPr>
          <p:cNvSpPr/>
          <p:nvPr/>
        </p:nvSpPr>
        <p:spPr>
          <a:xfrm>
            <a:off x="9961709" y="6283885"/>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 Question</a:t>
            </a:r>
          </a:p>
        </p:txBody>
      </p:sp>
    </p:spTree>
    <p:extLst>
      <p:ext uri="{BB962C8B-B14F-4D97-AF65-F5344CB8AC3E}">
        <p14:creationId xmlns:p14="http://schemas.microsoft.com/office/powerpoint/2010/main" val="331447117"/>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6"/>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childTnLst>
                                </p:cTn>
                              </p:par>
                              <p:par>
                                <p:cTn id="7" presetID="10" presetClass="exit" presetSubtype="0" fill="hold" grpId="0" nodeType="withEffect">
                                  <p:stCondLst>
                                    <p:cond delay="0"/>
                                  </p:stCondLst>
                                  <p:childTnLst>
                                    <p:animEffect transition="out" filter="fade">
                                      <p:cBhvr>
                                        <p:cTn id="8" dur="250"/>
                                        <p:tgtEl>
                                          <p:spTgt spid="19">
                                            <p:txEl>
                                              <p:pRg st="0" end="0"/>
                                            </p:txEl>
                                          </p:spTgt>
                                        </p:tgtEl>
                                      </p:cBhvr>
                                    </p:animEffect>
                                    <p:set>
                                      <p:cBhvr>
                                        <p:cTn id="9" dur="1" fill="hold">
                                          <p:stCondLst>
                                            <p:cond delay="249"/>
                                          </p:stCondLst>
                                        </p:cTn>
                                        <p:tgtEl>
                                          <p:spTgt spid="19">
                                            <p:txEl>
                                              <p:pRg st="0" end="0"/>
                                            </p:txEl>
                                          </p:spTgt>
                                        </p:tgtEl>
                                        <p:attrNameLst>
                                          <p:attrName>style.visibility</p:attrName>
                                        </p:attrNameLst>
                                      </p:cBhvr>
                                      <p:to>
                                        <p:strVal val="hidden"/>
                                      </p:to>
                                    </p:set>
                                  </p:childTnLst>
                                </p:cTn>
                              </p:par>
                              <p:par>
                                <p:cTn id="10" presetID="10" presetClass="exit" presetSubtype="0" fill="hold" grpId="0" nodeType="withEffect">
                                  <p:stCondLst>
                                    <p:cond delay="0"/>
                                  </p:stCondLst>
                                  <p:childTnLst>
                                    <p:animEffect transition="out" filter="fade">
                                      <p:cBhvr>
                                        <p:cTn id="11" dur="250"/>
                                        <p:tgtEl>
                                          <p:spTgt spid="19">
                                            <p:bg/>
                                          </p:spTgt>
                                        </p:tgtEl>
                                      </p:cBhvr>
                                    </p:animEffect>
                                    <p:set>
                                      <p:cBhvr>
                                        <p:cTn id="12" dur="1" fill="hold">
                                          <p:stCondLst>
                                            <p:cond delay="249"/>
                                          </p:stCondLst>
                                        </p:cTn>
                                        <p:tgtEl>
                                          <p:spTgt spid="19">
                                            <p:bg/>
                                          </p:spTgt>
                                        </p:tgtEl>
                                        <p:attrNameLst>
                                          <p:attrName>style.visibility</p:attrName>
                                        </p:attrNameLst>
                                      </p:cBhvr>
                                      <p:to>
                                        <p:strVal val="hidden"/>
                                      </p:to>
                                    </p:set>
                                  </p:childTnLst>
                                </p:cTn>
                              </p:par>
                            </p:childTnLst>
                          </p:cTn>
                        </p:par>
                      </p:childTnLst>
                    </p:cTn>
                  </p:par>
                </p:childTnLst>
              </p:cTn>
              <p:nextCondLst>
                <p:cond evt="onClick" delay="0">
                  <p:tgtEl>
                    <p:spTgt spid="26"/>
                  </p:tgtEl>
                </p:cond>
              </p:nextCondLst>
            </p:seq>
            <p:seq concurrent="1" nextAc="seek">
              <p:cTn id="13" restart="whenNotActive" fill="hold" evtFilter="cancelBubble" nodeType="interactiveSeq">
                <p:stCondLst>
                  <p:cond evt="onClick" delay="0">
                    <p:tgtEl>
                      <p:spTgt spid="27"/>
                    </p:tgtEl>
                  </p:cond>
                </p:stCondLst>
                <p:endSync evt="end" delay="0">
                  <p:rtn val="all"/>
                </p:endSync>
                <p:childTnLst>
                  <p:par>
                    <p:cTn id="14" fill="hold">
                      <p:stCondLst>
                        <p:cond delay="0"/>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1"/>
                                        </p:tgtEl>
                                        <p:attrNameLst>
                                          <p:attrName>style.visibility</p:attrName>
                                        </p:attrNameLst>
                                      </p:cBhvr>
                                      <p:to>
                                        <p:strVal val="visible"/>
                                      </p:to>
                                    </p:set>
                                  </p:childTnLst>
                                </p:cTn>
                              </p:par>
                              <p:par>
                                <p:cTn id="18" presetID="10" presetClass="exit" presetSubtype="0" fill="hold" grpId="0" nodeType="withEffect">
                                  <p:stCondLst>
                                    <p:cond delay="0"/>
                                  </p:stCondLst>
                                  <p:childTnLst>
                                    <p:animEffect transition="out" filter="fade">
                                      <p:cBhvr>
                                        <p:cTn id="19" dur="250"/>
                                        <p:tgtEl>
                                          <p:spTgt spid="20">
                                            <p:txEl>
                                              <p:pRg st="0" end="0"/>
                                            </p:txEl>
                                          </p:spTgt>
                                        </p:tgtEl>
                                      </p:cBhvr>
                                    </p:animEffect>
                                    <p:set>
                                      <p:cBhvr>
                                        <p:cTn id="20" dur="1" fill="hold">
                                          <p:stCondLst>
                                            <p:cond delay="249"/>
                                          </p:stCondLst>
                                        </p:cTn>
                                        <p:tgtEl>
                                          <p:spTgt spid="20">
                                            <p:txEl>
                                              <p:pRg st="0" end="0"/>
                                            </p:txEl>
                                          </p:spTgt>
                                        </p:tgtEl>
                                        <p:attrNameLst>
                                          <p:attrName>style.visibility</p:attrName>
                                        </p:attrNameLst>
                                      </p:cBhvr>
                                      <p:to>
                                        <p:strVal val="hidden"/>
                                      </p:to>
                                    </p:set>
                                  </p:childTnLst>
                                </p:cTn>
                              </p:par>
                              <p:par>
                                <p:cTn id="21" presetID="10" presetClass="exit" presetSubtype="0" fill="hold" grpId="0" nodeType="withEffect">
                                  <p:stCondLst>
                                    <p:cond delay="0"/>
                                  </p:stCondLst>
                                  <p:childTnLst>
                                    <p:animEffect transition="out" filter="fade">
                                      <p:cBhvr>
                                        <p:cTn id="22" dur="250"/>
                                        <p:tgtEl>
                                          <p:spTgt spid="20">
                                            <p:bg/>
                                          </p:spTgt>
                                        </p:tgtEl>
                                      </p:cBhvr>
                                    </p:animEffect>
                                    <p:set>
                                      <p:cBhvr>
                                        <p:cTn id="23" dur="1" fill="hold">
                                          <p:stCondLst>
                                            <p:cond delay="249"/>
                                          </p:stCondLst>
                                        </p:cTn>
                                        <p:tgtEl>
                                          <p:spTgt spid="20">
                                            <p:bg/>
                                          </p:spTgt>
                                        </p:tgtEl>
                                        <p:attrNameLst>
                                          <p:attrName>style.visibility</p:attrName>
                                        </p:attrNameLst>
                                      </p:cBhvr>
                                      <p:to>
                                        <p:strVal val="hidden"/>
                                      </p:to>
                                    </p:set>
                                  </p:childTnLst>
                                </p:cTn>
                              </p:par>
                            </p:childTnLst>
                          </p:cTn>
                        </p:par>
                      </p:childTnLst>
                    </p:cTn>
                  </p:par>
                </p:childTnLst>
              </p:cTn>
              <p:nextCondLst>
                <p:cond evt="onClick" delay="0">
                  <p:tgtEl>
                    <p:spTgt spid="27"/>
                  </p:tgtEl>
                </p:cond>
              </p:nextCondLst>
            </p:seq>
            <p:seq concurrent="1" nextAc="seek">
              <p:cTn id="24" restart="whenNotActive" fill="hold" evtFilter="cancelBubble" nodeType="interactiveSeq">
                <p:stCondLst>
                  <p:cond evt="onClick" delay="0">
                    <p:tgtEl>
                      <p:spTgt spid="28"/>
                    </p:tgtEl>
                  </p:cond>
                </p:stCondLst>
                <p:endSync evt="end" delay="0">
                  <p:rtn val="all"/>
                </p:endSync>
                <p:childTnLst>
                  <p:par>
                    <p:cTn id="25" fill="hold">
                      <p:stCondLst>
                        <p:cond delay="0"/>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3"/>
                                        </p:tgtEl>
                                        <p:attrNameLst>
                                          <p:attrName>style.visibility</p:attrName>
                                        </p:attrNameLst>
                                      </p:cBhvr>
                                      <p:to>
                                        <p:strVal val="visible"/>
                                      </p:to>
                                    </p:set>
                                  </p:childTnLst>
                                </p:cTn>
                              </p:par>
                              <p:par>
                                <p:cTn id="29" presetID="10" presetClass="exit" presetSubtype="0" fill="hold" grpId="0" nodeType="withEffect">
                                  <p:stCondLst>
                                    <p:cond delay="0"/>
                                  </p:stCondLst>
                                  <p:childTnLst>
                                    <p:animEffect transition="out" filter="fade">
                                      <p:cBhvr>
                                        <p:cTn id="30" dur="250"/>
                                        <p:tgtEl>
                                          <p:spTgt spid="18">
                                            <p:txEl>
                                              <p:pRg st="0" end="0"/>
                                            </p:txEl>
                                          </p:spTgt>
                                        </p:tgtEl>
                                      </p:cBhvr>
                                    </p:animEffect>
                                    <p:set>
                                      <p:cBhvr>
                                        <p:cTn id="31" dur="1" fill="hold">
                                          <p:stCondLst>
                                            <p:cond delay="249"/>
                                          </p:stCondLst>
                                        </p:cTn>
                                        <p:tgtEl>
                                          <p:spTgt spid="18">
                                            <p:txEl>
                                              <p:pRg st="0" end="0"/>
                                            </p:txEl>
                                          </p:spTgt>
                                        </p:tgtEl>
                                        <p:attrNameLst>
                                          <p:attrName>style.visibility</p:attrName>
                                        </p:attrNameLst>
                                      </p:cBhvr>
                                      <p:to>
                                        <p:strVal val="hidden"/>
                                      </p:to>
                                    </p:set>
                                  </p:childTnLst>
                                </p:cTn>
                              </p:par>
                              <p:par>
                                <p:cTn id="32" presetID="10" presetClass="exit" presetSubtype="0" fill="hold" grpId="0" nodeType="withEffect">
                                  <p:stCondLst>
                                    <p:cond delay="0"/>
                                  </p:stCondLst>
                                  <p:childTnLst>
                                    <p:animEffect transition="out" filter="fade">
                                      <p:cBhvr>
                                        <p:cTn id="33" dur="250"/>
                                        <p:tgtEl>
                                          <p:spTgt spid="18">
                                            <p:bg/>
                                          </p:spTgt>
                                        </p:tgtEl>
                                      </p:cBhvr>
                                    </p:animEffect>
                                    <p:set>
                                      <p:cBhvr>
                                        <p:cTn id="34" dur="1" fill="hold">
                                          <p:stCondLst>
                                            <p:cond delay="249"/>
                                          </p:stCondLst>
                                        </p:cTn>
                                        <p:tgtEl>
                                          <p:spTgt spid="18">
                                            <p:bg/>
                                          </p:spTgt>
                                        </p:tgtEl>
                                        <p:attrNameLst>
                                          <p:attrName>style.visibility</p:attrName>
                                        </p:attrNameLst>
                                      </p:cBhvr>
                                      <p:to>
                                        <p:strVal val="hidden"/>
                                      </p:to>
                                    </p:set>
                                  </p:childTnLst>
                                </p:cTn>
                              </p:par>
                            </p:childTnLst>
                          </p:cTn>
                        </p:par>
                      </p:childTnLst>
                    </p:cTn>
                  </p:par>
                </p:childTnLst>
              </p:cTn>
              <p:nextCondLst>
                <p:cond evt="onClick" delay="0">
                  <p:tgtEl>
                    <p:spTgt spid="28"/>
                  </p:tgtEl>
                </p:cond>
              </p:nextCondLst>
            </p:seq>
            <p:seq concurrent="1" nextAc="seek">
              <p:cTn id="35" restart="whenNotActive" fill="hold" evtFilter="cancelBubble" nodeType="interactiveSeq">
                <p:stCondLst>
                  <p:cond evt="onClick" delay="0">
                    <p:tgtEl>
                      <p:spTgt spid="29"/>
                    </p:tgtEl>
                  </p:cond>
                </p:stCondLst>
                <p:endSync evt="end" delay="0">
                  <p:rtn val="all"/>
                </p:endSync>
                <p:childTnLst>
                  <p:par>
                    <p:cTn id="36" fill="hold">
                      <p:stCondLst>
                        <p:cond delay="0"/>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32"/>
                                        </p:tgtEl>
                                        <p:attrNameLst>
                                          <p:attrName>style.visibility</p:attrName>
                                        </p:attrNameLst>
                                      </p:cBhvr>
                                      <p:to>
                                        <p:strVal val="visible"/>
                                      </p:to>
                                    </p:set>
                                  </p:childTnLst>
                                </p:cTn>
                              </p:par>
                              <p:par>
                                <p:cTn id="40" presetID="10" presetClass="exit" presetSubtype="0" fill="hold" grpId="0" nodeType="withEffect">
                                  <p:stCondLst>
                                    <p:cond delay="0"/>
                                  </p:stCondLst>
                                  <p:childTnLst>
                                    <p:animEffect transition="out" filter="fade">
                                      <p:cBhvr>
                                        <p:cTn id="41" dur="250"/>
                                        <p:tgtEl>
                                          <p:spTgt spid="21">
                                            <p:txEl>
                                              <p:pRg st="0" end="0"/>
                                            </p:txEl>
                                          </p:spTgt>
                                        </p:tgtEl>
                                      </p:cBhvr>
                                    </p:animEffect>
                                    <p:set>
                                      <p:cBhvr>
                                        <p:cTn id="42" dur="1" fill="hold">
                                          <p:stCondLst>
                                            <p:cond delay="249"/>
                                          </p:stCondLst>
                                        </p:cTn>
                                        <p:tgtEl>
                                          <p:spTgt spid="21">
                                            <p:txEl>
                                              <p:pRg st="0" end="0"/>
                                            </p:txEl>
                                          </p:spTgt>
                                        </p:tgtEl>
                                        <p:attrNameLst>
                                          <p:attrName>style.visibility</p:attrName>
                                        </p:attrNameLst>
                                      </p:cBhvr>
                                      <p:to>
                                        <p:strVal val="hidden"/>
                                      </p:to>
                                    </p:set>
                                  </p:childTnLst>
                                </p:cTn>
                              </p:par>
                              <p:par>
                                <p:cTn id="43" presetID="10" presetClass="exit" presetSubtype="0" fill="hold" grpId="0" nodeType="withEffect">
                                  <p:stCondLst>
                                    <p:cond delay="0"/>
                                  </p:stCondLst>
                                  <p:childTnLst>
                                    <p:animEffect transition="out" filter="fade">
                                      <p:cBhvr>
                                        <p:cTn id="44" dur="250"/>
                                        <p:tgtEl>
                                          <p:spTgt spid="21">
                                            <p:bg/>
                                          </p:spTgt>
                                        </p:tgtEl>
                                      </p:cBhvr>
                                    </p:animEffect>
                                    <p:set>
                                      <p:cBhvr>
                                        <p:cTn id="45" dur="1" fill="hold">
                                          <p:stCondLst>
                                            <p:cond delay="249"/>
                                          </p:stCondLst>
                                        </p:cTn>
                                        <p:tgtEl>
                                          <p:spTgt spid="21">
                                            <p:bg/>
                                          </p:spTgt>
                                        </p:tgtEl>
                                        <p:attrNameLst>
                                          <p:attrName>style.visibility</p:attrName>
                                        </p:attrNameLst>
                                      </p:cBhvr>
                                      <p:to>
                                        <p:strVal val="hidden"/>
                                      </p:to>
                                    </p:set>
                                  </p:childTnLst>
                                </p:cTn>
                              </p:par>
                            </p:childTnLst>
                          </p:cTn>
                        </p:par>
                      </p:childTnLst>
                    </p:cTn>
                  </p:par>
                </p:childTnLst>
              </p:cTn>
              <p:nextCondLst>
                <p:cond evt="onClick" delay="0">
                  <p:tgtEl>
                    <p:spTgt spid="29"/>
                  </p:tgtEl>
                </p:cond>
              </p:nextCondLst>
            </p:seq>
          </p:childTnLst>
        </p:cTn>
      </p:par>
    </p:tnLst>
    <p:bldLst>
      <p:bldP spid="21" grpId="0" build="p" animBg="1"/>
      <p:bldP spid="20" grpId="0" build="p" animBg="1"/>
      <p:bldP spid="19" grpId="0" build="p" animBg="1"/>
      <p:bldP spid="18" grpId="0" build="p" animBg="1"/>
      <p:bldP spid="30" grpId="0" animBg="1"/>
      <p:bldP spid="31" grpId="0" animBg="1"/>
      <p:bldP spid="3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Question Box">
            <a:extLst>
              <a:ext uri="{FF2B5EF4-FFF2-40B4-BE49-F238E27FC236}">
                <a16:creationId xmlns:a16="http://schemas.microsoft.com/office/drawing/2014/main" id="{6B900E67-5951-3598-27D8-0A5A1966907F}"/>
              </a:ext>
            </a:extLst>
          </p:cNvPr>
          <p:cNvSpPr/>
          <p:nvPr/>
        </p:nvSpPr>
        <p:spPr>
          <a:xfrm>
            <a:off x="741301" y="573991"/>
            <a:ext cx="7303776" cy="1455892"/>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3" name="Question Number">
            <a:extLst>
              <a:ext uri="{FF2B5EF4-FFF2-40B4-BE49-F238E27FC236}">
                <a16:creationId xmlns:a16="http://schemas.microsoft.com/office/drawing/2014/main" id="{C326E90F-18FE-F956-5C56-560577DB8CB7}"/>
              </a:ext>
            </a:extLst>
          </p:cNvPr>
          <p:cNvSpPr/>
          <p:nvPr/>
        </p:nvSpPr>
        <p:spPr>
          <a:xfrm>
            <a:off x="284101" y="1173013"/>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12" name="Text Placeholder 11">
            <a:extLst>
              <a:ext uri="{FF2B5EF4-FFF2-40B4-BE49-F238E27FC236}">
                <a16:creationId xmlns:a16="http://schemas.microsoft.com/office/drawing/2014/main" id="{026F878D-5FE5-6ED4-FE24-7AD8DFECE1BC}"/>
              </a:ext>
            </a:extLst>
          </p:cNvPr>
          <p:cNvSpPr>
            <a:spLocks noGrp="1"/>
          </p:cNvSpPr>
          <p:nvPr>
            <p:ph type="body" sz="quarter" idx="10"/>
          </p:nvPr>
        </p:nvSpPr>
        <p:spPr/>
        <p:txBody>
          <a:bodyPr>
            <a:normAutofit/>
          </a:bodyPr>
          <a:lstStyle/>
          <a:p>
            <a:r>
              <a:rPr lang="en-US" dirty="0">
                <a:solidFill>
                  <a:schemeClr val="tx1"/>
                </a:solidFill>
              </a:rPr>
              <a:t>Yes, you are correct!</a:t>
            </a:r>
          </a:p>
        </p:txBody>
      </p:sp>
      <p:sp>
        <p:nvSpPr>
          <p:cNvPr id="15" name="Text Placeholder 14">
            <a:extLst>
              <a:ext uri="{FF2B5EF4-FFF2-40B4-BE49-F238E27FC236}">
                <a16:creationId xmlns:a16="http://schemas.microsoft.com/office/drawing/2014/main" id="{0FD6963F-2BCB-7745-D959-E230D1169488}"/>
              </a:ext>
            </a:extLst>
          </p:cNvPr>
          <p:cNvSpPr>
            <a:spLocks noGrp="1"/>
          </p:cNvSpPr>
          <p:nvPr>
            <p:ph type="body" sz="quarter" idx="13"/>
          </p:nvPr>
        </p:nvSpPr>
        <p:spPr/>
        <p:txBody>
          <a:bodyPr>
            <a:normAutofit fontScale="85000" lnSpcReduction="10000"/>
          </a:bodyPr>
          <a:lstStyle/>
          <a:p>
            <a:r>
              <a:rPr lang="en-US" dirty="0">
                <a:solidFill>
                  <a:schemeClr val="bg1"/>
                </a:solidFill>
              </a:rPr>
              <a:t>Since each person performed a different set of notes, notes are nested within persons. In contrast, all notes performed by every person were rated by all three raters, so both notes and persons are crossed with raters.</a:t>
            </a:r>
          </a:p>
        </p:txBody>
      </p:sp>
      <mc:AlternateContent xmlns:mc="http://schemas.openxmlformats.org/markup-compatibility/2006" xmlns:a14="http://schemas.microsoft.com/office/drawing/2010/main">
        <mc:Choice Requires="a14">
          <p:sp>
            <p:nvSpPr>
              <p:cNvPr id="21" name="Text Placeholder 20">
                <a:extLst>
                  <a:ext uri="{FF2B5EF4-FFF2-40B4-BE49-F238E27FC236}">
                    <a16:creationId xmlns:a16="http://schemas.microsoft.com/office/drawing/2014/main" id="{AD9CAFE7-46CC-1130-7A52-CC5CCB9A58EC}"/>
                  </a:ext>
                </a:extLst>
              </p:cNvPr>
              <p:cNvSpPr>
                <a:spLocks noGrp="1"/>
              </p:cNvSpPr>
              <p:nvPr>
                <p:ph type="body" sz="quarter" idx="19"/>
              </p:nvPr>
            </p:nvSpPr>
            <p:spPr>
              <a:xfrm>
                <a:off x="2081903" y="5292008"/>
                <a:ext cx="7342632" cy="667512"/>
              </a:xfrm>
            </p:spPr>
            <p:txBody>
              <a:bodyPr>
                <a:normAutofit/>
              </a:bodyPr>
              <a:lstStyle/>
              <a:p>
                <a:pPr marR="0" lvl="0">
                  <a:lnSpc>
                    <a:spcPct val="115000"/>
                  </a:lnSpc>
                  <a:spcAft>
                    <a:spcPts val="800"/>
                  </a:spcAft>
                </a:pPr>
                <a14:m>
                  <m:oMath xmlns:m="http://schemas.openxmlformats.org/officeDocument/2006/math">
                    <m:r>
                      <a:rPr lang="en-US" i="1" kern="100" smtClean="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m:t>
                    </m:r>
                    <m:r>
                      <a:rPr lang="en-US" i="1" kern="100" smtClean="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𝑛</m:t>
                    </m:r>
                    <m:r>
                      <a:rPr lang="en-US" i="1" kern="10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m:t>
                    </m:r>
                    <m:r>
                      <a:rPr lang="en-US" b="0" i="1" kern="100" smtClean="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𝑝</m:t>
                    </m:r>
                    <m:r>
                      <a:rPr lang="en-US" i="1" kern="100" smtClean="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m:t>
                    </m:r>
                    <m:r>
                      <a:rPr lang="en-US" i="1" kern="10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m:t>
                    </m:r>
                    <m:r>
                      <a:rPr lang="en-US" b="0" i="1" kern="100" smtClean="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𝑟</m:t>
                    </m:r>
                  </m:oMath>
                </a14:m>
                <a:r>
                  <a:rPr lang="en-US" kern="100" dirty="0">
                    <a:solidFill>
                      <a:schemeClr val="tx1"/>
                    </a:solidFill>
                  </a:rPr>
                  <a:t> design</a:t>
                </a:r>
                <a:endParaRPr lang="en-US" kern="100" dirty="0"/>
              </a:p>
            </p:txBody>
          </p:sp>
        </mc:Choice>
        <mc:Fallback xmlns="">
          <p:sp>
            <p:nvSpPr>
              <p:cNvPr id="21" name="Text Placeholder 20">
                <a:extLst>
                  <a:ext uri="{FF2B5EF4-FFF2-40B4-BE49-F238E27FC236}">
                    <a16:creationId xmlns:a16="http://schemas.microsoft.com/office/drawing/2014/main" id="{AD9CAFE7-46CC-1130-7A52-CC5CCB9A58EC}"/>
                  </a:ext>
                </a:extLst>
              </p:cNvPr>
              <p:cNvSpPr>
                <a:spLocks noGrp="1" noRot="1" noChangeAspect="1" noMove="1" noResize="1" noEditPoints="1" noAdjustHandles="1" noChangeArrowheads="1" noChangeShapeType="1" noTextEdit="1"/>
              </p:cNvSpPr>
              <p:nvPr>
                <p:ph type="body" sz="quarter" idx="19"/>
              </p:nvPr>
            </p:nvSpPr>
            <p:spPr>
              <a:xfrm>
                <a:off x="2081903" y="5292008"/>
                <a:ext cx="7342632" cy="667512"/>
              </a:xfrm>
              <a:blipFill>
                <a:blip r:embed="rId2"/>
                <a:stretch>
                  <a:fillRect/>
                </a:stretch>
              </a:blipFill>
            </p:spPr>
            <p:txBody>
              <a:bodyPr/>
              <a:lstStyle/>
              <a:p>
                <a:r>
                  <a:rPr lang="en-US">
                    <a:noFill/>
                  </a:rPr>
                  <a:t> </a:t>
                </a:r>
              </a:p>
            </p:txBody>
          </p:sp>
        </mc:Fallback>
      </mc:AlternateContent>
      <p:sp>
        <p:nvSpPr>
          <p:cNvPr id="14" name="Text Placeholder 13">
            <a:extLst>
              <a:ext uri="{FF2B5EF4-FFF2-40B4-BE49-F238E27FC236}">
                <a16:creationId xmlns:a16="http://schemas.microsoft.com/office/drawing/2014/main" id="{2B1D0E11-FCE4-8028-0C1F-FEA31ABC7B03}"/>
              </a:ext>
            </a:extLst>
          </p:cNvPr>
          <p:cNvSpPr>
            <a:spLocks noGrp="1"/>
          </p:cNvSpPr>
          <p:nvPr>
            <p:ph type="body" sz="quarter" idx="12"/>
          </p:nvPr>
        </p:nvSpPr>
        <p:spPr/>
        <p:txBody>
          <a:bodyPr>
            <a:normAutofit fontScale="85000" lnSpcReduction="10000"/>
          </a:bodyPr>
          <a:lstStyle/>
          <a:p>
            <a:r>
              <a:rPr lang="en-US" dirty="0">
                <a:solidFill>
                  <a:schemeClr val="bg1"/>
                </a:solidFill>
              </a:rPr>
              <a:t>Since each person performed a different set of notes, notes are nested within persons. In contrast, all notes performed by every person were rated by all three raters, so both notes and persons are crossed with raters.</a:t>
            </a:r>
          </a:p>
        </p:txBody>
      </p:sp>
      <mc:AlternateContent xmlns:mc="http://schemas.openxmlformats.org/markup-compatibility/2006" xmlns:a14="http://schemas.microsoft.com/office/drawing/2010/main">
        <mc:Choice Requires="a14">
          <p:sp>
            <p:nvSpPr>
              <p:cNvPr id="20" name="Text Placeholder 19">
                <a:extLst>
                  <a:ext uri="{FF2B5EF4-FFF2-40B4-BE49-F238E27FC236}">
                    <a16:creationId xmlns:a16="http://schemas.microsoft.com/office/drawing/2014/main" id="{B9447DB0-DB05-4E93-08F7-ED5D19BDD9F3}"/>
                  </a:ext>
                </a:extLst>
              </p:cNvPr>
              <p:cNvSpPr>
                <a:spLocks noGrp="1"/>
              </p:cNvSpPr>
              <p:nvPr>
                <p:ph type="body" sz="quarter" idx="18"/>
              </p:nvPr>
            </p:nvSpPr>
            <p:spPr>
              <a:xfrm>
                <a:off x="2081903" y="3519036"/>
                <a:ext cx="7342632" cy="667512"/>
              </a:xfrm>
            </p:spPr>
            <p:txBody>
              <a:bodyPr/>
              <a:lstStyle/>
              <a:p>
                <a:pPr marR="0" lvl="0">
                  <a:lnSpc>
                    <a:spcPct val="115000"/>
                  </a:lnSpc>
                  <a:spcAft>
                    <a:spcPts val="800"/>
                  </a:spcAft>
                </a:pPr>
                <a14:m>
                  <m:oMath xmlns:m="http://schemas.openxmlformats.org/officeDocument/2006/math">
                    <m:r>
                      <a:rPr lang="en-US" i="1" kern="100" smtClean="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𝑝</m:t>
                    </m:r>
                    <m:r>
                      <a:rPr lang="en-US" i="1" kern="100" smtClean="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m:t>
                    </m:r>
                    <m:r>
                      <a:rPr lang="en-US" b="0" i="1" kern="100" smtClean="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𝑛</m:t>
                    </m:r>
                    <m:r>
                      <a:rPr lang="en-US" b="0" i="1" kern="100" smtClean="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m:t>
                    </m:r>
                    <m:r>
                      <a:rPr lang="en-US" b="0" i="1" kern="100" smtClean="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𝑟</m:t>
                    </m:r>
                    <m:r>
                      <a:rPr lang="en-US" b="0" i="1" kern="100" smtClean="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m:t>
                    </m:r>
                  </m:oMath>
                </a14:m>
                <a:r>
                  <a:rPr lang="en-US" kern="100" dirty="0">
                    <a:solidFill>
                      <a:schemeClr val="tx1"/>
                    </a:solidFill>
                  </a:rPr>
                  <a:t> design</a:t>
                </a:r>
                <a:endParaRPr lang="en-US" kern="100" dirty="0"/>
              </a:p>
            </p:txBody>
          </p:sp>
        </mc:Choice>
        <mc:Fallback xmlns="">
          <p:sp>
            <p:nvSpPr>
              <p:cNvPr id="20" name="Text Placeholder 19">
                <a:extLst>
                  <a:ext uri="{FF2B5EF4-FFF2-40B4-BE49-F238E27FC236}">
                    <a16:creationId xmlns:a16="http://schemas.microsoft.com/office/drawing/2014/main" id="{B9447DB0-DB05-4E93-08F7-ED5D19BDD9F3}"/>
                  </a:ext>
                </a:extLst>
              </p:cNvPr>
              <p:cNvSpPr>
                <a:spLocks noGrp="1" noRot="1" noChangeAspect="1" noMove="1" noResize="1" noEditPoints="1" noAdjustHandles="1" noChangeArrowheads="1" noChangeShapeType="1" noTextEdit="1"/>
              </p:cNvSpPr>
              <p:nvPr>
                <p:ph type="body" sz="quarter" idx="18"/>
              </p:nvPr>
            </p:nvSpPr>
            <p:spPr>
              <a:xfrm>
                <a:off x="2081903" y="3519036"/>
                <a:ext cx="7342632" cy="667512"/>
              </a:xfrm>
              <a:blipFill>
                <a:blip r:embed="rId3"/>
                <a:stretch>
                  <a:fillRect/>
                </a:stretch>
              </a:blipFill>
            </p:spPr>
            <p:txBody>
              <a:bodyPr/>
              <a:lstStyle/>
              <a:p>
                <a:r>
                  <a:rPr lang="en-US">
                    <a:noFill/>
                  </a:rPr>
                  <a:t> </a:t>
                </a:r>
              </a:p>
            </p:txBody>
          </p:sp>
        </mc:Fallback>
      </mc:AlternateContent>
      <p:sp>
        <p:nvSpPr>
          <p:cNvPr id="13" name="Text Placeholder 12">
            <a:extLst>
              <a:ext uri="{FF2B5EF4-FFF2-40B4-BE49-F238E27FC236}">
                <a16:creationId xmlns:a16="http://schemas.microsoft.com/office/drawing/2014/main" id="{F0A996E2-A1A1-52CA-0048-2811DAFFD4E9}"/>
              </a:ext>
            </a:extLst>
          </p:cNvPr>
          <p:cNvSpPr>
            <a:spLocks noGrp="1"/>
          </p:cNvSpPr>
          <p:nvPr>
            <p:ph type="body" sz="quarter" idx="11"/>
          </p:nvPr>
        </p:nvSpPr>
        <p:spPr/>
        <p:txBody>
          <a:bodyPr>
            <a:normAutofit fontScale="85000" lnSpcReduction="10000"/>
          </a:bodyPr>
          <a:lstStyle/>
          <a:p>
            <a:r>
              <a:rPr lang="en-US" dirty="0">
                <a:solidFill>
                  <a:schemeClr val="bg1"/>
                </a:solidFill>
              </a:rPr>
              <a:t>Since each person performed a different set of notes, notes are nested within persons. In contrast, all notes performed by every person were rated by all three raters, so both notes and persons are crossed with raters.</a:t>
            </a:r>
          </a:p>
        </p:txBody>
      </p:sp>
      <mc:AlternateContent xmlns:mc="http://schemas.openxmlformats.org/markup-compatibility/2006" xmlns:a14="http://schemas.microsoft.com/office/drawing/2010/main">
        <mc:Choice Requires="a14">
          <p:sp>
            <p:nvSpPr>
              <p:cNvPr id="19" name="Text Placeholder 18">
                <a:extLst>
                  <a:ext uri="{FF2B5EF4-FFF2-40B4-BE49-F238E27FC236}">
                    <a16:creationId xmlns:a16="http://schemas.microsoft.com/office/drawing/2014/main" id="{C147DCB3-95A2-D86F-C184-E06E783A3E33}"/>
                  </a:ext>
                </a:extLst>
              </p:cNvPr>
              <p:cNvSpPr>
                <a:spLocks noGrp="1"/>
              </p:cNvSpPr>
              <p:nvPr>
                <p:ph type="body" sz="quarter" idx="17"/>
              </p:nvPr>
            </p:nvSpPr>
            <p:spPr>
              <a:xfrm>
                <a:off x="2081903" y="2579653"/>
                <a:ext cx="7342632" cy="667512"/>
              </a:xfrm>
            </p:spPr>
            <p:txBody>
              <a:bodyPr>
                <a:normAutofit/>
              </a:bodyPr>
              <a:lstStyle/>
              <a:p>
                <a:pPr marR="0" lvl="0">
                  <a:lnSpc>
                    <a:spcPct val="115000"/>
                  </a:lnSpc>
                  <a:spcAft>
                    <a:spcPts val="800"/>
                  </a:spcAft>
                </a:pPr>
                <a14:m>
                  <m:oMath xmlns:m="http://schemas.openxmlformats.org/officeDocument/2006/math">
                    <m:r>
                      <a:rPr lang="en-US" sz="2000" b="0" i="1" kern="100" smtClean="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m:t>
                    </m:r>
                    <m:r>
                      <a:rPr lang="en-US" sz="2000" i="1" kern="10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𝑝</m:t>
                    </m:r>
                    <m:r>
                      <a:rPr lang="en-US" sz="2000" b="0" i="1" kern="100" smtClean="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m:t>
                    </m:r>
                    <m:r>
                      <a:rPr lang="en-US" sz="2000" i="1" kern="100" smtClean="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𝑛</m:t>
                    </m:r>
                    <m:r>
                      <a:rPr lang="en-US" sz="2000" b="0" i="1" kern="100" smtClean="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m:t>
                    </m:r>
                    <m:r>
                      <a:rPr lang="en-US" sz="2000" i="1" kern="100" smtClean="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m:t>
                    </m:r>
                    <m:r>
                      <a:rPr lang="en-US" sz="2000" i="1" kern="100" smtClean="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𝑟</m:t>
                    </m:r>
                  </m:oMath>
                </a14:m>
                <a:r>
                  <a:rPr lang="en-US" sz="2000" kern="100" dirty="0">
                    <a:solidFill>
                      <a:schemeClr val="tx1"/>
                    </a:solidFill>
                  </a:rPr>
                  <a:t> design</a:t>
                </a:r>
                <a:endParaRPr lang="en-US" sz="2000" kern="100" dirty="0"/>
              </a:p>
            </p:txBody>
          </p:sp>
        </mc:Choice>
        <mc:Fallback xmlns="">
          <p:sp>
            <p:nvSpPr>
              <p:cNvPr id="19" name="Text Placeholder 18">
                <a:extLst>
                  <a:ext uri="{FF2B5EF4-FFF2-40B4-BE49-F238E27FC236}">
                    <a16:creationId xmlns:a16="http://schemas.microsoft.com/office/drawing/2014/main" id="{C147DCB3-95A2-D86F-C184-E06E783A3E33}"/>
                  </a:ext>
                </a:extLst>
              </p:cNvPr>
              <p:cNvSpPr>
                <a:spLocks noGrp="1" noRot="1" noChangeAspect="1" noMove="1" noResize="1" noEditPoints="1" noAdjustHandles="1" noChangeArrowheads="1" noChangeShapeType="1" noTextEdit="1"/>
              </p:cNvSpPr>
              <p:nvPr>
                <p:ph type="body" sz="quarter" idx="17"/>
              </p:nvPr>
            </p:nvSpPr>
            <p:spPr>
              <a:xfrm>
                <a:off x="2081903" y="2579653"/>
                <a:ext cx="7342632" cy="667512"/>
              </a:xfr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8" name="Text Placeholder 17">
                <a:extLst>
                  <a:ext uri="{FF2B5EF4-FFF2-40B4-BE49-F238E27FC236}">
                    <a16:creationId xmlns:a16="http://schemas.microsoft.com/office/drawing/2014/main" id="{5EDEAEE0-1128-F164-6BE1-621683489BB5}"/>
                  </a:ext>
                </a:extLst>
              </p:cNvPr>
              <p:cNvSpPr>
                <a:spLocks noGrp="1"/>
              </p:cNvSpPr>
              <p:nvPr>
                <p:ph type="body" sz="quarter" idx="16"/>
              </p:nvPr>
            </p:nvSpPr>
            <p:spPr>
              <a:xfrm>
                <a:off x="2081903" y="4385294"/>
                <a:ext cx="7342632" cy="667512"/>
              </a:xfrm>
            </p:spPr>
            <p:txBody>
              <a:bodyPr/>
              <a:lstStyle/>
              <a:p>
                <a:pPr marR="0" lvl="0">
                  <a:lnSpc>
                    <a:spcPct val="115000"/>
                  </a:lnSpc>
                  <a:spcAft>
                    <a:spcPts val="800"/>
                  </a:spcAft>
                </a:pPr>
                <a14:m>
                  <m:oMath xmlns:m="http://schemas.openxmlformats.org/officeDocument/2006/math">
                    <m:d>
                      <m:dPr>
                        <m:ctrlPr>
                          <a:rPr lang="en-US" i="1" kern="100" smtClean="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ctrlPr>
                      </m:dPr>
                      <m:e>
                        <m:r>
                          <a:rPr lang="en-US" i="1" kern="10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𝑟</m:t>
                        </m:r>
                        <m:r>
                          <a:rPr lang="en-US" i="1" kern="10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m:t>
                        </m:r>
                        <m:r>
                          <a:rPr lang="en-US" i="1" kern="10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𝑛</m:t>
                        </m:r>
                      </m:e>
                    </m:d>
                    <m:r>
                      <a:rPr lang="en-US" b="0" i="1" kern="100" smtClean="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m:t>
                    </m:r>
                    <m:r>
                      <a:rPr lang="en-US" i="1" kern="10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𝑝</m:t>
                    </m:r>
                  </m:oMath>
                </a14:m>
                <a:r>
                  <a:rPr lang="en-US" kern="100" dirty="0">
                    <a:solidFill>
                      <a:schemeClr val="tx1"/>
                    </a:solidFill>
                  </a:rPr>
                  <a:t> design</a:t>
                </a:r>
                <a:endParaRPr lang="en-US" kern="100" dirty="0"/>
              </a:p>
            </p:txBody>
          </p:sp>
        </mc:Choice>
        <mc:Fallback xmlns="">
          <p:sp>
            <p:nvSpPr>
              <p:cNvPr id="18" name="Text Placeholder 17">
                <a:extLst>
                  <a:ext uri="{FF2B5EF4-FFF2-40B4-BE49-F238E27FC236}">
                    <a16:creationId xmlns:a16="http://schemas.microsoft.com/office/drawing/2014/main" id="{5EDEAEE0-1128-F164-6BE1-621683489BB5}"/>
                  </a:ext>
                </a:extLst>
              </p:cNvPr>
              <p:cNvSpPr>
                <a:spLocks noGrp="1" noRot="1" noChangeAspect="1" noMove="1" noResize="1" noEditPoints="1" noAdjustHandles="1" noChangeArrowheads="1" noChangeShapeType="1" noTextEdit="1"/>
              </p:cNvSpPr>
              <p:nvPr>
                <p:ph type="body" sz="quarter" idx="16"/>
              </p:nvPr>
            </p:nvSpPr>
            <p:spPr>
              <a:xfrm>
                <a:off x="2081903" y="4385294"/>
                <a:ext cx="7342632" cy="667512"/>
              </a:xfrm>
              <a:blipFill>
                <a:blip r:embed="rId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6" name="Text Placeholder 15">
                <a:extLst>
                  <a:ext uri="{FF2B5EF4-FFF2-40B4-BE49-F238E27FC236}">
                    <a16:creationId xmlns:a16="http://schemas.microsoft.com/office/drawing/2014/main" id="{3888ADAD-A6A5-3B7B-87C2-B43753CE06E7}"/>
                  </a:ext>
                </a:extLst>
              </p:cNvPr>
              <p:cNvSpPr>
                <a:spLocks noGrp="1"/>
              </p:cNvSpPr>
              <p:nvPr>
                <p:ph type="body" sz="quarter" idx="14"/>
              </p:nvPr>
            </p:nvSpPr>
            <p:spPr>
              <a:xfrm>
                <a:off x="1198501" y="584496"/>
                <a:ext cx="6846950" cy="1399424"/>
              </a:xfrm>
            </p:spPr>
            <p:txBody>
              <a:bodyPr>
                <a:noAutofit/>
              </a:bodyPr>
              <a:lstStyle/>
              <a:p>
                <a:r>
                  <a:rPr lang="en-US" sz="2000" dirty="0"/>
                  <a:t>In a violin competition, each student (</a:t>
                </a:r>
                <a14:m>
                  <m:oMath xmlns:m="http://schemas.openxmlformats.org/officeDocument/2006/math">
                    <m:r>
                      <a:rPr lang="en-US" sz="2000" i="1" dirty="0" smtClean="0">
                        <a:latin typeface="Cambria Math" panose="02040503050406030204" pitchFamily="18" charset="0"/>
                      </a:rPr>
                      <m:t>𝑝</m:t>
                    </m:r>
                  </m:oMath>
                </a14:m>
                <a:r>
                  <a:rPr lang="en-US" sz="2000" dirty="0"/>
                  <a:t>) performed a different set of two notes (</a:t>
                </a:r>
                <a14:m>
                  <m:oMath xmlns:m="http://schemas.openxmlformats.org/officeDocument/2006/math">
                    <m:r>
                      <a:rPr lang="en-US" sz="2000" i="1" dirty="0" smtClean="0">
                        <a:latin typeface="Cambria Math" panose="02040503050406030204" pitchFamily="18" charset="0"/>
                      </a:rPr>
                      <m:t>𝑛</m:t>
                    </m:r>
                  </m:oMath>
                </a14:m>
                <a:r>
                  <a:rPr lang="en-US" sz="2000" dirty="0"/>
                  <a:t>) and their performance was rated by the same three raters (</a:t>
                </a:r>
                <a14:m>
                  <m:oMath xmlns:m="http://schemas.openxmlformats.org/officeDocument/2006/math">
                    <m:r>
                      <a:rPr lang="en-US" sz="2000" i="1" dirty="0" smtClean="0">
                        <a:latin typeface="Cambria Math" panose="02040503050406030204" pitchFamily="18" charset="0"/>
                      </a:rPr>
                      <m:t>𝑟</m:t>
                    </m:r>
                  </m:oMath>
                </a14:m>
                <a:r>
                  <a:rPr lang="en-US" sz="2000" dirty="0"/>
                  <a:t>). Which of the following G study designs best describes this measurement design?</a:t>
                </a:r>
              </a:p>
            </p:txBody>
          </p:sp>
        </mc:Choice>
        <mc:Fallback xmlns="">
          <p:sp>
            <p:nvSpPr>
              <p:cNvPr id="16" name="Text Placeholder 15">
                <a:extLst>
                  <a:ext uri="{FF2B5EF4-FFF2-40B4-BE49-F238E27FC236}">
                    <a16:creationId xmlns:a16="http://schemas.microsoft.com/office/drawing/2014/main" id="{3888ADAD-A6A5-3B7B-87C2-B43753CE06E7}"/>
                  </a:ext>
                </a:extLst>
              </p:cNvPr>
              <p:cNvSpPr>
                <a:spLocks noGrp="1" noRot="1" noChangeAspect="1" noMove="1" noResize="1" noEditPoints="1" noAdjustHandles="1" noChangeArrowheads="1" noChangeShapeType="1" noTextEdit="1"/>
              </p:cNvSpPr>
              <p:nvPr>
                <p:ph type="body" sz="quarter" idx="14"/>
              </p:nvPr>
            </p:nvSpPr>
            <p:spPr>
              <a:xfrm>
                <a:off x="1198501" y="584496"/>
                <a:ext cx="6846950" cy="1399424"/>
              </a:xfrm>
              <a:blipFill>
                <a:blip r:embed="rId6"/>
                <a:stretch>
                  <a:fillRect l="-801" t="-4803" r="-1514" b="-12664"/>
                </a:stretch>
              </a:blipFill>
            </p:spPr>
            <p:txBody>
              <a:bodyPr/>
              <a:lstStyle/>
              <a:p>
                <a:r>
                  <a:rPr lang="en-US">
                    <a:noFill/>
                  </a:rPr>
                  <a:t> </a:t>
                </a:r>
              </a:p>
            </p:txBody>
          </p:sp>
        </mc:Fallback>
      </mc:AlternateContent>
      <p:sp>
        <p:nvSpPr>
          <p:cNvPr id="45" name="Title 44">
            <a:extLst>
              <a:ext uri="{FF2B5EF4-FFF2-40B4-BE49-F238E27FC236}">
                <a16:creationId xmlns:a16="http://schemas.microsoft.com/office/drawing/2014/main" id="{03B0322C-9593-EB7D-9D2C-DE45EE837A63}"/>
              </a:ext>
            </a:extLst>
          </p:cNvPr>
          <p:cNvSpPr>
            <a:spLocks noGrp="1"/>
          </p:cNvSpPr>
          <p:nvPr>
            <p:ph type="title"/>
          </p:nvPr>
        </p:nvSpPr>
        <p:spPr/>
        <p:txBody>
          <a:bodyPr/>
          <a:lstStyle/>
          <a:p>
            <a:r>
              <a:rPr lang="en-US" dirty="0"/>
              <a:t>5</a:t>
            </a:r>
          </a:p>
        </p:txBody>
      </p:sp>
      <p:sp>
        <p:nvSpPr>
          <p:cNvPr id="24" name="A Button">
            <a:extLst>
              <a:ext uri="{FF2B5EF4-FFF2-40B4-BE49-F238E27FC236}">
                <a16:creationId xmlns:a16="http://schemas.microsoft.com/office/drawing/2014/main" id="{E41A33D0-821F-74A8-6E0B-5E40527A396D}"/>
              </a:ext>
            </a:extLst>
          </p:cNvPr>
          <p:cNvSpPr/>
          <p:nvPr/>
        </p:nvSpPr>
        <p:spPr>
          <a:xfrm>
            <a:off x="1463284" y="2710719"/>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A</a:t>
            </a:r>
          </a:p>
        </p:txBody>
      </p:sp>
      <p:sp>
        <p:nvSpPr>
          <p:cNvPr id="25" name="B Button">
            <a:extLst>
              <a:ext uri="{FF2B5EF4-FFF2-40B4-BE49-F238E27FC236}">
                <a16:creationId xmlns:a16="http://schemas.microsoft.com/office/drawing/2014/main" id="{00D8AF33-8E71-0580-7C0C-05A3BBC8A5C9}"/>
              </a:ext>
            </a:extLst>
          </p:cNvPr>
          <p:cNvSpPr/>
          <p:nvPr/>
        </p:nvSpPr>
        <p:spPr>
          <a:xfrm>
            <a:off x="1463284" y="3619625"/>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B</a:t>
            </a:r>
          </a:p>
        </p:txBody>
      </p:sp>
      <p:sp>
        <p:nvSpPr>
          <p:cNvPr id="26" name="C Button">
            <a:extLst>
              <a:ext uri="{FF2B5EF4-FFF2-40B4-BE49-F238E27FC236}">
                <a16:creationId xmlns:a16="http://schemas.microsoft.com/office/drawing/2014/main" id="{BA60AD2C-471C-2D73-DB37-0C25915E3825}"/>
              </a:ext>
            </a:extLst>
          </p:cNvPr>
          <p:cNvSpPr/>
          <p:nvPr/>
        </p:nvSpPr>
        <p:spPr>
          <a:xfrm>
            <a:off x="1463284" y="4472596"/>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C</a:t>
            </a:r>
          </a:p>
        </p:txBody>
      </p:sp>
      <p:sp>
        <p:nvSpPr>
          <p:cNvPr id="27" name="D Button">
            <a:extLst>
              <a:ext uri="{FF2B5EF4-FFF2-40B4-BE49-F238E27FC236}">
                <a16:creationId xmlns:a16="http://schemas.microsoft.com/office/drawing/2014/main" id="{5D20D47E-5405-4826-C269-BCD2F6F205DE}"/>
              </a:ext>
            </a:extLst>
          </p:cNvPr>
          <p:cNvSpPr/>
          <p:nvPr/>
        </p:nvSpPr>
        <p:spPr>
          <a:xfrm>
            <a:off x="1463284" y="5397163"/>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D</a:t>
            </a:r>
          </a:p>
        </p:txBody>
      </p:sp>
      <p:sp>
        <p:nvSpPr>
          <p:cNvPr id="28" name="Cross 27">
            <a:extLst>
              <a:ext uri="{FF2B5EF4-FFF2-40B4-BE49-F238E27FC236}">
                <a16:creationId xmlns:a16="http://schemas.microsoft.com/office/drawing/2014/main" id="{A83947C5-E5FF-7A78-03F7-F9BD15782070}"/>
              </a:ext>
            </a:extLst>
          </p:cNvPr>
          <p:cNvSpPr/>
          <p:nvPr/>
        </p:nvSpPr>
        <p:spPr>
          <a:xfrm rot="18947527">
            <a:off x="1417776" y="3541926"/>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Cross 28">
            <a:extLst>
              <a:ext uri="{FF2B5EF4-FFF2-40B4-BE49-F238E27FC236}">
                <a16:creationId xmlns:a16="http://schemas.microsoft.com/office/drawing/2014/main" id="{BE2A28C4-AD3C-50D2-5F39-979ED7F5A774}"/>
              </a:ext>
            </a:extLst>
          </p:cNvPr>
          <p:cNvSpPr/>
          <p:nvPr/>
        </p:nvSpPr>
        <p:spPr>
          <a:xfrm rot="18947527">
            <a:off x="1436985" y="4383797"/>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Cross 29">
            <a:extLst>
              <a:ext uri="{FF2B5EF4-FFF2-40B4-BE49-F238E27FC236}">
                <a16:creationId xmlns:a16="http://schemas.microsoft.com/office/drawing/2014/main" id="{991E5F63-D5DE-3DEB-FD22-58C630C71C50}"/>
              </a:ext>
            </a:extLst>
          </p:cNvPr>
          <p:cNvSpPr/>
          <p:nvPr/>
        </p:nvSpPr>
        <p:spPr>
          <a:xfrm rot="18947527">
            <a:off x="1412548" y="2643428"/>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1" name="Graphic 30" descr="Checkmark with solid fill">
            <a:extLst>
              <a:ext uri="{FF2B5EF4-FFF2-40B4-BE49-F238E27FC236}">
                <a16:creationId xmlns:a16="http://schemas.microsoft.com/office/drawing/2014/main" id="{FC7EFB7F-E096-8FE8-65A5-D3DFFA7E357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412046" y="5304147"/>
            <a:ext cx="598518" cy="598518"/>
          </a:xfrm>
          <a:prstGeom prst="rect">
            <a:avLst/>
          </a:prstGeom>
        </p:spPr>
      </p:pic>
      <p:sp>
        <p:nvSpPr>
          <p:cNvPr id="32" name="Partial Circle 31">
            <a:extLst>
              <a:ext uri="{FF2B5EF4-FFF2-40B4-BE49-F238E27FC236}">
                <a16:creationId xmlns:a16="http://schemas.microsoft.com/office/drawing/2014/main" id="{F62A2A99-E28C-D969-E56F-3B745367E54D}"/>
              </a:ext>
            </a:extLst>
          </p:cNvPr>
          <p:cNvSpPr/>
          <p:nvPr/>
        </p:nvSpPr>
        <p:spPr>
          <a:xfrm>
            <a:off x="8066786" y="-2652671"/>
            <a:ext cx="8241337" cy="5325153"/>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33" name="Title 1">
            <a:extLst>
              <a:ext uri="{FF2B5EF4-FFF2-40B4-BE49-F238E27FC236}">
                <a16:creationId xmlns:a16="http://schemas.microsoft.com/office/drawing/2014/main" id="{7324209E-162B-C953-911C-2D65990CCD71}"/>
              </a:ext>
            </a:extLst>
          </p:cNvPr>
          <p:cNvSpPr txBox="1"/>
          <p:nvPr/>
        </p:nvSpPr>
        <p:spPr>
          <a:xfrm>
            <a:off x="8855246" y="246441"/>
            <a:ext cx="3424000" cy="1323439"/>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sp>
        <p:nvSpPr>
          <p:cNvPr id="34" name="Next Question Arrow">
            <a:hlinkClick r:id="rId9" action="ppaction://hlinksldjump"/>
            <a:extLst>
              <a:ext uri="{FF2B5EF4-FFF2-40B4-BE49-F238E27FC236}">
                <a16:creationId xmlns:a16="http://schemas.microsoft.com/office/drawing/2014/main" id="{18A4E251-606D-ADE8-6427-9AEEB7D760DE}"/>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
        <p:nvSpPr>
          <p:cNvPr id="35" name="Next Question Arrow">
            <a:hlinkClick r:id="rId10" action="ppaction://hlinksldjump"/>
            <a:extLst>
              <a:ext uri="{FF2B5EF4-FFF2-40B4-BE49-F238E27FC236}">
                <a16:creationId xmlns:a16="http://schemas.microsoft.com/office/drawing/2014/main" id="{3ADEEF38-A04C-D2A3-6F6D-86CD35D18362}"/>
              </a:ext>
            </a:extLst>
          </p:cNvPr>
          <p:cNvSpPr/>
          <p:nvPr/>
        </p:nvSpPr>
        <p:spPr>
          <a:xfrm>
            <a:off x="9961709" y="6283885"/>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 Question</a:t>
            </a:r>
          </a:p>
        </p:txBody>
      </p:sp>
    </p:spTree>
    <p:extLst>
      <p:ext uri="{BB962C8B-B14F-4D97-AF65-F5344CB8AC3E}">
        <p14:creationId xmlns:p14="http://schemas.microsoft.com/office/powerpoint/2010/main" val="2363677982"/>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4"/>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childTnLst>
                                </p:cTn>
                              </p:par>
                              <p:par>
                                <p:cTn id="7" presetID="10" presetClass="exit" presetSubtype="0" fill="hold" grpId="0" nodeType="withEffect">
                                  <p:stCondLst>
                                    <p:cond delay="0"/>
                                  </p:stCondLst>
                                  <p:childTnLst>
                                    <p:animEffect transition="out" filter="fade">
                                      <p:cBhvr>
                                        <p:cTn id="8" dur="250"/>
                                        <p:tgtEl>
                                          <p:spTgt spid="19">
                                            <p:txEl>
                                              <p:pRg st="0" end="0"/>
                                            </p:txEl>
                                          </p:spTgt>
                                        </p:tgtEl>
                                      </p:cBhvr>
                                    </p:animEffect>
                                    <p:set>
                                      <p:cBhvr>
                                        <p:cTn id="9" dur="1" fill="hold">
                                          <p:stCondLst>
                                            <p:cond delay="249"/>
                                          </p:stCondLst>
                                        </p:cTn>
                                        <p:tgtEl>
                                          <p:spTgt spid="19">
                                            <p:txEl>
                                              <p:pRg st="0" end="0"/>
                                            </p:txEl>
                                          </p:spTgt>
                                        </p:tgtEl>
                                        <p:attrNameLst>
                                          <p:attrName>style.visibility</p:attrName>
                                        </p:attrNameLst>
                                      </p:cBhvr>
                                      <p:to>
                                        <p:strVal val="hidden"/>
                                      </p:to>
                                    </p:set>
                                  </p:childTnLst>
                                </p:cTn>
                              </p:par>
                              <p:par>
                                <p:cTn id="10" presetID="10" presetClass="exit" presetSubtype="0" fill="hold" grpId="0" nodeType="withEffect">
                                  <p:stCondLst>
                                    <p:cond delay="0"/>
                                  </p:stCondLst>
                                  <p:childTnLst>
                                    <p:animEffect transition="out" filter="fade">
                                      <p:cBhvr>
                                        <p:cTn id="11" dur="250"/>
                                        <p:tgtEl>
                                          <p:spTgt spid="19">
                                            <p:bg/>
                                          </p:spTgt>
                                        </p:tgtEl>
                                      </p:cBhvr>
                                    </p:animEffect>
                                    <p:set>
                                      <p:cBhvr>
                                        <p:cTn id="12" dur="1" fill="hold">
                                          <p:stCondLst>
                                            <p:cond delay="249"/>
                                          </p:stCondLst>
                                        </p:cTn>
                                        <p:tgtEl>
                                          <p:spTgt spid="19">
                                            <p:bg/>
                                          </p:spTgt>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13" restart="whenNotActive" fill="hold" evtFilter="cancelBubble" nodeType="interactiveSeq">
                <p:stCondLst>
                  <p:cond evt="onClick" delay="0">
                    <p:tgtEl>
                      <p:spTgt spid="25"/>
                    </p:tgtEl>
                  </p:cond>
                </p:stCondLst>
                <p:endSync evt="end" delay="0">
                  <p:rtn val="all"/>
                </p:endSync>
                <p:childTnLst>
                  <p:par>
                    <p:cTn id="14" fill="hold">
                      <p:stCondLst>
                        <p:cond delay="0"/>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28"/>
                                        </p:tgtEl>
                                        <p:attrNameLst>
                                          <p:attrName>style.visibility</p:attrName>
                                        </p:attrNameLst>
                                      </p:cBhvr>
                                      <p:to>
                                        <p:strVal val="visible"/>
                                      </p:to>
                                    </p:set>
                                  </p:childTnLst>
                                </p:cTn>
                              </p:par>
                              <p:par>
                                <p:cTn id="18" presetID="10" presetClass="exit" presetSubtype="0" fill="hold" grpId="0" nodeType="withEffect">
                                  <p:stCondLst>
                                    <p:cond delay="0"/>
                                  </p:stCondLst>
                                  <p:childTnLst>
                                    <p:animEffect transition="out" filter="fade">
                                      <p:cBhvr>
                                        <p:cTn id="19" dur="250"/>
                                        <p:tgtEl>
                                          <p:spTgt spid="20">
                                            <p:txEl>
                                              <p:pRg st="0" end="0"/>
                                            </p:txEl>
                                          </p:spTgt>
                                        </p:tgtEl>
                                      </p:cBhvr>
                                    </p:animEffect>
                                    <p:set>
                                      <p:cBhvr>
                                        <p:cTn id="20" dur="1" fill="hold">
                                          <p:stCondLst>
                                            <p:cond delay="249"/>
                                          </p:stCondLst>
                                        </p:cTn>
                                        <p:tgtEl>
                                          <p:spTgt spid="20">
                                            <p:txEl>
                                              <p:pRg st="0" end="0"/>
                                            </p:txEl>
                                          </p:spTgt>
                                        </p:tgtEl>
                                        <p:attrNameLst>
                                          <p:attrName>style.visibility</p:attrName>
                                        </p:attrNameLst>
                                      </p:cBhvr>
                                      <p:to>
                                        <p:strVal val="hidden"/>
                                      </p:to>
                                    </p:set>
                                  </p:childTnLst>
                                </p:cTn>
                              </p:par>
                              <p:par>
                                <p:cTn id="21" presetID="10" presetClass="exit" presetSubtype="0" fill="hold" grpId="0" nodeType="withEffect">
                                  <p:stCondLst>
                                    <p:cond delay="0"/>
                                  </p:stCondLst>
                                  <p:childTnLst>
                                    <p:animEffect transition="out" filter="fade">
                                      <p:cBhvr>
                                        <p:cTn id="22" dur="250"/>
                                        <p:tgtEl>
                                          <p:spTgt spid="20">
                                            <p:bg/>
                                          </p:spTgt>
                                        </p:tgtEl>
                                      </p:cBhvr>
                                    </p:animEffect>
                                    <p:set>
                                      <p:cBhvr>
                                        <p:cTn id="23" dur="1" fill="hold">
                                          <p:stCondLst>
                                            <p:cond delay="249"/>
                                          </p:stCondLst>
                                        </p:cTn>
                                        <p:tgtEl>
                                          <p:spTgt spid="20">
                                            <p:bg/>
                                          </p:spTgt>
                                        </p:tgtEl>
                                        <p:attrNameLst>
                                          <p:attrName>style.visibility</p:attrName>
                                        </p:attrNameLst>
                                      </p:cBhvr>
                                      <p:to>
                                        <p:strVal val="hidden"/>
                                      </p:to>
                                    </p:set>
                                  </p:childTnLst>
                                </p:cTn>
                              </p:par>
                            </p:childTnLst>
                          </p:cTn>
                        </p:par>
                      </p:childTnLst>
                    </p:cTn>
                  </p:par>
                </p:childTnLst>
              </p:cTn>
              <p:nextCondLst>
                <p:cond evt="onClick" delay="0">
                  <p:tgtEl>
                    <p:spTgt spid="25"/>
                  </p:tgtEl>
                </p:cond>
              </p:nextCondLst>
            </p:seq>
            <p:seq concurrent="1" nextAc="seek">
              <p:cTn id="24" restart="whenNotActive" fill="hold" evtFilter="cancelBubble" nodeType="interactiveSeq">
                <p:stCondLst>
                  <p:cond evt="onClick" delay="0">
                    <p:tgtEl>
                      <p:spTgt spid="26"/>
                    </p:tgtEl>
                  </p:cond>
                </p:stCondLst>
                <p:endSync evt="end" delay="0">
                  <p:rtn val="all"/>
                </p:endSync>
                <p:childTnLst>
                  <p:par>
                    <p:cTn id="25" fill="hold">
                      <p:stCondLst>
                        <p:cond delay="0"/>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9"/>
                                        </p:tgtEl>
                                        <p:attrNameLst>
                                          <p:attrName>style.visibility</p:attrName>
                                        </p:attrNameLst>
                                      </p:cBhvr>
                                      <p:to>
                                        <p:strVal val="visible"/>
                                      </p:to>
                                    </p:set>
                                  </p:childTnLst>
                                </p:cTn>
                              </p:par>
                              <p:par>
                                <p:cTn id="29" presetID="10" presetClass="exit" presetSubtype="0" fill="hold" grpId="0" nodeType="withEffect">
                                  <p:stCondLst>
                                    <p:cond delay="0"/>
                                  </p:stCondLst>
                                  <p:childTnLst>
                                    <p:animEffect transition="out" filter="fade">
                                      <p:cBhvr>
                                        <p:cTn id="30" dur="250"/>
                                        <p:tgtEl>
                                          <p:spTgt spid="18">
                                            <p:txEl>
                                              <p:pRg st="0" end="0"/>
                                            </p:txEl>
                                          </p:spTgt>
                                        </p:tgtEl>
                                      </p:cBhvr>
                                    </p:animEffect>
                                    <p:set>
                                      <p:cBhvr>
                                        <p:cTn id="31" dur="1" fill="hold">
                                          <p:stCondLst>
                                            <p:cond delay="249"/>
                                          </p:stCondLst>
                                        </p:cTn>
                                        <p:tgtEl>
                                          <p:spTgt spid="18">
                                            <p:txEl>
                                              <p:pRg st="0" end="0"/>
                                            </p:txEl>
                                          </p:spTgt>
                                        </p:tgtEl>
                                        <p:attrNameLst>
                                          <p:attrName>style.visibility</p:attrName>
                                        </p:attrNameLst>
                                      </p:cBhvr>
                                      <p:to>
                                        <p:strVal val="hidden"/>
                                      </p:to>
                                    </p:set>
                                  </p:childTnLst>
                                </p:cTn>
                              </p:par>
                              <p:par>
                                <p:cTn id="32" presetID="10" presetClass="exit" presetSubtype="0" fill="hold" grpId="0" nodeType="withEffect">
                                  <p:stCondLst>
                                    <p:cond delay="0"/>
                                  </p:stCondLst>
                                  <p:childTnLst>
                                    <p:animEffect transition="out" filter="fade">
                                      <p:cBhvr>
                                        <p:cTn id="33" dur="250"/>
                                        <p:tgtEl>
                                          <p:spTgt spid="18">
                                            <p:bg/>
                                          </p:spTgt>
                                        </p:tgtEl>
                                      </p:cBhvr>
                                    </p:animEffect>
                                    <p:set>
                                      <p:cBhvr>
                                        <p:cTn id="34" dur="1" fill="hold">
                                          <p:stCondLst>
                                            <p:cond delay="249"/>
                                          </p:stCondLst>
                                        </p:cTn>
                                        <p:tgtEl>
                                          <p:spTgt spid="18">
                                            <p:bg/>
                                          </p:spTgt>
                                        </p:tgtEl>
                                        <p:attrNameLst>
                                          <p:attrName>style.visibility</p:attrName>
                                        </p:attrNameLst>
                                      </p:cBhvr>
                                      <p:to>
                                        <p:strVal val="hidden"/>
                                      </p:to>
                                    </p:set>
                                  </p:childTnLst>
                                </p:cTn>
                              </p:par>
                            </p:childTnLst>
                          </p:cTn>
                        </p:par>
                      </p:childTnLst>
                    </p:cTn>
                  </p:par>
                </p:childTnLst>
              </p:cTn>
              <p:nextCondLst>
                <p:cond evt="onClick" delay="0">
                  <p:tgtEl>
                    <p:spTgt spid="26"/>
                  </p:tgtEl>
                </p:cond>
              </p:nextCondLst>
            </p:seq>
            <p:seq concurrent="1" nextAc="seek">
              <p:cTn id="35" restart="whenNotActive" fill="hold" evtFilter="cancelBubble" nodeType="interactiveSeq">
                <p:stCondLst>
                  <p:cond evt="onClick" delay="0">
                    <p:tgtEl>
                      <p:spTgt spid="27"/>
                    </p:tgtEl>
                  </p:cond>
                </p:stCondLst>
                <p:endSync evt="end" delay="0">
                  <p:rtn val="all"/>
                </p:endSync>
                <p:childTnLst>
                  <p:par>
                    <p:cTn id="36" fill="hold">
                      <p:stCondLst>
                        <p:cond delay="0"/>
                      </p:stCondLst>
                      <p:childTnLst>
                        <p:par>
                          <p:cTn id="37" fill="hold">
                            <p:stCondLst>
                              <p:cond delay="0"/>
                            </p:stCondLst>
                            <p:childTnLst>
                              <p:par>
                                <p:cTn id="38" presetID="1" presetClass="entr" presetSubtype="0" fill="hold" nodeType="clickEffect">
                                  <p:stCondLst>
                                    <p:cond delay="0"/>
                                  </p:stCondLst>
                                  <p:childTnLst>
                                    <p:set>
                                      <p:cBhvr>
                                        <p:cTn id="39" dur="1" fill="hold">
                                          <p:stCondLst>
                                            <p:cond delay="0"/>
                                          </p:stCondLst>
                                        </p:cTn>
                                        <p:tgtEl>
                                          <p:spTgt spid="31"/>
                                        </p:tgtEl>
                                        <p:attrNameLst>
                                          <p:attrName>style.visibility</p:attrName>
                                        </p:attrNameLst>
                                      </p:cBhvr>
                                      <p:to>
                                        <p:strVal val="visible"/>
                                      </p:to>
                                    </p:set>
                                  </p:childTnLst>
                                </p:cTn>
                              </p:par>
                              <p:par>
                                <p:cTn id="40" presetID="10" presetClass="exit" presetSubtype="0" fill="hold" grpId="0" nodeType="withEffect">
                                  <p:stCondLst>
                                    <p:cond delay="0"/>
                                  </p:stCondLst>
                                  <p:childTnLst>
                                    <p:animEffect transition="out" filter="fade">
                                      <p:cBhvr>
                                        <p:cTn id="41" dur="250"/>
                                        <p:tgtEl>
                                          <p:spTgt spid="21">
                                            <p:txEl>
                                              <p:pRg st="0" end="0"/>
                                            </p:txEl>
                                          </p:spTgt>
                                        </p:tgtEl>
                                      </p:cBhvr>
                                    </p:animEffect>
                                    <p:set>
                                      <p:cBhvr>
                                        <p:cTn id="42" dur="1" fill="hold">
                                          <p:stCondLst>
                                            <p:cond delay="249"/>
                                          </p:stCondLst>
                                        </p:cTn>
                                        <p:tgtEl>
                                          <p:spTgt spid="21">
                                            <p:txEl>
                                              <p:pRg st="0" end="0"/>
                                            </p:txEl>
                                          </p:spTgt>
                                        </p:tgtEl>
                                        <p:attrNameLst>
                                          <p:attrName>style.visibility</p:attrName>
                                        </p:attrNameLst>
                                      </p:cBhvr>
                                      <p:to>
                                        <p:strVal val="hidden"/>
                                      </p:to>
                                    </p:set>
                                  </p:childTnLst>
                                </p:cTn>
                              </p:par>
                              <p:par>
                                <p:cTn id="43" presetID="10" presetClass="exit" presetSubtype="0" fill="hold" grpId="0" nodeType="withEffect">
                                  <p:stCondLst>
                                    <p:cond delay="0"/>
                                  </p:stCondLst>
                                  <p:childTnLst>
                                    <p:animEffect transition="out" filter="fade">
                                      <p:cBhvr>
                                        <p:cTn id="44" dur="250"/>
                                        <p:tgtEl>
                                          <p:spTgt spid="21">
                                            <p:bg/>
                                          </p:spTgt>
                                        </p:tgtEl>
                                      </p:cBhvr>
                                    </p:animEffect>
                                    <p:set>
                                      <p:cBhvr>
                                        <p:cTn id="45" dur="1" fill="hold">
                                          <p:stCondLst>
                                            <p:cond delay="249"/>
                                          </p:stCondLst>
                                        </p:cTn>
                                        <p:tgtEl>
                                          <p:spTgt spid="21">
                                            <p:bg/>
                                          </p:spTgt>
                                        </p:tgtEl>
                                        <p:attrNameLst>
                                          <p:attrName>style.visibility</p:attrName>
                                        </p:attrNameLst>
                                      </p:cBhvr>
                                      <p:to>
                                        <p:strVal val="hidden"/>
                                      </p:to>
                                    </p:set>
                                  </p:childTnLst>
                                </p:cTn>
                              </p:par>
                            </p:childTnLst>
                          </p:cTn>
                        </p:par>
                      </p:childTnLst>
                    </p:cTn>
                  </p:par>
                </p:childTnLst>
              </p:cTn>
              <p:nextCondLst>
                <p:cond evt="onClick" delay="0">
                  <p:tgtEl>
                    <p:spTgt spid="27"/>
                  </p:tgtEl>
                </p:cond>
              </p:nextCondLst>
            </p:seq>
          </p:childTnLst>
        </p:cTn>
      </p:par>
    </p:tnLst>
    <p:bldLst>
      <p:bldP spid="21" grpId="0" build="p" animBg="1"/>
      <p:bldP spid="20" grpId="0" build="p" animBg="1"/>
      <p:bldP spid="19" grpId="0" build="p" animBg="1"/>
      <p:bldP spid="18" grpId="0" build="p" animBg="1"/>
      <p:bldP spid="28" grpId="0" animBg="1"/>
      <p:bldP spid="29" grpId="0" animBg="1"/>
      <p:bldP spid="3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116C4A-3619-CF0C-6489-709E059C5ABB}"/>
            </a:ext>
          </a:extLst>
        </p:cNvPr>
        <p:cNvGrpSpPr/>
        <p:nvPr/>
      </p:nvGrpSpPr>
      <p:grpSpPr>
        <a:xfrm>
          <a:off x="0" y="0"/>
          <a:ext cx="0" cy="0"/>
          <a:chOff x="0" y="0"/>
          <a:chExt cx="0" cy="0"/>
        </a:xfrm>
      </p:grpSpPr>
      <p:sp>
        <p:nvSpPr>
          <p:cNvPr id="22" name="Question Box">
            <a:extLst>
              <a:ext uri="{FF2B5EF4-FFF2-40B4-BE49-F238E27FC236}">
                <a16:creationId xmlns:a16="http://schemas.microsoft.com/office/drawing/2014/main" id="{7B1FD84E-5E34-96AD-64A8-188DC4562E9E}"/>
              </a:ext>
            </a:extLst>
          </p:cNvPr>
          <p:cNvSpPr/>
          <p:nvPr/>
        </p:nvSpPr>
        <p:spPr>
          <a:xfrm>
            <a:off x="741300" y="417418"/>
            <a:ext cx="7303776" cy="1612465"/>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3" name="Question Number">
            <a:extLst>
              <a:ext uri="{FF2B5EF4-FFF2-40B4-BE49-F238E27FC236}">
                <a16:creationId xmlns:a16="http://schemas.microsoft.com/office/drawing/2014/main" id="{646AEAF9-5BD2-F9A1-2D08-4E271C2B609C}"/>
              </a:ext>
            </a:extLst>
          </p:cNvPr>
          <p:cNvSpPr/>
          <p:nvPr/>
        </p:nvSpPr>
        <p:spPr>
          <a:xfrm>
            <a:off x="284100" y="1173013"/>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15" name="Text Placeholder 14">
            <a:extLst>
              <a:ext uri="{FF2B5EF4-FFF2-40B4-BE49-F238E27FC236}">
                <a16:creationId xmlns:a16="http://schemas.microsoft.com/office/drawing/2014/main" id="{8F3CF4F8-1AE2-4891-BC16-443B6947670E}"/>
              </a:ext>
            </a:extLst>
          </p:cNvPr>
          <p:cNvSpPr>
            <a:spLocks noGrp="1"/>
          </p:cNvSpPr>
          <p:nvPr>
            <p:ph type="body" sz="quarter" idx="13"/>
          </p:nvPr>
        </p:nvSpPr>
        <p:spPr/>
        <p:txBody>
          <a:bodyPr>
            <a:normAutofit fontScale="92500" lnSpcReduction="20000"/>
          </a:bodyPr>
          <a:lstStyle/>
          <a:p>
            <a:r>
              <a:rPr lang="en-US" dirty="0">
                <a:solidFill>
                  <a:schemeClr val="bg1"/>
                </a:solidFill>
              </a:rPr>
              <a:t>A rater facet cannot be specified because there was only one rater. As a result, it is not possible to estimate variance components for raters, and the rater facet becomes confounded and hidden</a:t>
            </a:r>
          </a:p>
        </p:txBody>
      </p:sp>
      <mc:AlternateContent xmlns:mc="http://schemas.openxmlformats.org/markup-compatibility/2006" xmlns:a14="http://schemas.microsoft.com/office/drawing/2010/main">
        <mc:Choice Requires="a14">
          <p:sp>
            <p:nvSpPr>
              <p:cNvPr id="21" name="Text Placeholder 20">
                <a:extLst>
                  <a:ext uri="{FF2B5EF4-FFF2-40B4-BE49-F238E27FC236}">
                    <a16:creationId xmlns:a16="http://schemas.microsoft.com/office/drawing/2014/main" id="{EB5A75EF-73AC-644E-143B-7777D8C7E689}"/>
                  </a:ext>
                </a:extLst>
              </p:cNvPr>
              <p:cNvSpPr>
                <a:spLocks noGrp="1"/>
              </p:cNvSpPr>
              <p:nvPr>
                <p:ph type="body" sz="quarter" idx="19"/>
              </p:nvPr>
            </p:nvSpPr>
            <p:spPr>
              <a:xfrm>
                <a:off x="2074779" y="5292007"/>
                <a:ext cx="7342632" cy="667512"/>
              </a:xfrm>
            </p:spPr>
            <p:txBody>
              <a:bodyPr/>
              <a:lstStyle/>
              <a:p>
                <a:pPr marR="0" lvl="0">
                  <a:lnSpc>
                    <a:spcPct val="115000"/>
                  </a:lnSpc>
                  <a:spcAft>
                    <a:spcPts val="800"/>
                  </a:spcAft>
                </a:pPr>
                <a14:m>
                  <m:oMath xmlns:m="http://schemas.openxmlformats.org/officeDocument/2006/math">
                    <m:r>
                      <a:rPr lang="en-US" i="1" kern="100" smtClean="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𝑝</m:t>
                    </m:r>
                    <m:r>
                      <a:rPr lang="en-US" i="1" kern="100" smtClean="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m:t>
                    </m:r>
                    <m:r>
                      <a:rPr lang="en-US" b="0" i="1" kern="100" smtClean="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𝑟</m:t>
                    </m:r>
                    <m:r>
                      <a:rPr lang="en-US" i="1" kern="10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m:t>
                    </m:r>
                    <m:r>
                      <a:rPr lang="en-US" b="0" i="1" kern="100" smtClean="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𝑖</m:t>
                    </m:r>
                    <m:r>
                      <a:rPr lang="en-US" i="1" kern="10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 </m:t>
                    </m:r>
                  </m:oMath>
                </a14:m>
                <a:r>
                  <a:rPr lang="en-US" kern="100" dirty="0">
                    <a:solidFill>
                      <a:schemeClr val="tx1"/>
                    </a:solidFill>
                  </a:rPr>
                  <a:t>design</a:t>
                </a:r>
                <a:endParaRPr lang="en-US" kern="100" dirty="0"/>
              </a:p>
            </p:txBody>
          </p:sp>
        </mc:Choice>
        <mc:Fallback xmlns="">
          <p:sp>
            <p:nvSpPr>
              <p:cNvPr id="21" name="Text Placeholder 20">
                <a:extLst>
                  <a:ext uri="{FF2B5EF4-FFF2-40B4-BE49-F238E27FC236}">
                    <a16:creationId xmlns:a16="http://schemas.microsoft.com/office/drawing/2014/main" id="{EB5A75EF-73AC-644E-143B-7777D8C7E689}"/>
                  </a:ext>
                </a:extLst>
              </p:cNvPr>
              <p:cNvSpPr>
                <a:spLocks noGrp="1" noRot="1" noChangeAspect="1" noMove="1" noResize="1" noEditPoints="1" noAdjustHandles="1" noChangeArrowheads="1" noChangeShapeType="1" noTextEdit="1"/>
              </p:cNvSpPr>
              <p:nvPr>
                <p:ph type="body" sz="quarter" idx="19"/>
              </p:nvPr>
            </p:nvSpPr>
            <p:spPr>
              <a:xfrm>
                <a:off x="2074779" y="5292007"/>
                <a:ext cx="7342632" cy="667512"/>
              </a:xfrm>
              <a:blipFill>
                <a:blip r:embed="rId2"/>
                <a:stretch>
                  <a:fillRect/>
                </a:stretch>
              </a:blipFill>
            </p:spPr>
            <p:txBody>
              <a:bodyPr/>
              <a:lstStyle/>
              <a:p>
                <a:r>
                  <a:rPr lang="en-US">
                    <a:noFill/>
                  </a:rPr>
                  <a:t> </a:t>
                </a:r>
              </a:p>
            </p:txBody>
          </p:sp>
        </mc:Fallback>
      </mc:AlternateContent>
      <p:sp>
        <p:nvSpPr>
          <p:cNvPr id="14" name="Text Placeholder 13">
            <a:extLst>
              <a:ext uri="{FF2B5EF4-FFF2-40B4-BE49-F238E27FC236}">
                <a16:creationId xmlns:a16="http://schemas.microsoft.com/office/drawing/2014/main" id="{B8576E11-AB75-347A-AB23-2D9E944DE1C2}"/>
              </a:ext>
            </a:extLst>
          </p:cNvPr>
          <p:cNvSpPr>
            <a:spLocks noGrp="1"/>
          </p:cNvSpPr>
          <p:nvPr>
            <p:ph type="body" sz="quarter" idx="12"/>
          </p:nvPr>
        </p:nvSpPr>
        <p:spPr/>
        <p:txBody>
          <a:bodyPr>
            <a:normAutofit fontScale="92500" lnSpcReduction="20000"/>
          </a:bodyPr>
          <a:lstStyle/>
          <a:p>
            <a:r>
              <a:rPr lang="en-US" dirty="0">
                <a:solidFill>
                  <a:schemeClr val="bg1"/>
                </a:solidFill>
              </a:rPr>
              <a:t>A rater facet cannot be specified because there was only one rater. As a result, it is not possible to estimate variance components for raters, and the rater facet becomes confounded and hidden</a:t>
            </a:r>
          </a:p>
        </p:txBody>
      </p:sp>
      <mc:AlternateContent xmlns:mc="http://schemas.openxmlformats.org/markup-compatibility/2006" xmlns:a14="http://schemas.microsoft.com/office/drawing/2010/main">
        <mc:Choice Requires="a14">
          <p:sp>
            <p:nvSpPr>
              <p:cNvPr id="20" name="Text Placeholder 19">
                <a:extLst>
                  <a:ext uri="{FF2B5EF4-FFF2-40B4-BE49-F238E27FC236}">
                    <a16:creationId xmlns:a16="http://schemas.microsoft.com/office/drawing/2014/main" id="{8A8239C0-1D20-E7D0-D82F-3B89BB64CD17}"/>
                  </a:ext>
                </a:extLst>
              </p:cNvPr>
              <p:cNvSpPr>
                <a:spLocks noGrp="1"/>
              </p:cNvSpPr>
              <p:nvPr>
                <p:ph type="body" sz="quarter" idx="18"/>
              </p:nvPr>
            </p:nvSpPr>
            <p:spPr>
              <a:xfrm>
                <a:off x="2074782" y="4364020"/>
                <a:ext cx="7342632" cy="667512"/>
              </a:xfrm>
            </p:spPr>
            <p:txBody>
              <a:bodyPr/>
              <a:lstStyle/>
              <a:p>
                <a:pPr marR="0" lvl="0">
                  <a:lnSpc>
                    <a:spcPct val="115000"/>
                  </a:lnSpc>
                  <a:spcAft>
                    <a:spcPts val="800"/>
                  </a:spcAft>
                </a:pPr>
                <a14:m>
                  <m:oMath xmlns:m="http://schemas.openxmlformats.org/officeDocument/2006/math">
                    <m:r>
                      <a:rPr lang="en-US" i="1" kern="100" smtClean="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𝑝</m:t>
                    </m:r>
                    <m:r>
                      <a:rPr lang="en-US" i="1" kern="100" smtClean="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m:t>
                    </m:r>
                    <m:r>
                      <a:rPr lang="en-US" i="1" kern="10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𝑖</m:t>
                    </m:r>
                    <m:r>
                      <a:rPr lang="en-US" b="0" i="1" kern="100" smtClean="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m:t>
                    </m:r>
                    <m:r>
                      <a:rPr lang="en-US" i="1" kern="10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𝑟</m:t>
                    </m:r>
                    <m:r>
                      <a:rPr lang="en-US" b="0" i="1" kern="100" smtClean="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m:t>
                    </m:r>
                    <m:r>
                      <a:rPr lang="en-US" i="1" kern="10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 </m:t>
                    </m:r>
                  </m:oMath>
                </a14:m>
                <a:r>
                  <a:rPr lang="en-US" kern="100" dirty="0">
                    <a:solidFill>
                      <a:schemeClr val="tx1"/>
                    </a:solidFill>
                  </a:rPr>
                  <a:t>design</a:t>
                </a:r>
                <a:endParaRPr lang="en-US" kern="100" dirty="0"/>
              </a:p>
            </p:txBody>
          </p:sp>
        </mc:Choice>
        <mc:Fallback xmlns="">
          <p:sp>
            <p:nvSpPr>
              <p:cNvPr id="20" name="Text Placeholder 19">
                <a:extLst>
                  <a:ext uri="{FF2B5EF4-FFF2-40B4-BE49-F238E27FC236}">
                    <a16:creationId xmlns:a16="http://schemas.microsoft.com/office/drawing/2014/main" id="{8A8239C0-1D20-E7D0-D82F-3B89BB64CD17}"/>
                  </a:ext>
                </a:extLst>
              </p:cNvPr>
              <p:cNvSpPr>
                <a:spLocks noGrp="1" noRot="1" noChangeAspect="1" noMove="1" noResize="1" noEditPoints="1" noAdjustHandles="1" noChangeArrowheads="1" noChangeShapeType="1" noTextEdit="1"/>
              </p:cNvSpPr>
              <p:nvPr>
                <p:ph type="body" sz="quarter" idx="18"/>
              </p:nvPr>
            </p:nvSpPr>
            <p:spPr>
              <a:xfrm>
                <a:off x="2074782" y="4364020"/>
                <a:ext cx="7342632" cy="667512"/>
              </a:xfr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6" name="Text Placeholder 15">
                <a:extLst>
                  <a:ext uri="{FF2B5EF4-FFF2-40B4-BE49-F238E27FC236}">
                    <a16:creationId xmlns:a16="http://schemas.microsoft.com/office/drawing/2014/main" id="{74C35DA0-401F-A9DF-2A42-4B24175417FF}"/>
                  </a:ext>
                </a:extLst>
              </p:cNvPr>
              <p:cNvSpPr>
                <a:spLocks noGrp="1"/>
              </p:cNvSpPr>
              <p:nvPr>
                <p:ph type="body" sz="quarter" idx="14"/>
              </p:nvPr>
            </p:nvSpPr>
            <p:spPr>
              <a:xfrm>
                <a:off x="1198313" y="417418"/>
                <a:ext cx="6846950" cy="1021269"/>
              </a:xfrm>
            </p:spPr>
            <p:txBody>
              <a:bodyPr>
                <a:noAutofit/>
              </a:bodyPr>
              <a:lstStyle/>
              <a:p>
                <a:r>
                  <a:rPr lang="en-US" dirty="0"/>
                  <a:t>In a writing assessment, students (</a:t>
                </a:r>
                <a14:m>
                  <m:oMath xmlns:m="http://schemas.openxmlformats.org/officeDocument/2006/math">
                    <m:r>
                      <a:rPr lang="en-US" i="1" dirty="0" smtClean="0">
                        <a:latin typeface="Cambria Math" panose="02040503050406030204" pitchFamily="18" charset="0"/>
                      </a:rPr>
                      <m:t>𝑝</m:t>
                    </m:r>
                  </m:oMath>
                </a14:m>
                <a:r>
                  <a:rPr lang="en-US" dirty="0"/>
                  <a:t>) responded to three essay questions (</a:t>
                </a:r>
                <a14:m>
                  <m:oMath xmlns:m="http://schemas.openxmlformats.org/officeDocument/2006/math">
                    <m:r>
                      <a:rPr lang="en-US" i="1" dirty="0" smtClean="0">
                        <a:latin typeface="Cambria Math" panose="02040503050406030204" pitchFamily="18" charset="0"/>
                      </a:rPr>
                      <m:t>𝑖</m:t>
                    </m:r>
                  </m:oMath>
                </a14:m>
                <a:r>
                  <a:rPr lang="en-US" dirty="0"/>
                  <a:t>), and all essay questions were scored by a single rater (</a:t>
                </a:r>
                <a14:m>
                  <m:oMath xmlns:m="http://schemas.openxmlformats.org/officeDocument/2006/math">
                    <m:r>
                      <a:rPr lang="en-US" i="1" dirty="0" smtClean="0">
                        <a:latin typeface="Cambria Math" panose="02040503050406030204" pitchFamily="18" charset="0"/>
                      </a:rPr>
                      <m:t>𝑟</m:t>
                    </m:r>
                  </m:oMath>
                </a14:m>
                <a:r>
                  <a:rPr lang="en-US" dirty="0"/>
                  <a:t>). The investigator believes that both questions and raters are major sources of measurement error. Given this data collection design, which of the following G study designs can the investigator use to analyze the data?</a:t>
                </a:r>
              </a:p>
            </p:txBody>
          </p:sp>
        </mc:Choice>
        <mc:Fallback xmlns="">
          <p:sp>
            <p:nvSpPr>
              <p:cNvPr id="16" name="Text Placeholder 15">
                <a:extLst>
                  <a:ext uri="{FF2B5EF4-FFF2-40B4-BE49-F238E27FC236}">
                    <a16:creationId xmlns:a16="http://schemas.microsoft.com/office/drawing/2014/main" id="{74C35DA0-401F-A9DF-2A42-4B24175417FF}"/>
                  </a:ext>
                </a:extLst>
              </p:cNvPr>
              <p:cNvSpPr>
                <a:spLocks noGrp="1" noRot="1" noChangeAspect="1" noMove="1" noResize="1" noEditPoints="1" noAdjustHandles="1" noChangeArrowheads="1" noChangeShapeType="1" noTextEdit="1"/>
              </p:cNvSpPr>
              <p:nvPr>
                <p:ph type="body" sz="quarter" idx="14"/>
              </p:nvPr>
            </p:nvSpPr>
            <p:spPr>
              <a:xfrm>
                <a:off x="1198313" y="417418"/>
                <a:ext cx="6846950" cy="1021269"/>
              </a:xfrm>
              <a:blipFill>
                <a:blip r:embed="rId4"/>
                <a:stretch>
                  <a:fillRect l="-623" t="-5357" r="-1336" b="-63095"/>
                </a:stretch>
              </a:blipFill>
            </p:spPr>
            <p:txBody>
              <a:bodyPr/>
              <a:lstStyle/>
              <a:p>
                <a:r>
                  <a:rPr lang="en-US">
                    <a:noFill/>
                  </a:rPr>
                  <a:t> </a:t>
                </a:r>
              </a:p>
            </p:txBody>
          </p:sp>
        </mc:Fallback>
      </mc:AlternateContent>
      <p:sp>
        <p:nvSpPr>
          <p:cNvPr id="56" name="Title 55">
            <a:extLst>
              <a:ext uri="{FF2B5EF4-FFF2-40B4-BE49-F238E27FC236}">
                <a16:creationId xmlns:a16="http://schemas.microsoft.com/office/drawing/2014/main" id="{DE08D078-45FE-3412-608C-B274265A06F9}"/>
              </a:ext>
            </a:extLst>
          </p:cNvPr>
          <p:cNvSpPr>
            <a:spLocks noGrp="1"/>
          </p:cNvSpPr>
          <p:nvPr>
            <p:ph type="title"/>
          </p:nvPr>
        </p:nvSpPr>
        <p:spPr/>
        <p:txBody>
          <a:bodyPr/>
          <a:lstStyle/>
          <a:p>
            <a:r>
              <a:rPr lang="en-US" dirty="0"/>
              <a:t>6</a:t>
            </a:r>
          </a:p>
        </p:txBody>
      </p:sp>
      <p:sp>
        <p:nvSpPr>
          <p:cNvPr id="26" name="C Button">
            <a:extLst>
              <a:ext uri="{FF2B5EF4-FFF2-40B4-BE49-F238E27FC236}">
                <a16:creationId xmlns:a16="http://schemas.microsoft.com/office/drawing/2014/main" id="{12D6160C-1813-09F5-D593-9B76B3017954}"/>
              </a:ext>
            </a:extLst>
          </p:cNvPr>
          <p:cNvSpPr/>
          <p:nvPr/>
        </p:nvSpPr>
        <p:spPr>
          <a:xfrm>
            <a:off x="1463284" y="4472596"/>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C</a:t>
            </a:r>
          </a:p>
        </p:txBody>
      </p:sp>
      <p:sp>
        <p:nvSpPr>
          <p:cNvPr id="27" name="D Button">
            <a:extLst>
              <a:ext uri="{FF2B5EF4-FFF2-40B4-BE49-F238E27FC236}">
                <a16:creationId xmlns:a16="http://schemas.microsoft.com/office/drawing/2014/main" id="{105AD8E1-8D8A-04A7-4E61-14761DF66CF8}"/>
              </a:ext>
            </a:extLst>
          </p:cNvPr>
          <p:cNvSpPr/>
          <p:nvPr/>
        </p:nvSpPr>
        <p:spPr>
          <a:xfrm>
            <a:off x="1463284" y="5397163"/>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D</a:t>
            </a:r>
          </a:p>
        </p:txBody>
      </p:sp>
      <p:sp>
        <p:nvSpPr>
          <p:cNvPr id="29" name="Cross 28">
            <a:extLst>
              <a:ext uri="{FF2B5EF4-FFF2-40B4-BE49-F238E27FC236}">
                <a16:creationId xmlns:a16="http://schemas.microsoft.com/office/drawing/2014/main" id="{B2674F32-F9DB-96C7-D380-4F59B7442EDC}"/>
              </a:ext>
            </a:extLst>
          </p:cNvPr>
          <p:cNvSpPr/>
          <p:nvPr/>
        </p:nvSpPr>
        <p:spPr>
          <a:xfrm rot="18947527">
            <a:off x="1436985" y="4383797"/>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Cross 29">
            <a:extLst>
              <a:ext uri="{FF2B5EF4-FFF2-40B4-BE49-F238E27FC236}">
                <a16:creationId xmlns:a16="http://schemas.microsoft.com/office/drawing/2014/main" id="{13012709-444E-911F-828E-4E3D023AF064}"/>
              </a:ext>
            </a:extLst>
          </p:cNvPr>
          <p:cNvSpPr/>
          <p:nvPr/>
        </p:nvSpPr>
        <p:spPr>
          <a:xfrm rot="18947527">
            <a:off x="1424859" y="5297288"/>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Partial Circle 31">
            <a:extLst>
              <a:ext uri="{FF2B5EF4-FFF2-40B4-BE49-F238E27FC236}">
                <a16:creationId xmlns:a16="http://schemas.microsoft.com/office/drawing/2014/main" id="{2EC6D961-2362-AFC6-9569-02C63AB0F25A}"/>
              </a:ext>
            </a:extLst>
          </p:cNvPr>
          <p:cNvSpPr/>
          <p:nvPr/>
        </p:nvSpPr>
        <p:spPr>
          <a:xfrm>
            <a:off x="8066786" y="-2652671"/>
            <a:ext cx="8241337" cy="5325153"/>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33" name="Title 1">
            <a:extLst>
              <a:ext uri="{FF2B5EF4-FFF2-40B4-BE49-F238E27FC236}">
                <a16:creationId xmlns:a16="http://schemas.microsoft.com/office/drawing/2014/main" id="{B908366A-4A44-2DEE-AC96-D5C9FCB87198}"/>
              </a:ext>
            </a:extLst>
          </p:cNvPr>
          <p:cNvSpPr txBox="1"/>
          <p:nvPr/>
        </p:nvSpPr>
        <p:spPr>
          <a:xfrm>
            <a:off x="8855246" y="246441"/>
            <a:ext cx="3424000" cy="1323439"/>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sp>
        <p:nvSpPr>
          <p:cNvPr id="34" name="Next Question Arrow">
            <a:hlinkClick r:id="rId5" action="ppaction://hlinksldjump"/>
            <a:extLst>
              <a:ext uri="{FF2B5EF4-FFF2-40B4-BE49-F238E27FC236}">
                <a16:creationId xmlns:a16="http://schemas.microsoft.com/office/drawing/2014/main" id="{9B2B2263-AA27-7E4F-FF78-F509EE1F482B}"/>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
        <p:nvSpPr>
          <p:cNvPr id="35" name="Next Question Arrow">
            <a:hlinkClick r:id="rId6" action="ppaction://hlinksldjump"/>
            <a:extLst>
              <a:ext uri="{FF2B5EF4-FFF2-40B4-BE49-F238E27FC236}">
                <a16:creationId xmlns:a16="http://schemas.microsoft.com/office/drawing/2014/main" id="{95FC857F-E1E7-0EC2-0FFA-714FA7A19BCD}"/>
              </a:ext>
            </a:extLst>
          </p:cNvPr>
          <p:cNvSpPr/>
          <p:nvPr/>
        </p:nvSpPr>
        <p:spPr>
          <a:xfrm>
            <a:off x="9961709" y="6283885"/>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 Question</a:t>
            </a:r>
          </a:p>
        </p:txBody>
      </p:sp>
      <p:sp>
        <p:nvSpPr>
          <p:cNvPr id="17" name="Text Placeholder 8">
            <a:extLst>
              <a:ext uri="{FF2B5EF4-FFF2-40B4-BE49-F238E27FC236}">
                <a16:creationId xmlns:a16="http://schemas.microsoft.com/office/drawing/2014/main" id="{F828B1BF-7F1B-9B6D-2C1B-708607AA8C93}"/>
              </a:ext>
            </a:extLst>
          </p:cNvPr>
          <p:cNvSpPr txBox="1">
            <a:spLocks/>
          </p:cNvSpPr>
          <p:nvPr/>
        </p:nvSpPr>
        <p:spPr>
          <a:xfrm>
            <a:off x="2072499" y="2600996"/>
            <a:ext cx="7342632" cy="667512"/>
          </a:xfrm>
          <a:prstGeom prst="rect">
            <a:avLst/>
          </a:prstGeom>
          <a:solidFill>
            <a:srgbClr val="92D050"/>
          </a:solidFill>
          <a:ln w="28575">
            <a:solidFill>
              <a:srgbClr val="0C7776"/>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1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solidFill>
                  <a:schemeClr val="tx1"/>
                </a:solidFill>
              </a:rPr>
              <a:t>Excellent!</a:t>
            </a:r>
          </a:p>
        </p:txBody>
      </p:sp>
      <mc:AlternateContent xmlns:mc="http://schemas.openxmlformats.org/markup-compatibility/2006" xmlns:a14="http://schemas.microsoft.com/office/drawing/2010/main">
        <mc:Choice Requires="a14">
          <p:sp>
            <p:nvSpPr>
              <p:cNvPr id="36" name="Text Placeholder 14">
                <a:extLst>
                  <a:ext uri="{FF2B5EF4-FFF2-40B4-BE49-F238E27FC236}">
                    <a16:creationId xmlns:a16="http://schemas.microsoft.com/office/drawing/2014/main" id="{B6AFEA73-F9AC-663B-F80E-74F639E12686}"/>
                  </a:ext>
                </a:extLst>
              </p:cNvPr>
              <p:cNvSpPr txBox="1">
                <a:spLocks/>
              </p:cNvSpPr>
              <p:nvPr/>
            </p:nvSpPr>
            <p:spPr>
              <a:xfrm>
                <a:off x="2076796" y="2602826"/>
                <a:ext cx="7342632" cy="667512"/>
              </a:xfrm>
              <a:prstGeom prst="rect">
                <a:avLst/>
              </a:prstGeom>
              <a:solidFill>
                <a:schemeClr val="bg1"/>
              </a:solidFill>
              <a:ln w="28575">
                <a:solidFill>
                  <a:srgbClr val="0C7776"/>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1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R="0" lvl="0">
                  <a:lnSpc>
                    <a:spcPct val="115000"/>
                  </a:lnSpc>
                  <a:spcAft>
                    <a:spcPts val="800"/>
                  </a:spcAft>
                </a:pPr>
                <a14:m>
                  <m:oMath xmlns:m="http://schemas.openxmlformats.org/officeDocument/2006/math">
                    <m:r>
                      <a:rPr lang="en-US" i="1" kern="10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𝑝</m:t>
                    </m:r>
                    <m:r>
                      <a:rPr lang="en-US" i="1" kern="10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m:t>
                    </m:r>
                    <m:r>
                      <a:rPr lang="en-US" b="0" i="1" kern="100" smtClean="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𝑖</m:t>
                    </m:r>
                  </m:oMath>
                </a14:m>
                <a:r>
                  <a:rPr lang="en-US" kern="100" dirty="0">
                    <a:solidFill>
                      <a:schemeClr val="tx1"/>
                    </a:solidFill>
                  </a:rPr>
                  <a:t> design</a:t>
                </a:r>
                <a:endParaRPr lang="en-US" kern="100" dirty="0"/>
              </a:p>
            </p:txBody>
          </p:sp>
        </mc:Choice>
        <mc:Fallback xmlns="">
          <p:sp>
            <p:nvSpPr>
              <p:cNvPr id="36" name="Text Placeholder 14">
                <a:extLst>
                  <a:ext uri="{FF2B5EF4-FFF2-40B4-BE49-F238E27FC236}">
                    <a16:creationId xmlns:a16="http://schemas.microsoft.com/office/drawing/2014/main" id="{B6AFEA73-F9AC-663B-F80E-74F639E12686}"/>
                  </a:ext>
                </a:extLst>
              </p:cNvPr>
              <p:cNvSpPr txBox="1">
                <a:spLocks noRot="1" noChangeAspect="1" noMove="1" noResize="1" noEditPoints="1" noAdjustHandles="1" noChangeArrowheads="1" noChangeShapeType="1" noTextEdit="1"/>
              </p:cNvSpPr>
              <p:nvPr/>
            </p:nvSpPr>
            <p:spPr>
              <a:xfrm>
                <a:off x="2076796" y="2602826"/>
                <a:ext cx="7342632" cy="667512"/>
              </a:xfrm>
              <a:prstGeom prst="rect">
                <a:avLst/>
              </a:prstGeom>
              <a:blipFill>
                <a:blip r:embed="rId7"/>
                <a:stretch>
                  <a:fillRect/>
                </a:stretch>
              </a:blipFill>
              <a:ln w="28575">
                <a:solidFill>
                  <a:srgbClr val="0C7776"/>
                </a:solidFill>
              </a:ln>
            </p:spPr>
            <p:txBody>
              <a:bodyPr/>
              <a:lstStyle/>
              <a:p>
                <a:r>
                  <a:rPr lang="en-US">
                    <a:noFill/>
                  </a:rPr>
                  <a:t> </a:t>
                </a:r>
              </a:p>
            </p:txBody>
          </p:sp>
        </mc:Fallback>
      </mc:AlternateContent>
      <p:sp>
        <p:nvSpPr>
          <p:cNvPr id="37" name="A Button">
            <a:extLst>
              <a:ext uri="{FF2B5EF4-FFF2-40B4-BE49-F238E27FC236}">
                <a16:creationId xmlns:a16="http://schemas.microsoft.com/office/drawing/2014/main" id="{DC133C32-D924-F9B8-804D-D0A354638F98}"/>
              </a:ext>
            </a:extLst>
          </p:cNvPr>
          <p:cNvSpPr/>
          <p:nvPr/>
        </p:nvSpPr>
        <p:spPr>
          <a:xfrm>
            <a:off x="1463284" y="2710719"/>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A</a:t>
            </a:r>
          </a:p>
        </p:txBody>
      </p:sp>
      <p:pic>
        <p:nvPicPr>
          <p:cNvPr id="38" name="Graphic 37" descr="Checkmark with solid fill">
            <a:extLst>
              <a:ext uri="{FF2B5EF4-FFF2-40B4-BE49-F238E27FC236}">
                <a16:creationId xmlns:a16="http://schemas.microsoft.com/office/drawing/2014/main" id="{4206F5A1-1CBC-F6AC-988A-0FD0C7B06217}"/>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403050" y="2614564"/>
            <a:ext cx="598518" cy="598518"/>
          </a:xfrm>
          <a:prstGeom prst="rect">
            <a:avLst/>
          </a:prstGeom>
        </p:spPr>
      </p:pic>
      <p:sp>
        <p:nvSpPr>
          <p:cNvPr id="39" name="Text Placeholder 9">
            <a:extLst>
              <a:ext uri="{FF2B5EF4-FFF2-40B4-BE49-F238E27FC236}">
                <a16:creationId xmlns:a16="http://schemas.microsoft.com/office/drawing/2014/main" id="{EB1E0DC4-076E-6E3C-BD4D-3AA34DC849DA}"/>
              </a:ext>
            </a:extLst>
          </p:cNvPr>
          <p:cNvSpPr txBox="1">
            <a:spLocks/>
          </p:cNvSpPr>
          <p:nvPr/>
        </p:nvSpPr>
        <p:spPr>
          <a:xfrm>
            <a:off x="2074778" y="3516250"/>
            <a:ext cx="7342632" cy="667512"/>
          </a:xfrm>
          <a:prstGeom prst="rect">
            <a:avLst/>
          </a:prstGeom>
          <a:solidFill>
            <a:srgbClr val="FF0000"/>
          </a:solidFill>
          <a:ln w="28575">
            <a:solidFill>
              <a:srgbClr val="0C7776"/>
            </a:solidFill>
          </a:ln>
        </p:spPr>
        <p:txBody>
          <a:bodyPr vert="horz" lIns="91440" tIns="45720" rIns="91440" bIns="45720" rtlCol="0">
            <a:normAutofit fontScale="9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1800" kern="1200" baseline="0">
                <a:solidFill>
                  <a:srgbClr val="FAB432"/>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solidFill>
                  <a:schemeClr val="bg1"/>
                </a:solidFill>
              </a:rPr>
              <a:t>A rater facet cannot be specified because there was only one rater. As a result, it is not possible to estimate variance components for raters, and the rater facet becomes confounded and hidden</a:t>
            </a:r>
          </a:p>
        </p:txBody>
      </p:sp>
      <mc:AlternateContent xmlns:mc="http://schemas.openxmlformats.org/markup-compatibility/2006" xmlns:a14="http://schemas.microsoft.com/office/drawing/2010/main">
        <mc:Choice Requires="a14">
          <p:sp>
            <p:nvSpPr>
              <p:cNvPr id="40" name="Text Placeholder 15">
                <a:extLst>
                  <a:ext uri="{FF2B5EF4-FFF2-40B4-BE49-F238E27FC236}">
                    <a16:creationId xmlns:a16="http://schemas.microsoft.com/office/drawing/2014/main" id="{9B004DF9-5A14-B7A5-5D1F-FA2C298608AB}"/>
                  </a:ext>
                </a:extLst>
              </p:cNvPr>
              <p:cNvSpPr txBox="1">
                <a:spLocks/>
              </p:cNvSpPr>
              <p:nvPr/>
            </p:nvSpPr>
            <p:spPr>
              <a:xfrm>
                <a:off x="2087023" y="3522207"/>
                <a:ext cx="7342632" cy="667512"/>
              </a:xfrm>
              <a:prstGeom prst="rect">
                <a:avLst/>
              </a:prstGeom>
              <a:solidFill>
                <a:schemeClr val="bg1"/>
              </a:solidFill>
              <a:ln w="28575">
                <a:solidFill>
                  <a:srgbClr val="0C7776"/>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1800" kern="1200" baseline="0">
                    <a:solidFill>
                      <a:srgbClr val="FAB432"/>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R="0" lvl="0">
                  <a:lnSpc>
                    <a:spcPct val="115000"/>
                  </a:lnSpc>
                  <a:spcAft>
                    <a:spcPts val="800"/>
                  </a:spcAft>
                </a:pPr>
                <a14:m>
                  <m:oMath xmlns:m="http://schemas.openxmlformats.org/officeDocument/2006/math">
                    <m:r>
                      <a:rPr lang="en-US" i="1" kern="100" smtClean="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𝑝</m:t>
                    </m:r>
                    <m:r>
                      <a:rPr lang="en-US" i="1" kern="100" smtClean="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m:t>
                    </m:r>
                    <m:r>
                      <a:rPr lang="en-US" i="1" kern="100" smtClean="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𝑖</m:t>
                    </m:r>
                    <m:r>
                      <a:rPr lang="en-US" i="1" kern="100" smtClean="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m:t>
                    </m:r>
                    <m:r>
                      <a:rPr lang="en-US" b="0" i="1" kern="100" smtClean="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𝑟</m:t>
                    </m:r>
                    <m:r>
                      <a:rPr lang="en-US" b="0" i="1" kern="100" smtClean="0">
                        <a:solidFill>
                          <a:schemeClr val="tx1"/>
                        </a:solidFill>
                        <a:latin typeface="Cambria Math" panose="02040503050406030204" pitchFamily="18" charset="0"/>
                        <a:ea typeface="Malgun Gothic" panose="020B0503020000020004" pitchFamily="34" charset="-127"/>
                        <a:cs typeface="Times New Roman" panose="02020603050405020304" pitchFamily="18" charset="0"/>
                      </a:rPr>
                      <m:t> </m:t>
                    </m:r>
                  </m:oMath>
                </a14:m>
                <a:r>
                  <a:rPr lang="en-US" kern="100" dirty="0">
                    <a:solidFill>
                      <a:schemeClr val="tx1"/>
                    </a:solidFill>
                  </a:rPr>
                  <a:t>design</a:t>
                </a:r>
                <a:endParaRPr lang="en-US" kern="100" dirty="0"/>
              </a:p>
            </p:txBody>
          </p:sp>
        </mc:Choice>
        <mc:Fallback xmlns="">
          <p:sp>
            <p:nvSpPr>
              <p:cNvPr id="40" name="Text Placeholder 15">
                <a:extLst>
                  <a:ext uri="{FF2B5EF4-FFF2-40B4-BE49-F238E27FC236}">
                    <a16:creationId xmlns:a16="http://schemas.microsoft.com/office/drawing/2014/main" id="{9B004DF9-5A14-B7A5-5D1F-FA2C298608AB}"/>
                  </a:ext>
                </a:extLst>
              </p:cNvPr>
              <p:cNvSpPr txBox="1">
                <a:spLocks noRot="1" noChangeAspect="1" noMove="1" noResize="1" noEditPoints="1" noAdjustHandles="1" noChangeArrowheads="1" noChangeShapeType="1" noTextEdit="1"/>
              </p:cNvSpPr>
              <p:nvPr/>
            </p:nvSpPr>
            <p:spPr>
              <a:xfrm>
                <a:off x="2087023" y="3522207"/>
                <a:ext cx="7342632" cy="667512"/>
              </a:xfrm>
              <a:prstGeom prst="rect">
                <a:avLst/>
              </a:prstGeom>
              <a:blipFill>
                <a:blip r:embed="rId10"/>
                <a:stretch>
                  <a:fillRect/>
                </a:stretch>
              </a:blipFill>
              <a:ln w="28575">
                <a:solidFill>
                  <a:srgbClr val="0C7776"/>
                </a:solidFill>
              </a:ln>
            </p:spPr>
            <p:txBody>
              <a:bodyPr/>
              <a:lstStyle/>
              <a:p>
                <a:r>
                  <a:rPr lang="en-US">
                    <a:noFill/>
                  </a:rPr>
                  <a:t> </a:t>
                </a:r>
              </a:p>
            </p:txBody>
          </p:sp>
        </mc:Fallback>
      </mc:AlternateContent>
      <p:sp>
        <p:nvSpPr>
          <p:cNvPr id="41" name="B Button">
            <a:extLst>
              <a:ext uri="{FF2B5EF4-FFF2-40B4-BE49-F238E27FC236}">
                <a16:creationId xmlns:a16="http://schemas.microsoft.com/office/drawing/2014/main" id="{37464BBD-B562-9949-41E9-B75F2B2D9D11}"/>
              </a:ext>
            </a:extLst>
          </p:cNvPr>
          <p:cNvSpPr/>
          <p:nvPr/>
        </p:nvSpPr>
        <p:spPr>
          <a:xfrm>
            <a:off x="1463284" y="3619625"/>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B</a:t>
            </a:r>
          </a:p>
        </p:txBody>
      </p:sp>
      <p:sp>
        <p:nvSpPr>
          <p:cNvPr id="42" name="Cross 41">
            <a:extLst>
              <a:ext uri="{FF2B5EF4-FFF2-40B4-BE49-F238E27FC236}">
                <a16:creationId xmlns:a16="http://schemas.microsoft.com/office/drawing/2014/main" id="{B5A37EF0-2BE4-FF3A-DE3F-BB073839212D}"/>
              </a:ext>
            </a:extLst>
          </p:cNvPr>
          <p:cNvSpPr/>
          <p:nvPr/>
        </p:nvSpPr>
        <p:spPr>
          <a:xfrm rot="18947527">
            <a:off x="1417776" y="3541926"/>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4878829"/>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6"/>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childTnLst>
                                </p:cTn>
                              </p:par>
                              <p:par>
                                <p:cTn id="7" presetID="10" presetClass="exit" presetSubtype="0" fill="hold" grpId="0" nodeType="withEffect">
                                  <p:stCondLst>
                                    <p:cond delay="0"/>
                                  </p:stCondLst>
                                  <p:childTnLst>
                                    <p:animEffect transition="out" filter="fade">
                                      <p:cBhvr>
                                        <p:cTn id="8" dur="250"/>
                                        <p:tgtEl>
                                          <p:spTgt spid="20">
                                            <p:txEl>
                                              <p:pRg st="0" end="0"/>
                                            </p:txEl>
                                          </p:spTgt>
                                        </p:tgtEl>
                                      </p:cBhvr>
                                    </p:animEffect>
                                    <p:set>
                                      <p:cBhvr>
                                        <p:cTn id="9" dur="1" fill="hold">
                                          <p:stCondLst>
                                            <p:cond delay="249"/>
                                          </p:stCondLst>
                                        </p:cTn>
                                        <p:tgtEl>
                                          <p:spTgt spid="20">
                                            <p:txEl>
                                              <p:pRg st="0" end="0"/>
                                            </p:txEl>
                                          </p:spTgt>
                                        </p:tgtEl>
                                        <p:attrNameLst>
                                          <p:attrName>style.visibility</p:attrName>
                                        </p:attrNameLst>
                                      </p:cBhvr>
                                      <p:to>
                                        <p:strVal val="hidden"/>
                                      </p:to>
                                    </p:set>
                                  </p:childTnLst>
                                </p:cTn>
                              </p:par>
                              <p:par>
                                <p:cTn id="10" presetID="10" presetClass="exit" presetSubtype="0" fill="hold" grpId="0" nodeType="withEffect">
                                  <p:stCondLst>
                                    <p:cond delay="0"/>
                                  </p:stCondLst>
                                  <p:childTnLst>
                                    <p:animEffect transition="out" filter="fade">
                                      <p:cBhvr>
                                        <p:cTn id="11" dur="250"/>
                                        <p:tgtEl>
                                          <p:spTgt spid="20">
                                            <p:bg/>
                                          </p:spTgt>
                                        </p:tgtEl>
                                      </p:cBhvr>
                                    </p:animEffect>
                                    <p:set>
                                      <p:cBhvr>
                                        <p:cTn id="12" dur="1" fill="hold">
                                          <p:stCondLst>
                                            <p:cond delay="249"/>
                                          </p:stCondLst>
                                        </p:cTn>
                                        <p:tgtEl>
                                          <p:spTgt spid="20">
                                            <p:bg/>
                                          </p:spTgt>
                                        </p:tgtEl>
                                        <p:attrNameLst>
                                          <p:attrName>style.visibility</p:attrName>
                                        </p:attrNameLst>
                                      </p:cBhvr>
                                      <p:to>
                                        <p:strVal val="hidden"/>
                                      </p:to>
                                    </p:set>
                                  </p:childTnLst>
                                </p:cTn>
                              </p:par>
                            </p:childTnLst>
                          </p:cTn>
                        </p:par>
                      </p:childTnLst>
                    </p:cTn>
                  </p:par>
                </p:childTnLst>
              </p:cTn>
              <p:nextCondLst>
                <p:cond evt="onClick" delay="0">
                  <p:tgtEl>
                    <p:spTgt spid="26"/>
                  </p:tgtEl>
                </p:cond>
              </p:nextCondLst>
            </p:seq>
            <p:seq concurrent="1" nextAc="seek">
              <p:cTn id="13" restart="whenNotActive" fill="hold" evtFilter="cancelBubble" nodeType="interactiveSeq">
                <p:stCondLst>
                  <p:cond evt="onClick" delay="0">
                    <p:tgtEl>
                      <p:spTgt spid="27"/>
                    </p:tgtEl>
                  </p:cond>
                </p:stCondLst>
                <p:endSync evt="end" delay="0">
                  <p:rtn val="all"/>
                </p:endSync>
                <p:childTnLst>
                  <p:par>
                    <p:cTn id="14" fill="hold">
                      <p:stCondLst>
                        <p:cond delay="0"/>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0"/>
                                        </p:tgtEl>
                                        <p:attrNameLst>
                                          <p:attrName>style.visibility</p:attrName>
                                        </p:attrNameLst>
                                      </p:cBhvr>
                                      <p:to>
                                        <p:strVal val="visible"/>
                                      </p:to>
                                    </p:set>
                                  </p:childTnLst>
                                </p:cTn>
                              </p:par>
                              <p:par>
                                <p:cTn id="18" presetID="10" presetClass="exit" presetSubtype="0" fill="hold" grpId="0" nodeType="withEffect">
                                  <p:stCondLst>
                                    <p:cond delay="0"/>
                                  </p:stCondLst>
                                  <p:childTnLst>
                                    <p:animEffect transition="out" filter="fade">
                                      <p:cBhvr>
                                        <p:cTn id="19" dur="250"/>
                                        <p:tgtEl>
                                          <p:spTgt spid="21">
                                            <p:txEl>
                                              <p:pRg st="0" end="0"/>
                                            </p:txEl>
                                          </p:spTgt>
                                        </p:tgtEl>
                                      </p:cBhvr>
                                    </p:animEffect>
                                    <p:set>
                                      <p:cBhvr>
                                        <p:cTn id="20" dur="1" fill="hold">
                                          <p:stCondLst>
                                            <p:cond delay="249"/>
                                          </p:stCondLst>
                                        </p:cTn>
                                        <p:tgtEl>
                                          <p:spTgt spid="21">
                                            <p:txEl>
                                              <p:pRg st="0" end="0"/>
                                            </p:txEl>
                                          </p:spTgt>
                                        </p:tgtEl>
                                        <p:attrNameLst>
                                          <p:attrName>style.visibility</p:attrName>
                                        </p:attrNameLst>
                                      </p:cBhvr>
                                      <p:to>
                                        <p:strVal val="hidden"/>
                                      </p:to>
                                    </p:set>
                                  </p:childTnLst>
                                </p:cTn>
                              </p:par>
                              <p:par>
                                <p:cTn id="21" presetID="10" presetClass="exit" presetSubtype="0" fill="hold" grpId="0" nodeType="withEffect">
                                  <p:stCondLst>
                                    <p:cond delay="0"/>
                                  </p:stCondLst>
                                  <p:childTnLst>
                                    <p:animEffect transition="out" filter="fade">
                                      <p:cBhvr>
                                        <p:cTn id="22" dur="250"/>
                                        <p:tgtEl>
                                          <p:spTgt spid="21">
                                            <p:bg/>
                                          </p:spTgt>
                                        </p:tgtEl>
                                      </p:cBhvr>
                                    </p:animEffect>
                                    <p:set>
                                      <p:cBhvr>
                                        <p:cTn id="23" dur="1" fill="hold">
                                          <p:stCondLst>
                                            <p:cond delay="249"/>
                                          </p:stCondLst>
                                        </p:cTn>
                                        <p:tgtEl>
                                          <p:spTgt spid="21">
                                            <p:bg/>
                                          </p:spTgt>
                                        </p:tgtEl>
                                        <p:attrNameLst>
                                          <p:attrName>style.visibility</p:attrName>
                                        </p:attrNameLst>
                                      </p:cBhvr>
                                      <p:to>
                                        <p:strVal val="hidden"/>
                                      </p:to>
                                    </p:set>
                                  </p:childTnLst>
                                </p:cTn>
                              </p:par>
                            </p:childTnLst>
                          </p:cTn>
                        </p:par>
                      </p:childTnLst>
                    </p:cTn>
                  </p:par>
                </p:childTnLst>
              </p:cTn>
              <p:nextCondLst>
                <p:cond evt="onClick" delay="0">
                  <p:tgtEl>
                    <p:spTgt spid="27"/>
                  </p:tgtEl>
                </p:cond>
              </p:nextCondLst>
            </p:seq>
            <p:seq concurrent="1" nextAc="seek">
              <p:cTn id="24" restart="whenNotActive" fill="hold" evtFilter="cancelBubble" nodeType="interactiveSeq">
                <p:stCondLst>
                  <p:cond evt="onClick" delay="0">
                    <p:tgtEl>
                      <p:spTgt spid="37"/>
                    </p:tgtEl>
                  </p:cond>
                </p:stCondLst>
                <p:endSync evt="end" delay="0">
                  <p:rtn val="all"/>
                </p:endSync>
                <p:childTnLst>
                  <p:par>
                    <p:cTn id="25" fill="hold">
                      <p:stCondLst>
                        <p:cond delay="0"/>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8"/>
                                        </p:tgtEl>
                                        <p:attrNameLst>
                                          <p:attrName>style.visibility</p:attrName>
                                        </p:attrNameLst>
                                      </p:cBhvr>
                                      <p:to>
                                        <p:strVal val="visible"/>
                                      </p:to>
                                    </p:set>
                                  </p:childTnLst>
                                </p:cTn>
                              </p:par>
                              <p:par>
                                <p:cTn id="29" presetID="10" presetClass="exit" presetSubtype="0" fill="hold" grpId="0" nodeType="withEffect">
                                  <p:stCondLst>
                                    <p:cond delay="0"/>
                                  </p:stCondLst>
                                  <p:childTnLst>
                                    <p:animEffect transition="out" filter="fade">
                                      <p:cBhvr>
                                        <p:cTn id="30" dur="250"/>
                                        <p:tgtEl>
                                          <p:spTgt spid="36">
                                            <p:txEl>
                                              <p:pRg st="0" end="0"/>
                                            </p:txEl>
                                          </p:spTgt>
                                        </p:tgtEl>
                                      </p:cBhvr>
                                    </p:animEffect>
                                    <p:set>
                                      <p:cBhvr>
                                        <p:cTn id="31" dur="1" fill="hold">
                                          <p:stCondLst>
                                            <p:cond delay="249"/>
                                          </p:stCondLst>
                                        </p:cTn>
                                        <p:tgtEl>
                                          <p:spTgt spid="36">
                                            <p:txEl>
                                              <p:pRg st="0" end="0"/>
                                            </p:txEl>
                                          </p:spTgt>
                                        </p:tgtEl>
                                        <p:attrNameLst>
                                          <p:attrName>style.visibility</p:attrName>
                                        </p:attrNameLst>
                                      </p:cBhvr>
                                      <p:to>
                                        <p:strVal val="hidden"/>
                                      </p:to>
                                    </p:set>
                                  </p:childTnLst>
                                </p:cTn>
                              </p:par>
                              <p:par>
                                <p:cTn id="32" presetID="10" presetClass="exit" presetSubtype="0" fill="hold" grpId="0" nodeType="withEffect">
                                  <p:stCondLst>
                                    <p:cond delay="0"/>
                                  </p:stCondLst>
                                  <p:childTnLst>
                                    <p:animEffect transition="out" filter="fade">
                                      <p:cBhvr>
                                        <p:cTn id="33" dur="250"/>
                                        <p:tgtEl>
                                          <p:spTgt spid="36">
                                            <p:bg/>
                                          </p:spTgt>
                                        </p:tgtEl>
                                      </p:cBhvr>
                                    </p:animEffect>
                                    <p:set>
                                      <p:cBhvr>
                                        <p:cTn id="34" dur="1" fill="hold">
                                          <p:stCondLst>
                                            <p:cond delay="249"/>
                                          </p:stCondLst>
                                        </p:cTn>
                                        <p:tgtEl>
                                          <p:spTgt spid="36">
                                            <p:bg/>
                                          </p:spTgt>
                                        </p:tgtEl>
                                        <p:attrNameLst>
                                          <p:attrName>style.visibility</p:attrName>
                                        </p:attrNameLst>
                                      </p:cBhvr>
                                      <p:to>
                                        <p:strVal val="hidden"/>
                                      </p:to>
                                    </p:set>
                                  </p:childTnLst>
                                </p:cTn>
                              </p:par>
                            </p:childTnLst>
                          </p:cTn>
                        </p:par>
                      </p:childTnLst>
                    </p:cTn>
                  </p:par>
                </p:childTnLst>
              </p:cTn>
              <p:nextCondLst>
                <p:cond evt="onClick" delay="0">
                  <p:tgtEl>
                    <p:spTgt spid="37"/>
                  </p:tgtEl>
                </p:cond>
              </p:nextCondLst>
            </p:seq>
            <p:seq concurrent="1" nextAc="seek">
              <p:cTn id="35" restart="whenNotActive" fill="hold" evtFilter="cancelBubble" nodeType="interactiveSeq">
                <p:stCondLst>
                  <p:cond evt="onClick" delay="0">
                    <p:tgtEl>
                      <p:spTgt spid="41"/>
                    </p:tgtEl>
                  </p:cond>
                </p:stCondLst>
                <p:endSync evt="end" delay="0">
                  <p:rtn val="all"/>
                </p:endSync>
                <p:childTnLst>
                  <p:par>
                    <p:cTn id="36" fill="hold">
                      <p:stCondLst>
                        <p:cond delay="0"/>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42"/>
                                        </p:tgtEl>
                                        <p:attrNameLst>
                                          <p:attrName>style.visibility</p:attrName>
                                        </p:attrNameLst>
                                      </p:cBhvr>
                                      <p:to>
                                        <p:strVal val="visible"/>
                                      </p:to>
                                    </p:set>
                                  </p:childTnLst>
                                </p:cTn>
                              </p:par>
                              <p:par>
                                <p:cTn id="40" presetID="10" presetClass="exit" presetSubtype="0" fill="hold" grpId="0" nodeType="withEffect">
                                  <p:stCondLst>
                                    <p:cond delay="0"/>
                                  </p:stCondLst>
                                  <p:childTnLst>
                                    <p:animEffect transition="out" filter="fade">
                                      <p:cBhvr>
                                        <p:cTn id="41" dur="250"/>
                                        <p:tgtEl>
                                          <p:spTgt spid="40">
                                            <p:txEl>
                                              <p:pRg st="0" end="0"/>
                                            </p:txEl>
                                          </p:spTgt>
                                        </p:tgtEl>
                                      </p:cBhvr>
                                    </p:animEffect>
                                    <p:set>
                                      <p:cBhvr>
                                        <p:cTn id="42" dur="1" fill="hold">
                                          <p:stCondLst>
                                            <p:cond delay="249"/>
                                          </p:stCondLst>
                                        </p:cTn>
                                        <p:tgtEl>
                                          <p:spTgt spid="40">
                                            <p:txEl>
                                              <p:pRg st="0" end="0"/>
                                            </p:txEl>
                                          </p:spTgt>
                                        </p:tgtEl>
                                        <p:attrNameLst>
                                          <p:attrName>style.visibility</p:attrName>
                                        </p:attrNameLst>
                                      </p:cBhvr>
                                      <p:to>
                                        <p:strVal val="hidden"/>
                                      </p:to>
                                    </p:set>
                                  </p:childTnLst>
                                </p:cTn>
                              </p:par>
                              <p:par>
                                <p:cTn id="43" presetID="10" presetClass="exit" presetSubtype="0" fill="hold" grpId="0" nodeType="withEffect">
                                  <p:stCondLst>
                                    <p:cond delay="0"/>
                                  </p:stCondLst>
                                  <p:childTnLst>
                                    <p:animEffect transition="out" filter="fade">
                                      <p:cBhvr>
                                        <p:cTn id="44" dur="250"/>
                                        <p:tgtEl>
                                          <p:spTgt spid="40">
                                            <p:bg/>
                                          </p:spTgt>
                                        </p:tgtEl>
                                      </p:cBhvr>
                                    </p:animEffect>
                                    <p:set>
                                      <p:cBhvr>
                                        <p:cTn id="45" dur="1" fill="hold">
                                          <p:stCondLst>
                                            <p:cond delay="249"/>
                                          </p:stCondLst>
                                        </p:cTn>
                                        <p:tgtEl>
                                          <p:spTgt spid="40">
                                            <p:bg/>
                                          </p:spTgt>
                                        </p:tgtEl>
                                        <p:attrNameLst>
                                          <p:attrName>style.visibility</p:attrName>
                                        </p:attrNameLst>
                                      </p:cBhvr>
                                      <p:to>
                                        <p:strVal val="hidden"/>
                                      </p:to>
                                    </p:set>
                                  </p:childTnLst>
                                </p:cTn>
                              </p:par>
                            </p:childTnLst>
                          </p:cTn>
                        </p:par>
                      </p:childTnLst>
                    </p:cTn>
                  </p:par>
                </p:childTnLst>
              </p:cTn>
              <p:nextCondLst>
                <p:cond evt="onClick" delay="0">
                  <p:tgtEl>
                    <p:spTgt spid="41"/>
                  </p:tgtEl>
                </p:cond>
              </p:nextCondLst>
            </p:seq>
          </p:childTnLst>
        </p:cTn>
      </p:par>
    </p:tnLst>
    <p:bldLst>
      <p:bldP spid="21" grpId="0" build="p" animBg="1"/>
      <p:bldP spid="20" grpId="0" build="p" animBg="1"/>
      <p:bldP spid="29" grpId="0" animBg="1"/>
      <p:bldP spid="30" grpId="0" animBg="1"/>
      <p:bldP spid="36" grpId="0" build="p" animBg="1"/>
      <p:bldP spid="40" grpId="0" build="p" animBg="1"/>
      <p:bldP spid="4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Question Box">
            <a:extLst>
              <a:ext uri="{FF2B5EF4-FFF2-40B4-BE49-F238E27FC236}">
                <a16:creationId xmlns:a16="http://schemas.microsoft.com/office/drawing/2014/main" id="{6E4F76E5-1A93-56EB-D5E0-AAE9D2CAD1C5}"/>
              </a:ext>
            </a:extLst>
          </p:cNvPr>
          <p:cNvSpPr/>
          <p:nvPr/>
        </p:nvSpPr>
        <p:spPr>
          <a:xfrm>
            <a:off x="741300" y="1230541"/>
            <a:ext cx="7303776" cy="799342"/>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3" name="Question Number">
            <a:extLst>
              <a:ext uri="{FF2B5EF4-FFF2-40B4-BE49-F238E27FC236}">
                <a16:creationId xmlns:a16="http://schemas.microsoft.com/office/drawing/2014/main" id="{B67595AE-D71F-245F-8088-CC83AEE9D3B5}"/>
              </a:ext>
            </a:extLst>
          </p:cNvPr>
          <p:cNvSpPr/>
          <p:nvPr/>
        </p:nvSpPr>
        <p:spPr>
          <a:xfrm>
            <a:off x="284100" y="1173013"/>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15" name="Text Placeholder 14">
            <a:extLst>
              <a:ext uri="{FF2B5EF4-FFF2-40B4-BE49-F238E27FC236}">
                <a16:creationId xmlns:a16="http://schemas.microsoft.com/office/drawing/2014/main" id="{F329723D-4C0D-B83B-4240-5F4AE3187EA0}"/>
              </a:ext>
            </a:extLst>
          </p:cNvPr>
          <p:cNvSpPr>
            <a:spLocks noGrp="1"/>
          </p:cNvSpPr>
          <p:nvPr>
            <p:ph type="body" sz="quarter" idx="13"/>
          </p:nvPr>
        </p:nvSpPr>
        <p:spPr/>
        <p:txBody>
          <a:bodyPr>
            <a:normAutofit/>
          </a:bodyPr>
          <a:lstStyle/>
          <a:p>
            <a:r>
              <a:rPr lang="en-US" dirty="0">
                <a:solidFill>
                  <a:schemeClr val="bg1"/>
                </a:solidFill>
              </a:rPr>
              <a:t>This interaction involves persons and is included in the relative error variance.</a:t>
            </a:r>
          </a:p>
        </p:txBody>
      </p:sp>
      <mc:AlternateContent xmlns:mc="http://schemas.openxmlformats.org/markup-compatibility/2006" xmlns:a14="http://schemas.microsoft.com/office/drawing/2010/main">
        <mc:Choice Requires="a14">
          <p:sp>
            <p:nvSpPr>
              <p:cNvPr id="21" name="Text Placeholder 20">
                <a:extLst>
                  <a:ext uri="{FF2B5EF4-FFF2-40B4-BE49-F238E27FC236}">
                    <a16:creationId xmlns:a16="http://schemas.microsoft.com/office/drawing/2014/main" id="{5BA422C2-99EA-1746-7E3E-B6BC481CB647}"/>
                  </a:ext>
                </a:extLst>
              </p:cNvPr>
              <p:cNvSpPr>
                <a:spLocks noGrp="1"/>
              </p:cNvSpPr>
              <p:nvPr>
                <p:ph type="body" sz="quarter" idx="19"/>
              </p:nvPr>
            </p:nvSpPr>
            <p:spPr>
              <a:xfrm>
                <a:off x="2073758" y="5292009"/>
                <a:ext cx="7342632" cy="667512"/>
              </a:xfrm>
            </p:spPr>
            <p:txBody>
              <a:bodyPr/>
              <a:lstStyle/>
              <a:p>
                <a:pPr/>
                <a14:m>
                  <m:oMathPara xmlns:m="http://schemas.openxmlformats.org/officeDocument/2006/math">
                    <m:oMathParaPr>
                      <m:jc m:val="centerGroup"/>
                    </m:oMathParaPr>
                    <m:oMath xmlns:m="http://schemas.openxmlformats.org/officeDocument/2006/math">
                      <m:r>
                        <a:rPr lang="en-US" i="1" dirty="0" smtClean="0">
                          <a:solidFill>
                            <a:schemeClr val="tx1"/>
                          </a:solidFill>
                          <a:latin typeface="Cambria Math" panose="02040503050406030204" pitchFamily="18" charset="0"/>
                          <a:ea typeface="Cambria Math" panose="02040503050406030204" pitchFamily="18" charset="0"/>
                        </a:rPr>
                        <m:t>𝑝</m:t>
                      </m:r>
                      <m:r>
                        <a:rPr lang="en-US" i="1" dirty="0" smtClean="0">
                          <a:solidFill>
                            <a:schemeClr val="tx1"/>
                          </a:solidFill>
                          <a:latin typeface="Cambria Math" panose="02040503050406030204" pitchFamily="18" charset="0"/>
                          <a:ea typeface="Cambria Math" panose="02040503050406030204" pitchFamily="18" charset="0"/>
                        </a:rPr>
                        <m:t>×</m:t>
                      </m:r>
                      <m:r>
                        <a:rPr lang="en-US" b="0" i="1" dirty="0" smtClean="0">
                          <a:solidFill>
                            <a:schemeClr val="tx1"/>
                          </a:solidFill>
                          <a:latin typeface="Cambria Math" panose="02040503050406030204" pitchFamily="18" charset="0"/>
                          <a:ea typeface="Cambria Math" panose="02040503050406030204" pitchFamily="18" charset="0"/>
                        </a:rPr>
                        <m:t>𝑇</m:t>
                      </m:r>
                      <m:r>
                        <a:rPr lang="en-US" i="1" dirty="0">
                          <a:solidFill>
                            <a:schemeClr val="tx1"/>
                          </a:solidFill>
                          <a:latin typeface="Cambria Math" panose="02040503050406030204" pitchFamily="18" charset="0"/>
                          <a:ea typeface="Cambria Math" panose="02040503050406030204" pitchFamily="18" charset="0"/>
                        </a:rPr>
                        <m:t>×</m:t>
                      </m:r>
                      <m:r>
                        <a:rPr lang="en-US" b="0" i="1" dirty="0" smtClean="0">
                          <a:solidFill>
                            <a:schemeClr val="tx1"/>
                          </a:solidFill>
                          <a:latin typeface="Cambria Math" panose="02040503050406030204" pitchFamily="18" charset="0"/>
                          <a:ea typeface="Cambria Math" panose="02040503050406030204" pitchFamily="18" charset="0"/>
                        </a:rPr>
                        <m:t>𝑅</m:t>
                      </m:r>
                    </m:oMath>
                  </m:oMathPara>
                </a14:m>
                <a:endParaRPr lang="en-US" dirty="0">
                  <a:solidFill>
                    <a:schemeClr val="tx1"/>
                  </a:solidFill>
                </a:endParaRPr>
              </a:p>
            </p:txBody>
          </p:sp>
        </mc:Choice>
        <mc:Fallback xmlns="">
          <p:sp>
            <p:nvSpPr>
              <p:cNvPr id="21" name="Text Placeholder 20">
                <a:extLst>
                  <a:ext uri="{FF2B5EF4-FFF2-40B4-BE49-F238E27FC236}">
                    <a16:creationId xmlns:a16="http://schemas.microsoft.com/office/drawing/2014/main" id="{5BA422C2-99EA-1746-7E3E-B6BC481CB647}"/>
                  </a:ext>
                </a:extLst>
              </p:cNvPr>
              <p:cNvSpPr>
                <a:spLocks noGrp="1" noRot="1" noChangeAspect="1" noMove="1" noResize="1" noEditPoints="1" noAdjustHandles="1" noChangeArrowheads="1" noChangeShapeType="1" noTextEdit="1"/>
              </p:cNvSpPr>
              <p:nvPr>
                <p:ph type="body" sz="quarter" idx="19"/>
              </p:nvPr>
            </p:nvSpPr>
            <p:spPr>
              <a:xfrm>
                <a:off x="2073758" y="5292009"/>
                <a:ext cx="7342632" cy="667512"/>
              </a:xfrm>
              <a:blipFill>
                <a:blip r:embed="rId2"/>
                <a:stretch>
                  <a:fillRect/>
                </a:stretch>
              </a:blipFill>
            </p:spPr>
            <p:txBody>
              <a:bodyPr/>
              <a:lstStyle/>
              <a:p>
                <a:r>
                  <a:rPr lang="en-US">
                    <a:noFill/>
                  </a:rPr>
                  <a:t> </a:t>
                </a:r>
              </a:p>
            </p:txBody>
          </p:sp>
        </mc:Fallback>
      </mc:AlternateContent>
      <p:sp>
        <p:nvSpPr>
          <p:cNvPr id="14" name="Text Placeholder 13">
            <a:extLst>
              <a:ext uri="{FF2B5EF4-FFF2-40B4-BE49-F238E27FC236}">
                <a16:creationId xmlns:a16="http://schemas.microsoft.com/office/drawing/2014/main" id="{AE883483-0E17-02B9-98C1-645AF1AA5B19}"/>
              </a:ext>
            </a:extLst>
          </p:cNvPr>
          <p:cNvSpPr>
            <a:spLocks noGrp="1"/>
          </p:cNvSpPr>
          <p:nvPr>
            <p:ph type="body" sz="quarter" idx="12"/>
          </p:nvPr>
        </p:nvSpPr>
        <p:spPr/>
        <p:txBody>
          <a:bodyPr/>
          <a:lstStyle/>
          <a:p>
            <a:r>
              <a:rPr lang="en-US" dirty="0">
                <a:solidFill>
                  <a:schemeClr val="bg1"/>
                </a:solidFill>
              </a:rPr>
              <a:t>This interaction involves persons and is included in the relative error variance.</a:t>
            </a:r>
          </a:p>
        </p:txBody>
      </p:sp>
      <mc:AlternateContent xmlns:mc="http://schemas.openxmlformats.org/markup-compatibility/2006" xmlns:a14="http://schemas.microsoft.com/office/drawing/2010/main">
        <mc:Choice Requires="a14">
          <p:sp>
            <p:nvSpPr>
              <p:cNvPr id="20" name="Text Placeholder 19">
                <a:extLst>
                  <a:ext uri="{FF2B5EF4-FFF2-40B4-BE49-F238E27FC236}">
                    <a16:creationId xmlns:a16="http://schemas.microsoft.com/office/drawing/2014/main" id="{6B363359-8A6E-8B3B-66F2-EE7AED0115BB}"/>
                  </a:ext>
                </a:extLst>
              </p:cNvPr>
              <p:cNvSpPr>
                <a:spLocks noGrp="1"/>
              </p:cNvSpPr>
              <p:nvPr>
                <p:ph type="body" sz="quarter" idx="18"/>
              </p:nvPr>
            </p:nvSpPr>
            <p:spPr>
              <a:xfrm>
                <a:off x="2073758" y="4364019"/>
                <a:ext cx="7342632" cy="667512"/>
              </a:xfrm>
            </p:spPr>
            <p:txBody>
              <a:bodyPr/>
              <a:lstStyle/>
              <a:p>
                <a:pPr/>
                <a14:m>
                  <m:oMathPara xmlns:m="http://schemas.openxmlformats.org/officeDocument/2006/math">
                    <m:oMathParaPr>
                      <m:jc m:val="centerGroup"/>
                    </m:oMathParaPr>
                    <m:oMath xmlns:m="http://schemas.openxmlformats.org/officeDocument/2006/math">
                      <m:r>
                        <a:rPr lang="en-US" i="1" dirty="0" smtClean="0">
                          <a:solidFill>
                            <a:schemeClr val="tx1"/>
                          </a:solidFill>
                          <a:latin typeface="Cambria Math" panose="02040503050406030204" pitchFamily="18" charset="0"/>
                          <a:ea typeface="Cambria Math" panose="02040503050406030204" pitchFamily="18" charset="0"/>
                        </a:rPr>
                        <m:t>𝑝</m:t>
                      </m:r>
                      <m:r>
                        <a:rPr lang="en-US" i="1" dirty="0">
                          <a:solidFill>
                            <a:schemeClr val="tx1"/>
                          </a:solidFill>
                          <a:latin typeface="Cambria Math" panose="02040503050406030204" pitchFamily="18" charset="0"/>
                          <a:ea typeface="Cambria Math" panose="02040503050406030204" pitchFamily="18" charset="0"/>
                        </a:rPr>
                        <m:t>×</m:t>
                      </m:r>
                      <m:r>
                        <a:rPr lang="en-US" b="0" i="1" dirty="0" smtClean="0">
                          <a:solidFill>
                            <a:schemeClr val="tx1"/>
                          </a:solidFill>
                          <a:latin typeface="Cambria Math" panose="02040503050406030204" pitchFamily="18" charset="0"/>
                        </a:rPr>
                        <m:t>𝑇</m:t>
                      </m:r>
                    </m:oMath>
                  </m:oMathPara>
                </a14:m>
                <a:endParaRPr lang="en-US" dirty="0">
                  <a:solidFill>
                    <a:schemeClr val="tx1"/>
                  </a:solidFill>
                </a:endParaRPr>
              </a:p>
            </p:txBody>
          </p:sp>
        </mc:Choice>
        <mc:Fallback xmlns="">
          <p:sp>
            <p:nvSpPr>
              <p:cNvPr id="20" name="Text Placeholder 19">
                <a:extLst>
                  <a:ext uri="{FF2B5EF4-FFF2-40B4-BE49-F238E27FC236}">
                    <a16:creationId xmlns:a16="http://schemas.microsoft.com/office/drawing/2014/main" id="{6B363359-8A6E-8B3B-66F2-EE7AED0115BB}"/>
                  </a:ext>
                </a:extLst>
              </p:cNvPr>
              <p:cNvSpPr>
                <a:spLocks noGrp="1" noRot="1" noChangeAspect="1" noMove="1" noResize="1" noEditPoints="1" noAdjustHandles="1" noChangeArrowheads="1" noChangeShapeType="1" noTextEdit="1"/>
              </p:cNvSpPr>
              <p:nvPr>
                <p:ph type="body" sz="quarter" idx="18"/>
              </p:nvPr>
            </p:nvSpPr>
            <p:spPr>
              <a:xfrm>
                <a:off x="2073758" y="4364019"/>
                <a:ext cx="7342632" cy="667512"/>
              </a:xfr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2" name="Text Placeholder 11">
                <a:extLst>
                  <a:ext uri="{FF2B5EF4-FFF2-40B4-BE49-F238E27FC236}">
                    <a16:creationId xmlns:a16="http://schemas.microsoft.com/office/drawing/2014/main" id="{1556F217-31DC-266C-8AD2-86EF617193D7}"/>
                  </a:ext>
                </a:extLst>
              </p:cNvPr>
              <p:cNvSpPr>
                <a:spLocks noGrp="1"/>
              </p:cNvSpPr>
              <p:nvPr>
                <p:ph type="body" sz="quarter" idx="10"/>
              </p:nvPr>
            </p:nvSpPr>
            <p:spPr/>
            <p:txBody>
              <a:bodyPr>
                <a:norm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solidFill>
                      <a:schemeClr val="tx1"/>
                    </a:solidFill>
                  </a:rPr>
                  <a:t>This is correct – </a:t>
                </a:r>
                <a:r>
                  <a:rPr lang="en-US" sz="1800" kern="100" dirty="0">
                    <a:solidFill>
                      <a:schemeClr val="tx1"/>
                    </a:solidFill>
                    <a:effectLst/>
                  </a:rPr>
                  <a:t>The </a:t>
                </a:r>
                <a14:m>
                  <m:oMath xmlns:m="http://schemas.openxmlformats.org/officeDocument/2006/math">
                    <m:r>
                      <a:rPr kumimoji="0" lang="en-US" sz="1800" b="0" i="1" u="none" strike="noStrike" kern="1200" cap="none" spc="0" normalizeH="0" baseline="0" noProof="0" dirty="0" smtClean="0">
                        <a:ln>
                          <a:noFill/>
                        </a:ln>
                        <a:solidFill>
                          <a:prstClr val="black"/>
                        </a:solidFill>
                        <a:effectLst/>
                        <a:uLnTx/>
                        <a:uFillTx/>
                        <a:latin typeface="Cambria Math" panose="02040503050406030204" pitchFamily="18" charset="0"/>
                      </a:rPr>
                      <m:t>𝑇</m:t>
                    </m:r>
                    <m:r>
                      <a:rPr kumimoji="0" lang="en-US" sz="1800" b="0" i="1" u="none" strike="noStrike" kern="1200" cap="none" spc="0" normalizeH="0" baseline="0" noProof="0" dirty="0">
                        <a:ln>
                          <a:noFill/>
                        </a:ln>
                        <a:solidFill>
                          <a:prstClr val="black"/>
                        </a:solidFill>
                        <a:effectLst/>
                        <a:uLnTx/>
                        <a:uFillTx/>
                        <a:latin typeface="Cambria Math" panose="02040503050406030204" pitchFamily="18" charset="0"/>
                        <a:ea typeface="Cambria Math" panose="02040503050406030204" pitchFamily="18" charset="0"/>
                      </a:rPr>
                      <m:t>×</m:t>
                    </m:r>
                    <m:r>
                      <a:rPr kumimoji="0" lang="en-US" sz="1800" b="0" i="1" u="none" strike="noStrike" kern="1200" cap="none" spc="0" normalizeH="0" baseline="0" noProof="0" dirty="0">
                        <a:ln>
                          <a:noFill/>
                        </a:ln>
                        <a:solidFill>
                          <a:prstClr val="black"/>
                        </a:solidFill>
                        <a:effectLst/>
                        <a:uLnTx/>
                        <a:uFillTx/>
                        <a:latin typeface="Cambria Math" panose="02040503050406030204" pitchFamily="18" charset="0"/>
                      </a:rPr>
                      <m:t>𝑅</m:t>
                    </m:r>
                  </m:oMath>
                </a14:m>
                <a:r>
                  <a:rPr lang="en-US" sz="1800" i="1" kern="100" dirty="0">
                    <a:solidFill>
                      <a:schemeClr val="tx1"/>
                    </a:solidFill>
                    <a:effectLst/>
                  </a:rPr>
                  <a:t> </a:t>
                </a:r>
                <a:r>
                  <a:rPr lang="en-US" sz="1800" kern="100" dirty="0">
                    <a:solidFill>
                      <a:schemeClr val="tx1"/>
                    </a:solidFill>
                    <a:effectLst/>
                  </a:rPr>
                  <a:t>interaction does not involve persons, so it does not affect the relative rank ordering of persons</a:t>
                </a:r>
                <a:r>
                  <a:rPr lang="en-US" dirty="0">
                    <a:solidFill>
                      <a:schemeClr val="tx1"/>
                    </a:solidFill>
                  </a:rPr>
                  <a:t>.</a:t>
                </a:r>
              </a:p>
            </p:txBody>
          </p:sp>
        </mc:Choice>
        <mc:Fallback xmlns="">
          <p:sp>
            <p:nvSpPr>
              <p:cNvPr id="12" name="Text Placeholder 11">
                <a:extLst>
                  <a:ext uri="{FF2B5EF4-FFF2-40B4-BE49-F238E27FC236}">
                    <a16:creationId xmlns:a16="http://schemas.microsoft.com/office/drawing/2014/main" id="{1556F217-31DC-266C-8AD2-86EF617193D7}"/>
                  </a:ext>
                </a:extLst>
              </p:cNvPr>
              <p:cNvSpPr>
                <a:spLocks noGrp="1" noRot="1" noChangeAspect="1" noMove="1" noResize="1" noEditPoints="1" noAdjustHandles="1" noChangeArrowheads="1" noChangeShapeType="1" noTextEdit="1"/>
              </p:cNvSpPr>
              <p:nvPr>
                <p:ph type="body" sz="quarter" idx="10"/>
              </p:nvPr>
            </p:nvSpPr>
            <p:spPr>
              <a:blipFill>
                <a:blip r:embed="rId4"/>
                <a:stretch>
                  <a:fillRect t="-6087" r="-83"/>
                </a:stretch>
              </a:blipFill>
            </p:spPr>
            <p:txBody>
              <a:bodyPr/>
              <a:lstStyle/>
              <a:p>
                <a:r>
                  <a:rPr lang="en-US">
                    <a:noFill/>
                  </a:rPr>
                  <a:t> </a:t>
                </a:r>
              </a:p>
            </p:txBody>
          </p:sp>
        </mc:Fallback>
      </mc:AlternateContent>
      <p:sp>
        <p:nvSpPr>
          <p:cNvPr id="13" name="Text Placeholder 12">
            <a:extLst>
              <a:ext uri="{FF2B5EF4-FFF2-40B4-BE49-F238E27FC236}">
                <a16:creationId xmlns:a16="http://schemas.microsoft.com/office/drawing/2014/main" id="{FC0D4079-7861-3920-1D3B-4822C90EE883}"/>
              </a:ext>
            </a:extLst>
          </p:cNvPr>
          <p:cNvSpPr>
            <a:spLocks noGrp="1"/>
          </p:cNvSpPr>
          <p:nvPr>
            <p:ph type="body" sz="quarter" idx="11"/>
          </p:nvPr>
        </p:nvSpPr>
        <p:spPr/>
        <p:txBody>
          <a:bodyPr/>
          <a:lstStyle/>
          <a:p>
            <a:r>
              <a:rPr lang="en-US" dirty="0">
                <a:solidFill>
                  <a:schemeClr val="bg1"/>
                </a:solidFill>
              </a:rPr>
              <a:t>This interaction involves persons and is included in the relative error variance.</a:t>
            </a:r>
          </a:p>
        </p:txBody>
      </p:sp>
      <mc:AlternateContent xmlns:mc="http://schemas.openxmlformats.org/markup-compatibility/2006" xmlns:a14="http://schemas.microsoft.com/office/drawing/2010/main">
        <mc:Choice Requires="a14">
          <p:sp>
            <p:nvSpPr>
              <p:cNvPr id="19" name="Text Placeholder 18">
                <a:extLst>
                  <a:ext uri="{FF2B5EF4-FFF2-40B4-BE49-F238E27FC236}">
                    <a16:creationId xmlns:a16="http://schemas.microsoft.com/office/drawing/2014/main" id="{06956135-6FCA-E243-F6EB-DB0767624A4D}"/>
                  </a:ext>
                </a:extLst>
              </p:cNvPr>
              <p:cNvSpPr>
                <a:spLocks noGrp="1"/>
              </p:cNvSpPr>
              <p:nvPr>
                <p:ph type="body" sz="quarter" idx="17"/>
              </p:nvPr>
            </p:nvSpPr>
            <p:spPr>
              <a:xfrm>
                <a:off x="2073758" y="2589652"/>
                <a:ext cx="7342632" cy="667512"/>
              </a:xfrm>
            </p:spPr>
            <p:txBody>
              <a:bodyPr/>
              <a:lstStyle/>
              <a:p>
                <a:pPr/>
                <a14:m>
                  <m:oMathPara xmlns:m="http://schemas.openxmlformats.org/officeDocument/2006/math">
                    <m:oMathParaPr>
                      <m:jc m:val="centerGroup"/>
                    </m:oMathParaPr>
                    <m:oMath xmlns:m="http://schemas.openxmlformats.org/officeDocument/2006/math">
                      <m:r>
                        <a:rPr lang="en-US" b="0" i="1" dirty="0" smtClean="0">
                          <a:solidFill>
                            <a:schemeClr val="tx1"/>
                          </a:solidFill>
                          <a:latin typeface="Cambria Math" panose="02040503050406030204" pitchFamily="18" charset="0"/>
                          <a:ea typeface="Cambria Math" panose="02040503050406030204" pitchFamily="18" charset="0"/>
                        </a:rPr>
                        <m:t>𝑝</m:t>
                      </m:r>
                      <m:r>
                        <a:rPr lang="en-US" i="1" dirty="0">
                          <a:solidFill>
                            <a:schemeClr val="tx1"/>
                          </a:solidFill>
                          <a:latin typeface="Cambria Math" panose="02040503050406030204" pitchFamily="18" charset="0"/>
                          <a:ea typeface="Cambria Math" panose="02040503050406030204" pitchFamily="18" charset="0"/>
                        </a:rPr>
                        <m:t>×</m:t>
                      </m:r>
                      <m:r>
                        <a:rPr lang="en-US" i="1" dirty="0">
                          <a:solidFill>
                            <a:schemeClr val="tx1"/>
                          </a:solidFill>
                          <a:latin typeface="Cambria Math" panose="02040503050406030204" pitchFamily="18" charset="0"/>
                        </a:rPr>
                        <m:t>𝑅</m:t>
                      </m:r>
                    </m:oMath>
                  </m:oMathPara>
                </a14:m>
                <a:endParaRPr lang="en-US" dirty="0">
                  <a:solidFill>
                    <a:schemeClr val="tx1"/>
                  </a:solidFill>
                </a:endParaRPr>
              </a:p>
            </p:txBody>
          </p:sp>
        </mc:Choice>
        <mc:Fallback xmlns="">
          <p:sp>
            <p:nvSpPr>
              <p:cNvPr id="19" name="Text Placeholder 18">
                <a:extLst>
                  <a:ext uri="{FF2B5EF4-FFF2-40B4-BE49-F238E27FC236}">
                    <a16:creationId xmlns:a16="http://schemas.microsoft.com/office/drawing/2014/main" id="{06956135-6FCA-E243-F6EB-DB0767624A4D}"/>
                  </a:ext>
                </a:extLst>
              </p:cNvPr>
              <p:cNvSpPr>
                <a:spLocks noGrp="1" noRot="1" noChangeAspect="1" noMove="1" noResize="1" noEditPoints="1" noAdjustHandles="1" noChangeArrowheads="1" noChangeShapeType="1" noTextEdit="1"/>
              </p:cNvSpPr>
              <p:nvPr>
                <p:ph type="body" sz="quarter" idx="17"/>
              </p:nvPr>
            </p:nvSpPr>
            <p:spPr>
              <a:xfrm>
                <a:off x="2073758" y="2589652"/>
                <a:ext cx="7342632" cy="667512"/>
              </a:xfrm>
              <a:blipFill>
                <a:blip r:embed="rId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8" name="Text Placeholder 17">
                <a:extLst>
                  <a:ext uri="{FF2B5EF4-FFF2-40B4-BE49-F238E27FC236}">
                    <a16:creationId xmlns:a16="http://schemas.microsoft.com/office/drawing/2014/main" id="{D527B368-7E5C-E427-325A-5A431338A6E7}"/>
                  </a:ext>
                </a:extLst>
              </p:cNvPr>
              <p:cNvSpPr>
                <a:spLocks noGrp="1"/>
              </p:cNvSpPr>
              <p:nvPr>
                <p:ph type="body" sz="quarter" idx="16"/>
              </p:nvPr>
            </p:nvSpPr>
            <p:spPr>
              <a:xfrm>
                <a:off x="2073758" y="3471328"/>
                <a:ext cx="7342632" cy="667512"/>
              </a:xfrm>
            </p:spPr>
            <p:txBody>
              <a:bodyPr/>
              <a:lstStyle/>
              <a:p>
                <a:pPr/>
                <a14:m>
                  <m:oMathPara xmlns:m="http://schemas.openxmlformats.org/officeDocument/2006/math">
                    <m:oMathParaPr>
                      <m:jc m:val="centerGroup"/>
                    </m:oMathParaPr>
                    <m:oMath xmlns:m="http://schemas.openxmlformats.org/officeDocument/2006/math">
                      <m:r>
                        <a:rPr lang="en-US" i="1" dirty="0" smtClean="0">
                          <a:solidFill>
                            <a:schemeClr val="tx1"/>
                          </a:solidFill>
                          <a:latin typeface="Cambria Math" panose="02040503050406030204" pitchFamily="18" charset="0"/>
                        </a:rPr>
                        <m:t>𝑇</m:t>
                      </m:r>
                      <m:r>
                        <a:rPr lang="en-US" i="1" dirty="0">
                          <a:solidFill>
                            <a:schemeClr val="tx1"/>
                          </a:solidFill>
                          <a:latin typeface="Cambria Math" panose="02040503050406030204" pitchFamily="18" charset="0"/>
                          <a:ea typeface="Cambria Math" panose="02040503050406030204" pitchFamily="18" charset="0"/>
                        </a:rPr>
                        <m:t>×</m:t>
                      </m:r>
                      <m:r>
                        <a:rPr lang="en-US" i="1" dirty="0">
                          <a:solidFill>
                            <a:schemeClr val="tx1"/>
                          </a:solidFill>
                          <a:latin typeface="Cambria Math" panose="02040503050406030204" pitchFamily="18" charset="0"/>
                        </a:rPr>
                        <m:t>𝑅</m:t>
                      </m:r>
                    </m:oMath>
                  </m:oMathPara>
                </a14:m>
                <a:endParaRPr lang="en-US" dirty="0">
                  <a:solidFill>
                    <a:schemeClr val="tx1"/>
                  </a:solidFill>
                </a:endParaRPr>
              </a:p>
            </p:txBody>
          </p:sp>
        </mc:Choice>
        <mc:Fallback xmlns="">
          <p:sp>
            <p:nvSpPr>
              <p:cNvPr id="18" name="Text Placeholder 17">
                <a:extLst>
                  <a:ext uri="{FF2B5EF4-FFF2-40B4-BE49-F238E27FC236}">
                    <a16:creationId xmlns:a16="http://schemas.microsoft.com/office/drawing/2014/main" id="{D527B368-7E5C-E427-325A-5A431338A6E7}"/>
                  </a:ext>
                </a:extLst>
              </p:cNvPr>
              <p:cNvSpPr>
                <a:spLocks noGrp="1" noRot="1" noChangeAspect="1" noMove="1" noResize="1" noEditPoints="1" noAdjustHandles="1" noChangeArrowheads="1" noChangeShapeType="1" noTextEdit="1"/>
              </p:cNvSpPr>
              <p:nvPr>
                <p:ph type="body" sz="quarter" idx="16"/>
              </p:nvPr>
            </p:nvSpPr>
            <p:spPr>
              <a:xfrm>
                <a:off x="2073758" y="3471328"/>
                <a:ext cx="7342632" cy="667512"/>
              </a:xfrm>
              <a:blipFill>
                <a:blip r:embed="rId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6" name="Text Placeholder 15">
                <a:extLst>
                  <a:ext uri="{FF2B5EF4-FFF2-40B4-BE49-F238E27FC236}">
                    <a16:creationId xmlns:a16="http://schemas.microsoft.com/office/drawing/2014/main" id="{163FFC9A-4A64-28A7-44E1-149FC9964B95}"/>
                  </a:ext>
                </a:extLst>
              </p:cNvPr>
              <p:cNvSpPr>
                <a:spLocks noGrp="1"/>
              </p:cNvSpPr>
              <p:nvPr>
                <p:ph type="body" sz="quarter" idx="14"/>
              </p:nvPr>
            </p:nvSpPr>
            <p:spPr/>
            <p:txBody>
              <a:bodyPr>
                <a:normAutofit lnSpcReduction="10000"/>
              </a:bodyPr>
              <a:lstStyle/>
              <a:p>
                <a:r>
                  <a:rPr lang="en-US" dirty="0"/>
                  <a:t>In a </a:t>
                </a:r>
                <a14:m>
                  <m:oMath xmlns:m="http://schemas.openxmlformats.org/officeDocument/2006/math">
                    <m:r>
                      <a:rPr lang="en-US" i="1" dirty="0" smtClean="0">
                        <a:latin typeface="Cambria Math" panose="02040503050406030204" pitchFamily="18" charset="0"/>
                      </a:rPr>
                      <m:t>𝑝</m:t>
                    </m:r>
                    <m:r>
                      <a:rPr lang="en-US" i="1" dirty="0" smtClean="0">
                        <a:latin typeface="Cambria Math" panose="02040503050406030204" pitchFamily="18" charset="0"/>
                        <a:ea typeface="Cambria Math" panose="02040503050406030204" pitchFamily="18" charset="0"/>
                      </a:rPr>
                      <m:t>×</m:t>
                    </m:r>
                    <m:r>
                      <a:rPr lang="en-US" i="1" dirty="0" smtClean="0">
                        <a:latin typeface="Cambria Math" panose="02040503050406030204" pitchFamily="18" charset="0"/>
                      </a:rPr>
                      <m:t>𝑇</m:t>
                    </m:r>
                    <m:r>
                      <a:rPr lang="en-US" i="1" dirty="0" smtClean="0">
                        <a:latin typeface="Cambria Math" panose="02040503050406030204" pitchFamily="18" charset="0"/>
                        <a:ea typeface="Cambria Math" panose="02040503050406030204" pitchFamily="18" charset="0"/>
                      </a:rPr>
                      <m:t>×</m:t>
                    </m:r>
                    <m:r>
                      <a:rPr lang="en-US" i="1" dirty="0" smtClean="0">
                        <a:latin typeface="Cambria Math" panose="02040503050406030204" pitchFamily="18" charset="0"/>
                      </a:rPr>
                      <m:t>𝑅</m:t>
                    </m:r>
                    <m:r>
                      <a:rPr lang="en-US" i="1" dirty="0" smtClean="0">
                        <a:latin typeface="Cambria Math" panose="02040503050406030204" pitchFamily="18" charset="0"/>
                      </a:rPr>
                      <m:t> </m:t>
                    </m:r>
                  </m:oMath>
                </a14:m>
                <a:r>
                  <a:rPr lang="en-US" dirty="0"/>
                  <a:t>D study design with both </a:t>
                </a:r>
                <a14:m>
                  <m:oMath xmlns:m="http://schemas.openxmlformats.org/officeDocument/2006/math">
                    <m:r>
                      <a:rPr lang="en-US" i="1" dirty="0">
                        <a:latin typeface="Cambria Math" panose="02040503050406030204" pitchFamily="18" charset="0"/>
                      </a:rPr>
                      <m:t>𝑇</m:t>
                    </m:r>
                  </m:oMath>
                </a14:m>
                <a:r>
                  <a:rPr lang="en-US" dirty="0"/>
                  <a:t> and </a:t>
                </a:r>
                <a14:m>
                  <m:oMath xmlns:m="http://schemas.openxmlformats.org/officeDocument/2006/math">
                    <m:r>
                      <a:rPr lang="en-US" i="1" dirty="0">
                        <a:latin typeface="Cambria Math" panose="02040503050406030204" pitchFamily="18" charset="0"/>
                      </a:rPr>
                      <m:t>𝑅</m:t>
                    </m:r>
                  </m:oMath>
                </a14:m>
                <a:r>
                  <a:rPr lang="en-US" dirty="0"/>
                  <a:t> treated as random facets, which interaction does NOT contribute to the relative error variance?</a:t>
                </a:r>
              </a:p>
            </p:txBody>
          </p:sp>
        </mc:Choice>
        <mc:Fallback xmlns="">
          <p:sp>
            <p:nvSpPr>
              <p:cNvPr id="16" name="Text Placeholder 15">
                <a:extLst>
                  <a:ext uri="{FF2B5EF4-FFF2-40B4-BE49-F238E27FC236}">
                    <a16:creationId xmlns:a16="http://schemas.microsoft.com/office/drawing/2014/main" id="{163FFC9A-4A64-28A7-44E1-149FC9964B95}"/>
                  </a:ext>
                </a:extLst>
              </p:cNvPr>
              <p:cNvSpPr>
                <a:spLocks noGrp="1" noRot="1" noChangeAspect="1" noMove="1" noResize="1" noEditPoints="1" noAdjustHandles="1" noChangeArrowheads="1" noChangeShapeType="1" noTextEdit="1"/>
              </p:cNvSpPr>
              <p:nvPr>
                <p:ph type="body" sz="quarter" idx="14"/>
              </p:nvPr>
            </p:nvSpPr>
            <p:spPr>
              <a:blipFill>
                <a:blip r:embed="rId7"/>
                <a:stretch>
                  <a:fillRect t="-11024" b="-10236"/>
                </a:stretch>
              </a:blipFill>
            </p:spPr>
            <p:txBody>
              <a:bodyPr/>
              <a:lstStyle/>
              <a:p>
                <a:r>
                  <a:rPr lang="en-US">
                    <a:noFill/>
                  </a:rPr>
                  <a:t> </a:t>
                </a:r>
              </a:p>
            </p:txBody>
          </p:sp>
        </mc:Fallback>
      </mc:AlternateContent>
      <p:sp>
        <p:nvSpPr>
          <p:cNvPr id="56" name="Title 55">
            <a:extLst>
              <a:ext uri="{FF2B5EF4-FFF2-40B4-BE49-F238E27FC236}">
                <a16:creationId xmlns:a16="http://schemas.microsoft.com/office/drawing/2014/main" id="{4A9955C3-8B9E-2E01-DF51-F5E504AD807C}"/>
              </a:ext>
            </a:extLst>
          </p:cNvPr>
          <p:cNvSpPr>
            <a:spLocks noGrp="1"/>
          </p:cNvSpPr>
          <p:nvPr>
            <p:ph type="title"/>
          </p:nvPr>
        </p:nvSpPr>
        <p:spPr/>
        <p:txBody>
          <a:bodyPr/>
          <a:lstStyle/>
          <a:p>
            <a:r>
              <a:rPr lang="en-US" dirty="0"/>
              <a:t>7</a:t>
            </a:r>
          </a:p>
        </p:txBody>
      </p:sp>
      <p:sp>
        <p:nvSpPr>
          <p:cNvPr id="24" name="A Button">
            <a:extLst>
              <a:ext uri="{FF2B5EF4-FFF2-40B4-BE49-F238E27FC236}">
                <a16:creationId xmlns:a16="http://schemas.microsoft.com/office/drawing/2014/main" id="{76F6FE6A-AFC7-98C8-E30D-7AB720C18050}"/>
              </a:ext>
            </a:extLst>
          </p:cNvPr>
          <p:cNvSpPr/>
          <p:nvPr/>
        </p:nvSpPr>
        <p:spPr>
          <a:xfrm>
            <a:off x="1463284" y="2710719"/>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A</a:t>
            </a:r>
          </a:p>
        </p:txBody>
      </p:sp>
      <p:sp>
        <p:nvSpPr>
          <p:cNvPr id="25" name="B Button">
            <a:extLst>
              <a:ext uri="{FF2B5EF4-FFF2-40B4-BE49-F238E27FC236}">
                <a16:creationId xmlns:a16="http://schemas.microsoft.com/office/drawing/2014/main" id="{426169D3-CA87-903E-2240-C61F5D3AFDFE}"/>
              </a:ext>
            </a:extLst>
          </p:cNvPr>
          <p:cNvSpPr/>
          <p:nvPr/>
        </p:nvSpPr>
        <p:spPr>
          <a:xfrm>
            <a:off x="1463284" y="3619625"/>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B</a:t>
            </a:r>
          </a:p>
        </p:txBody>
      </p:sp>
      <p:sp>
        <p:nvSpPr>
          <p:cNvPr id="26" name="C Button">
            <a:extLst>
              <a:ext uri="{FF2B5EF4-FFF2-40B4-BE49-F238E27FC236}">
                <a16:creationId xmlns:a16="http://schemas.microsoft.com/office/drawing/2014/main" id="{5BF8D094-9FF4-5FB4-DA27-7862B71FF887}"/>
              </a:ext>
            </a:extLst>
          </p:cNvPr>
          <p:cNvSpPr/>
          <p:nvPr/>
        </p:nvSpPr>
        <p:spPr>
          <a:xfrm>
            <a:off x="1463284" y="4472596"/>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C</a:t>
            </a:r>
          </a:p>
        </p:txBody>
      </p:sp>
      <p:sp>
        <p:nvSpPr>
          <p:cNvPr id="27" name="D Button">
            <a:extLst>
              <a:ext uri="{FF2B5EF4-FFF2-40B4-BE49-F238E27FC236}">
                <a16:creationId xmlns:a16="http://schemas.microsoft.com/office/drawing/2014/main" id="{82CC0F06-3762-6359-6D59-24F0694C5221}"/>
              </a:ext>
            </a:extLst>
          </p:cNvPr>
          <p:cNvSpPr/>
          <p:nvPr/>
        </p:nvSpPr>
        <p:spPr>
          <a:xfrm>
            <a:off x="1463284" y="5397163"/>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D</a:t>
            </a:r>
          </a:p>
        </p:txBody>
      </p:sp>
      <p:sp>
        <p:nvSpPr>
          <p:cNvPr id="28" name="Cross 27">
            <a:extLst>
              <a:ext uri="{FF2B5EF4-FFF2-40B4-BE49-F238E27FC236}">
                <a16:creationId xmlns:a16="http://schemas.microsoft.com/office/drawing/2014/main" id="{B74BD833-9A92-C07D-1106-299B5D802975}"/>
              </a:ext>
            </a:extLst>
          </p:cNvPr>
          <p:cNvSpPr/>
          <p:nvPr/>
        </p:nvSpPr>
        <p:spPr>
          <a:xfrm rot="18947527">
            <a:off x="1435337" y="2669788"/>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Cross 28">
            <a:extLst>
              <a:ext uri="{FF2B5EF4-FFF2-40B4-BE49-F238E27FC236}">
                <a16:creationId xmlns:a16="http://schemas.microsoft.com/office/drawing/2014/main" id="{956FD871-10BB-929B-3D4F-0278823CE03B}"/>
              </a:ext>
            </a:extLst>
          </p:cNvPr>
          <p:cNvSpPr/>
          <p:nvPr/>
        </p:nvSpPr>
        <p:spPr>
          <a:xfrm rot="18947527">
            <a:off x="1436985" y="4383797"/>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Cross 29">
            <a:extLst>
              <a:ext uri="{FF2B5EF4-FFF2-40B4-BE49-F238E27FC236}">
                <a16:creationId xmlns:a16="http://schemas.microsoft.com/office/drawing/2014/main" id="{82854BD2-9AA8-E50F-4894-BAAC3BB73AFB}"/>
              </a:ext>
            </a:extLst>
          </p:cNvPr>
          <p:cNvSpPr/>
          <p:nvPr/>
        </p:nvSpPr>
        <p:spPr>
          <a:xfrm rot="18947527">
            <a:off x="1424859" y="5297288"/>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1" name="Graphic 30" descr="Checkmark with solid fill">
            <a:extLst>
              <a:ext uri="{FF2B5EF4-FFF2-40B4-BE49-F238E27FC236}">
                <a16:creationId xmlns:a16="http://schemas.microsoft.com/office/drawing/2014/main" id="{ACA89CF5-1B2B-FFD5-D575-4E5F25622330}"/>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399920" y="3525400"/>
            <a:ext cx="598518" cy="598518"/>
          </a:xfrm>
          <a:prstGeom prst="rect">
            <a:avLst/>
          </a:prstGeom>
        </p:spPr>
      </p:pic>
      <p:sp>
        <p:nvSpPr>
          <p:cNvPr id="32" name="Partial Circle 31">
            <a:extLst>
              <a:ext uri="{FF2B5EF4-FFF2-40B4-BE49-F238E27FC236}">
                <a16:creationId xmlns:a16="http://schemas.microsoft.com/office/drawing/2014/main" id="{51FF6F00-B320-C0F2-0C85-D78F5641B0F2}"/>
              </a:ext>
            </a:extLst>
          </p:cNvPr>
          <p:cNvSpPr/>
          <p:nvPr/>
        </p:nvSpPr>
        <p:spPr>
          <a:xfrm>
            <a:off x="8066786" y="-2652671"/>
            <a:ext cx="8241337" cy="5325153"/>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33" name="Title 1">
            <a:extLst>
              <a:ext uri="{FF2B5EF4-FFF2-40B4-BE49-F238E27FC236}">
                <a16:creationId xmlns:a16="http://schemas.microsoft.com/office/drawing/2014/main" id="{3ABBFBB2-A4FC-1159-177E-3CC4120E3E41}"/>
              </a:ext>
            </a:extLst>
          </p:cNvPr>
          <p:cNvSpPr txBox="1"/>
          <p:nvPr/>
        </p:nvSpPr>
        <p:spPr>
          <a:xfrm>
            <a:off x="8855246" y="246441"/>
            <a:ext cx="3424000" cy="1323439"/>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sp>
        <p:nvSpPr>
          <p:cNvPr id="34" name="Next Question Arrow">
            <a:hlinkClick r:id="rId10" action="ppaction://hlinksldjump"/>
            <a:extLst>
              <a:ext uri="{FF2B5EF4-FFF2-40B4-BE49-F238E27FC236}">
                <a16:creationId xmlns:a16="http://schemas.microsoft.com/office/drawing/2014/main" id="{82842601-7FCD-9A1D-67DD-B7941D3EB8FE}"/>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
        <p:nvSpPr>
          <p:cNvPr id="35" name="Next Question Arrow">
            <a:hlinkClick r:id="rId11" action="ppaction://hlinksldjump"/>
            <a:extLst>
              <a:ext uri="{FF2B5EF4-FFF2-40B4-BE49-F238E27FC236}">
                <a16:creationId xmlns:a16="http://schemas.microsoft.com/office/drawing/2014/main" id="{03A2FB1B-058D-7603-426A-8ADB67494736}"/>
              </a:ext>
            </a:extLst>
          </p:cNvPr>
          <p:cNvSpPr/>
          <p:nvPr/>
        </p:nvSpPr>
        <p:spPr>
          <a:xfrm>
            <a:off x="9961709" y="6283885"/>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 Question</a:t>
            </a:r>
          </a:p>
        </p:txBody>
      </p:sp>
    </p:spTree>
    <p:extLst>
      <p:ext uri="{BB962C8B-B14F-4D97-AF65-F5344CB8AC3E}">
        <p14:creationId xmlns:p14="http://schemas.microsoft.com/office/powerpoint/2010/main" val="1190368141"/>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4"/>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par>
                                <p:cTn id="7" presetID="10" presetClass="exit" presetSubtype="0" fill="hold" grpId="0" nodeType="withEffect">
                                  <p:stCondLst>
                                    <p:cond delay="0"/>
                                  </p:stCondLst>
                                  <p:childTnLst>
                                    <p:animEffect transition="out" filter="fade">
                                      <p:cBhvr>
                                        <p:cTn id="8" dur="250"/>
                                        <p:tgtEl>
                                          <p:spTgt spid="19">
                                            <p:txEl>
                                              <p:pRg st="0" end="0"/>
                                            </p:txEl>
                                          </p:spTgt>
                                        </p:tgtEl>
                                      </p:cBhvr>
                                    </p:animEffect>
                                    <p:set>
                                      <p:cBhvr>
                                        <p:cTn id="9" dur="1" fill="hold">
                                          <p:stCondLst>
                                            <p:cond delay="249"/>
                                          </p:stCondLst>
                                        </p:cTn>
                                        <p:tgtEl>
                                          <p:spTgt spid="19">
                                            <p:txEl>
                                              <p:pRg st="0" end="0"/>
                                            </p:txEl>
                                          </p:spTgt>
                                        </p:tgtEl>
                                        <p:attrNameLst>
                                          <p:attrName>style.visibility</p:attrName>
                                        </p:attrNameLst>
                                      </p:cBhvr>
                                      <p:to>
                                        <p:strVal val="hidden"/>
                                      </p:to>
                                    </p:set>
                                  </p:childTnLst>
                                </p:cTn>
                              </p:par>
                              <p:par>
                                <p:cTn id="10" presetID="10" presetClass="exit" presetSubtype="0" fill="hold" grpId="0" nodeType="withEffect">
                                  <p:stCondLst>
                                    <p:cond delay="0"/>
                                  </p:stCondLst>
                                  <p:childTnLst>
                                    <p:animEffect transition="out" filter="fade">
                                      <p:cBhvr>
                                        <p:cTn id="11" dur="250"/>
                                        <p:tgtEl>
                                          <p:spTgt spid="19">
                                            <p:bg/>
                                          </p:spTgt>
                                        </p:tgtEl>
                                      </p:cBhvr>
                                    </p:animEffect>
                                    <p:set>
                                      <p:cBhvr>
                                        <p:cTn id="12" dur="1" fill="hold">
                                          <p:stCondLst>
                                            <p:cond delay="249"/>
                                          </p:stCondLst>
                                        </p:cTn>
                                        <p:tgtEl>
                                          <p:spTgt spid="19">
                                            <p:bg/>
                                          </p:spTgt>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13" restart="whenNotActive" fill="hold" evtFilter="cancelBubble" nodeType="interactiveSeq">
                <p:stCondLst>
                  <p:cond evt="onClick" delay="0">
                    <p:tgtEl>
                      <p:spTgt spid="25"/>
                    </p:tgtEl>
                  </p:cond>
                </p:stCondLst>
                <p:endSync evt="end" delay="0">
                  <p:rtn val="all"/>
                </p:endSync>
                <p:childTnLst>
                  <p:par>
                    <p:cTn id="14" fill="hold">
                      <p:stCondLst>
                        <p:cond delay="0"/>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31"/>
                                        </p:tgtEl>
                                        <p:attrNameLst>
                                          <p:attrName>style.visibility</p:attrName>
                                        </p:attrNameLst>
                                      </p:cBhvr>
                                      <p:to>
                                        <p:strVal val="visible"/>
                                      </p:to>
                                    </p:set>
                                  </p:childTnLst>
                                </p:cTn>
                              </p:par>
                              <p:par>
                                <p:cTn id="18" presetID="10" presetClass="exit" presetSubtype="0" fill="hold" grpId="0" nodeType="withEffect">
                                  <p:stCondLst>
                                    <p:cond delay="0"/>
                                  </p:stCondLst>
                                  <p:childTnLst>
                                    <p:animEffect transition="out" filter="fade">
                                      <p:cBhvr>
                                        <p:cTn id="19" dur="250"/>
                                        <p:tgtEl>
                                          <p:spTgt spid="18">
                                            <p:txEl>
                                              <p:pRg st="0" end="0"/>
                                            </p:txEl>
                                          </p:spTgt>
                                        </p:tgtEl>
                                      </p:cBhvr>
                                    </p:animEffect>
                                    <p:set>
                                      <p:cBhvr>
                                        <p:cTn id="20" dur="1" fill="hold">
                                          <p:stCondLst>
                                            <p:cond delay="249"/>
                                          </p:stCondLst>
                                        </p:cTn>
                                        <p:tgtEl>
                                          <p:spTgt spid="18">
                                            <p:txEl>
                                              <p:pRg st="0" end="0"/>
                                            </p:txEl>
                                          </p:spTgt>
                                        </p:tgtEl>
                                        <p:attrNameLst>
                                          <p:attrName>style.visibility</p:attrName>
                                        </p:attrNameLst>
                                      </p:cBhvr>
                                      <p:to>
                                        <p:strVal val="hidden"/>
                                      </p:to>
                                    </p:set>
                                  </p:childTnLst>
                                </p:cTn>
                              </p:par>
                              <p:par>
                                <p:cTn id="21" presetID="10" presetClass="exit" presetSubtype="0" fill="hold" grpId="0" nodeType="withEffect">
                                  <p:stCondLst>
                                    <p:cond delay="0"/>
                                  </p:stCondLst>
                                  <p:childTnLst>
                                    <p:animEffect transition="out" filter="fade">
                                      <p:cBhvr>
                                        <p:cTn id="22" dur="250"/>
                                        <p:tgtEl>
                                          <p:spTgt spid="18">
                                            <p:bg/>
                                          </p:spTgt>
                                        </p:tgtEl>
                                      </p:cBhvr>
                                    </p:animEffect>
                                    <p:set>
                                      <p:cBhvr>
                                        <p:cTn id="23" dur="1" fill="hold">
                                          <p:stCondLst>
                                            <p:cond delay="249"/>
                                          </p:stCondLst>
                                        </p:cTn>
                                        <p:tgtEl>
                                          <p:spTgt spid="18">
                                            <p:bg/>
                                          </p:spTgt>
                                        </p:tgtEl>
                                        <p:attrNameLst>
                                          <p:attrName>style.visibility</p:attrName>
                                        </p:attrNameLst>
                                      </p:cBhvr>
                                      <p:to>
                                        <p:strVal val="hidden"/>
                                      </p:to>
                                    </p:set>
                                  </p:childTnLst>
                                </p:cTn>
                              </p:par>
                            </p:childTnLst>
                          </p:cTn>
                        </p:par>
                      </p:childTnLst>
                    </p:cTn>
                  </p:par>
                </p:childTnLst>
              </p:cTn>
              <p:nextCondLst>
                <p:cond evt="onClick" delay="0">
                  <p:tgtEl>
                    <p:spTgt spid="25"/>
                  </p:tgtEl>
                </p:cond>
              </p:nextCondLst>
            </p:seq>
            <p:seq concurrent="1" nextAc="seek">
              <p:cTn id="24" restart="whenNotActive" fill="hold" evtFilter="cancelBubble" nodeType="interactiveSeq">
                <p:stCondLst>
                  <p:cond evt="onClick" delay="0">
                    <p:tgtEl>
                      <p:spTgt spid="26"/>
                    </p:tgtEl>
                  </p:cond>
                </p:stCondLst>
                <p:endSync evt="end" delay="0">
                  <p:rtn val="all"/>
                </p:endSync>
                <p:childTnLst>
                  <p:par>
                    <p:cTn id="25" fill="hold">
                      <p:stCondLst>
                        <p:cond delay="0"/>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9"/>
                                        </p:tgtEl>
                                        <p:attrNameLst>
                                          <p:attrName>style.visibility</p:attrName>
                                        </p:attrNameLst>
                                      </p:cBhvr>
                                      <p:to>
                                        <p:strVal val="visible"/>
                                      </p:to>
                                    </p:set>
                                  </p:childTnLst>
                                </p:cTn>
                              </p:par>
                              <p:par>
                                <p:cTn id="29" presetID="10" presetClass="exit" presetSubtype="0" fill="hold" grpId="0" nodeType="withEffect">
                                  <p:stCondLst>
                                    <p:cond delay="0"/>
                                  </p:stCondLst>
                                  <p:childTnLst>
                                    <p:animEffect transition="out" filter="fade">
                                      <p:cBhvr>
                                        <p:cTn id="30" dur="250"/>
                                        <p:tgtEl>
                                          <p:spTgt spid="20">
                                            <p:txEl>
                                              <p:pRg st="0" end="0"/>
                                            </p:txEl>
                                          </p:spTgt>
                                        </p:tgtEl>
                                      </p:cBhvr>
                                    </p:animEffect>
                                    <p:set>
                                      <p:cBhvr>
                                        <p:cTn id="31" dur="1" fill="hold">
                                          <p:stCondLst>
                                            <p:cond delay="249"/>
                                          </p:stCondLst>
                                        </p:cTn>
                                        <p:tgtEl>
                                          <p:spTgt spid="20">
                                            <p:txEl>
                                              <p:pRg st="0" end="0"/>
                                            </p:txEl>
                                          </p:spTgt>
                                        </p:tgtEl>
                                        <p:attrNameLst>
                                          <p:attrName>style.visibility</p:attrName>
                                        </p:attrNameLst>
                                      </p:cBhvr>
                                      <p:to>
                                        <p:strVal val="hidden"/>
                                      </p:to>
                                    </p:set>
                                  </p:childTnLst>
                                </p:cTn>
                              </p:par>
                              <p:par>
                                <p:cTn id="32" presetID="10" presetClass="exit" presetSubtype="0" fill="hold" grpId="0" nodeType="withEffect">
                                  <p:stCondLst>
                                    <p:cond delay="0"/>
                                  </p:stCondLst>
                                  <p:childTnLst>
                                    <p:animEffect transition="out" filter="fade">
                                      <p:cBhvr>
                                        <p:cTn id="33" dur="250"/>
                                        <p:tgtEl>
                                          <p:spTgt spid="20">
                                            <p:bg/>
                                          </p:spTgt>
                                        </p:tgtEl>
                                      </p:cBhvr>
                                    </p:animEffect>
                                    <p:set>
                                      <p:cBhvr>
                                        <p:cTn id="34" dur="1" fill="hold">
                                          <p:stCondLst>
                                            <p:cond delay="249"/>
                                          </p:stCondLst>
                                        </p:cTn>
                                        <p:tgtEl>
                                          <p:spTgt spid="20">
                                            <p:bg/>
                                          </p:spTgt>
                                        </p:tgtEl>
                                        <p:attrNameLst>
                                          <p:attrName>style.visibility</p:attrName>
                                        </p:attrNameLst>
                                      </p:cBhvr>
                                      <p:to>
                                        <p:strVal val="hidden"/>
                                      </p:to>
                                    </p:set>
                                  </p:childTnLst>
                                </p:cTn>
                              </p:par>
                            </p:childTnLst>
                          </p:cTn>
                        </p:par>
                      </p:childTnLst>
                    </p:cTn>
                  </p:par>
                </p:childTnLst>
              </p:cTn>
              <p:nextCondLst>
                <p:cond evt="onClick" delay="0">
                  <p:tgtEl>
                    <p:spTgt spid="26"/>
                  </p:tgtEl>
                </p:cond>
              </p:nextCondLst>
            </p:seq>
            <p:seq concurrent="1" nextAc="seek">
              <p:cTn id="35" restart="whenNotActive" fill="hold" evtFilter="cancelBubble" nodeType="interactiveSeq">
                <p:stCondLst>
                  <p:cond evt="onClick" delay="0">
                    <p:tgtEl>
                      <p:spTgt spid="27"/>
                    </p:tgtEl>
                  </p:cond>
                </p:stCondLst>
                <p:endSync evt="end" delay="0">
                  <p:rtn val="all"/>
                </p:endSync>
                <p:childTnLst>
                  <p:par>
                    <p:cTn id="36" fill="hold">
                      <p:stCondLst>
                        <p:cond delay="0"/>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30"/>
                                        </p:tgtEl>
                                        <p:attrNameLst>
                                          <p:attrName>style.visibility</p:attrName>
                                        </p:attrNameLst>
                                      </p:cBhvr>
                                      <p:to>
                                        <p:strVal val="visible"/>
                                      </p:to>
                                    </p:set>
                                  </p:childTnLst>
                                </p:cTn>
                              </p:par>
                              <p:par>
                                <p:cTn id="40" presetID="10" presetClass="exit" presetSubtype="0" fill="hold" grpId="0" nodeType="withEffect">
                                  <p:stCondLst>
                                    <p:cond delay="0"/>
                                  </p:stCondLst>
                                  <p:childTnLst>
                                    <p:animEffect transition="out" filter="fade">
                                      <p:cBhvr>
                                        <p:cTn id="41" dur="250"/>
                                        <p:tgtEl>
                                          <p:spTgt spid="21">
                                            <p:txEl>
                                              <p:pRg st="0" end="0"/>
                                            </p:txEl>
                                          </p:spTgt>
                                        </p:tgtEl>
                                      </p:cBhvr>
                                    </p:animEffect>
                                    <p:set>
                                      <p:cBhvr>
                                        <p:cTn id="42" dur="1" fill="hold">
                                          <p:stCondLst>
                                            <p:cond delay="249"/>
                                          </p:stCondLst>
                                        </p:cTn>
                                        <p:tgtEl>
                                          <p:spTgt spid="21">
                                            <p:txEl>
                                              <p:pRg st="0" end="0"/>
                                            </p:txEl>
                                          </p:spTgt>
                                        </p:tgtEl>
                                        <p:attrNameLst>
                                          <p:attrName>style.visibility</p:attrName>
                                        </p:attrNameLst>
                                      </p:cBhvr>
                                      <p:to>
                                        <p:strVal val="hidden"/>
                                      </p:to>
                                    </p:set>
                                  </p:childTnLst>
                                </p:cTn>
                              </p:par>
                              <p:par>
                                <p:cTn id="43" presetID="10" presetClass="exit" presetSubtype="0" fill="hold" grpId="0" nodeType="withEffect">
                                  <p:stCondLst>
                                    <p:cond delay="0"/>
                                  </p:stCondLst>
                                  <p:childTnLst>
                                    <p:animEffect transition="out" filter="fade">
                                      <p:cBhvr>
                                        <p:cTn id="44" dur="250"/>
                                        <p:tgtEl>
                                          <p:spTgt spid="21">
                                            <p:bg/>
                                          </p:spTgt>
                                        </p:tgtEl>
                                      </p:cBhvr>
                                    </p:animEffect>
                                    <p:set>
                                      <p:cBhvr>
                                        <p:cTn id="45" dur="1" fill="hold">
                                          <p:stCondLst>
                                            <p:cond delay="249"/>
                                          </p:stCondLst>
                                        </p:cTn>
                                        <p:tgtEl>
                                          <p:spTgt spid="21">
                                            <p:bg/>
                                          </p:spTgt>
                                        </p:tgtEl>
                                        <p:attrNameLst>
                                          <p:attrName>style.visibility</p:attrName>
                                        </p:attrNameLst>
                                      </p:cBhvr>
                                      <p:to>
                                        <p:strVal val="hidden"/>
                                      </p:to>
                                    </p:set>
                                  </p:childTnLst>
                                </p:cTn>
                              </p:par>
                            </p:childTnLst>
                          </p:cTn>
                        </p:par>
                      </p:childTnLst>
                    </p:cTn>
                  </p:par>
                </p:childTnLst>
              </p:cTn>
              <p:nextCondLst>
                <p:cond evt="onClick" delay="0">
                  <p:tgtEl>
                    <p:spTgt spid="27"/>
                  </p:tgtEl>
                </p:cond>
              </p:nextCondLst>
            </p:seq>
          </p:childTnLst>
        </p:cTn>
      </p:par>
    </p:tnLst>
    <p:bldLst>
      <p:bldP spid="21" grpId="0" build="p" animBg="1"/>
      <p:bldP spid="20" grpId="0" build="p" animBg="1"/>
      <p:bldP spid="19" grpId="0" build="p" animBg="1"/>
      <p:bldP spid="18" grpId="0" build="p" animBg="1"/>
      <p:bldP spid="28" grpId="0" animBg="1"/>
      <p:bldP spid="29" grpId="0" animBg="1"/>
      <p:bldP spid="3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C888C0-A5C7-985C-3F16-93DE6937B0B5}"/>
            </a:ext>
          </a:extLst>
        </p:cNvPr>
        <p:cNvGrpSpPr/>
        <p:nvPr/>
      </p:nvGrpSpPr>
      <p:grpSpPr>
        <a:xfrm>
          <a:off x="0" y="0"/>
          <a:ext cx="0" cy="0"/>
          <a:chOff x="0" y="0"/>
          <a:chExt cx="0" cy="0"/>
        </a:xfrm>
      </p:grpSpPr>
      <p:sp>
        <p:nvSpPr>
          <p:cNvPr id="19" name="Question Box">
            <a:extLst>
              <a:ext uri="{FF2B5EF4-FFF2-40B4-BE49-F238E27FC236}">
                <a16:creationId xmlns:a16="http://schemas.microsoft.com/office/drawing/2014/main" id="{9291360A-42AA-DC99-B9A7-262D199DEBCC}"/>
              </a:ext>
            </a:extLst>
          </p:cNvPr>
          <p:cNvSpPr/>
          <p:nvPr/>
        </p:nvSpPr>
        <p:spPr>
          <a:xfrm>
            <a:off x="741300" y="1230541"/>
            <a:ext cx="7303776" cy="799342"/>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0" name="Question Number">
            <a:extLst>
              <a:ext uri="{FF2B5EF4-FFF2-40B4-BE49-F238E27FC236}">
                <a16:creationId xmlns:a16="http://schemas.microsoft.com/office/drawing/2014/main" id="{8C667CF7-107B-2EC2-0263-CEAF9142B532}"/>
              </a:ext>
            </a:extLst>
          </p:cNvPr>
          <p:cNvSpPr/>
          <p:nvPr/>
        </p:nvSpPr>
        <p:spPr>
          <a:xfrm>
            <a:off x="284100" y="1173013"/>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12" name="Text Placeholder 11">
            <a:extLst>
              <a:ext uri="{FF2B5EF4-FFF2-40B4-BE49-F238E27FC236}">
                <a16:creationId xmlns:a16="http://schemas.microsoft.com/office/drawing/2014/main" id="{DB7FF82C-CC04-723B-6BD7-7893AE7DB25A}"/>
              </a:ext>
            </a:extLst>
          </p:cNvPr>
          <p:cNvSpPr>
            <a:spLocks noGrp="1"/>
          </p:cNvSpPr>
          <p:nvPr>
            <p:ph type="body" sz="quarter" idx="13"/>
          </p:nvPr>
        </p:nvSpPr>
        <p:spPr/>
        <p:txBody>
          <a:bodyPr>
            <a:normAutofit fontScale="92500" lnSpcReduction="20000"/>
          </a:bodyPr>
          <a:lstStyle/>
          <a:p>
            <a:r>
              <a:rPr lang="en-US" dirty="0">
                <a:solidFill>
                  <a:schemeClr val="bg1"/>
                </a:solidFill>
              </a:rPr>
              <a:t>Fixing a facet changes the allocation of variance components, which affects universe score variance, error variances, and reliability coefficients.</a:t>
            </a:r>
          </a:p>
        </p:txBody>
      </p:sp>
      <p:sp>
        <p:nvSpPr>
          <p:cNvPr id="18" name="Text Placeholder 17">
            <a:extLst>
              <a:ext uri="{FF2B5EF4-FFF2-40B4-BE49-F238E27FC236}">
                <a16:creationId xmlns:a16="http://schemas.microsoft.com/office/drawing/2014/main" id="{5E507248-B2AA-1E24-AB66-7364C19E2A9B}"/>
              </a:ext>
            </a:extLst>
          </p:cNvPr>
          <p:cNvSpPr>
            <a:spLocks noGrp="1"/>
          </p:cNvSpPr>
          <p:nvPr>
            <p:ph type="body" sz="quarter" idx="19"/>
          </p:nvPr>
        </p:nvSpPr>
        <p:spPr>
          <a:xfrm>
            <a:off x="2085437" y="5291111"/>
            <a:ext cx="7342632" cy="667512"/>
          </a:xfrm>
        </p:spPr>
        <p:txBody>
          <a:bodyPr/>
          <a:lstStyle/>
          <a:p>
            <a:r>
              <a:rPr lang="en-US" dirty="0">
                <a:solidFill>
                  <a:schemeClr val="tx1"/>
                </a:solidFill>
              </a:rPr>
              <a:t>It has no impact on the results</a:t>
            </a:r>
          </a:p>
        </p:txBody>
      </p:sp>
      <p:sp>
        <p:nvSpPr>
          <p:cNvPr id="11" name="Text Placeholder 10">
            <a:extLst>
              <a:ext uri="{FF2B5EF4-FFF2-40B4-BE49-F238E27FC236}">
                <a16:creationId xmlns:a16="http://schemas.microsoft.com/office/drawing/2014/main" id="{D71C707B-3BCD-D756-D8F8-684F4315D7F6}"/>
              </a:ext>
            </a:extLst>
          </p:cNvPr>
          <p:cNvSpPr>
            <a:spLocks noGrp="1"/>
          </p:cNvSpPr>
          <p:nvPr>
            <p:ph type="body" sz="quarter" idx="12"/>
          </p:nvPr>
        </p:nvSpPr>
        <p:spPr/>
        <p:txBody>
          <a:bodyPr>
            <a:normAutofit fontScale="92500"/>
          </a:bodyPr>
          <a:lstStyle/>
          <a:p>
            <a:r>
              <a:rPr lang="en-US" dirty="0">
                <a:solidFill>
                  <a:schemeClr val="bg1"/>
                </a:solidFill>
              </a:rPr>
              <a:t>Fixing a facet reduces error variance because both the facet’s variance and its interaction with persons are removed from the error term.</a:t>
            </a:r>
          </a:p>
        </p:txBody>
      </p:sp>
      <p:sp>
        <p:nvSpPr>
          <p:cNvPr id="17" name="Text Placeholder 16">
            <a:extLst>
              <a:ext uri="{FF2B5EF4-FFF2-40B4-BE49-F238E27FC236}">
                <a16:creationId xmlns:a16="http://schemas.microsoft.com/office/drawing/2014/main" id="{27252BB9-5C85-6C6D-F25E-56BAC7937F56}"/>
              </a:ext>
            </a:extLst>
          </p:cNvPr>
          <p:cNvSpPr>
            <a:spLocks noGrp="1"/>
          </p:cNvSpPr>
          <p:nvPr>
            <p:ph type="body" sz="quarter" idx="18"/>
          </p:nvPr>
        </p:nvSpPr>
        <p:spPr>
          <a:xfrm>
            <a:off x="2072216" y="4364019"/>
            <a:ext cx="7342632" cy="667512"/>
          </a:xfrm>
        </p:spPr>
        <p:txBody>
          <a:bodyPr/>
          <a:lstStyle/>
          <a:p>
            <a:r>
              <a:rPr lang="en-US" dirty="0">
                <a:solidFill>
                  <a:schemeClr val="tx1"/>
                </a:solidFill>
              </a:rPr>
              <a:t>It increases error variances</a:t>
            </a:r>
          </a:p>
        </p:txBody>
      </p:sp>
      <p:sp>
        <p:nvSpPr>
          <p:cNvPr id="9" name="Text Placeholder 8">
            <a:extLst>
              <a:ext uri="{FF2B5EF4-FFF2-40B4-BE49-F238E27FC236}">
                <a16:creationId xmlns:a16="http://schemas.microsoft.com/office/drawing/2014/main" id="{C0D82A98-74AB-0D00-C6D8-4058BCA2FEFA}"/>
              </a:ext>
            </a:extLst>
          </p:cNvPr>
          <p:cNvSpPr>
            <a:spLocks noGrp="1"/>
          </p:cNvSpPr>
          <p:nvPr>
            <p:ph type="body" sz="quarter" idx="10"/>
          </p:nvPr>
        </p:nvSpPr>
        <p:spPr>
          <a:xfrm>
            <a:off x="2072499" y="2600993"/>
            <a:ext cx="7342632" cy="667512"/>
          </a:xfrm>
        </p:spPr>
        <p:txBody>
          <a:bodyPr>
            <a:normAutofit fontScale="92500"/>
          </a:bodyPr>
          <a:lstStyle/>
          <a:p>
            <a:r>
              <a:rPr lang="en-US" dirty="0">
                <a:solidFill>
                  <a:schemeClr val="tx1"/>
                </a:solidFill>
              </a:rPr>
              <a:t>Correct! When a facet is treated as fixed, its interaction with persons is shifted from the error variance to the universe score variance.</a:t>
            </a:r>
          </a:p>
        </p:txBody>
      </p:sp>
      <p:sp>
        <p:nvSpPr>
          <p:cNvPr id="10" name="Text Placeholder 9">
            <a:extLst>
              <a:ext uri="{FF2B5EF4-FFF2-40B4-BE49-F238E27FC236}">
                <a16:creationId xmlns:a16="http://schemas.microsoft.com/office/drawing/2014/main" id="{C4E470A4-5899-D14F-F7DB-C8903CA111C4}"/>
              </a:ext>
            </a:extLst>
          </p:cNvPr>
          <p:cNvSpPr>
            <a:spLocks noGrp="1"/>
          </p:cNvSpPr>
          <p:nvPr>
            <p:ph type="body" sz="quarter" idx="11"/>
          </p:nvPr>
        </p:nvSpPr>
        <p:spPr/>
        <p:txBody>
          <a:bodyPr>
            <a:normAutofit/>
          </a:bodyPr>
          <a:lstStyle/>
          <a:p>
            <a:r>
              <a:rPr lang="en-US" dirty="0">
                <a:solidFill>
                  <a:schemeClr val="bg1"/>
                </a:solidFill>
              </a:rPr>
              <a:t>Fixing a facet restricts the universe of generalization.</a:t>
            </a:r>
          </a:p>
        </p:txBody>
      </p:sp>
      <p:sp>
        <p:nvSpPr>
          <p:cNvPr id="16" name="Text Placeholder 15">
            <a:extLst>
              <a:ext uri="{FF2B5EF4-FFF2-40B4-BE49-F238E27FC236}">
                <a16:creationId xmlns:a16="http://schemas.microsoft.com/office/drawing/2014/main" id="{FD313000-CC18-6E0E-2724-171B69471122}"/>
              </a:ext>
            </a:extLst>
          </p:cNvPr>
          <p:cNvSpPr>
            <a:spLocks noGrp="1"/>
          </p:cNvSpPr>
          <p:nvPr>
            <p:ph type="body" sz="quarter" idx="17"/>
          </p:nvPr>
        </p:nvSpPr>
        <p:spPr>
          <a:xfrm>
            <a:off x="2064388" y="3522207"/>
            <a:ext cx="7342632" cy="667512"/>
          </a:xfrm>
        </p:spPr>
        <p:txBody>
          <a:bodyPr/>
          <a:lstStyle/>
          <a:p>
            <a:r>
              <a:rPr lang="en-US" dirty="0">
                <a:solidFill>
                  <a:schemeClr val="tx1"/>
                </a:solidFill>
              </a:rPr>
              <a:t>It increases the generalizability of results</a:t>
            </a:r>
          </a:p>
        </p:txBody>
      </p:sp>
      <p:sp>
        <p:nvSpPr>
          <p:cNvPr id="15" name="Text Placeholder 14">
            <a:extLst>
              <a:ext uri="{FF2B5EF4-FFF2-40B4-BE49-F238E27FC236}">
                <a16:creationId xmlns:a16="http://schemas.microsoft.com/office/drawing/2014/main" id="{891395A1-D3CD-EAD2-3989-803962658EFC}"/>
              </a:ext>
            </a:extLst>
          </p:cNvPr>
          <p:cNvSpPr>
            <a:spLocks noGrp="1"/>
          </p:cNvSpPr>
          <p:nvPr>
            <p:ph type="body" sz="quarter" idx="16"/>
          </p:nvPr>
        </p:nvSpPr>
        <p:spPr>
          <a:xfrm>
            <a:off x="2071707" y="2594546"/>
            <a:ext cx="7342632" cy="667512"/>
          </a:xfrm>
        </p:spPr>
        <p:txBody>
          <a:bodyPr>
            <a:normAutofit/>
          </a:bodyPr>
          <a:lstStyle/>
          <a:p>
            <a:r>
              <a:rPr lang="en-US" dirty="0">
                <a:solidFill>
                  <a:schemeClr val="tx1"/>
                </a:solidFill>
              </a:rPr>
              <a:t>It increases the universe score variance</a:t>
            </a:r>
          </a:p>
        </p:txBody>
      </p:sp>
      <p:sp>
        <p:nvSpPr>
          <p:cNvPr id="13" name="Text Placeholder 12">
            <a:extLst>
              <a:ext uri="{FF2B5EF4-FFF2-40B4-BE49-F238E27FC236}">
                <a16:creationId xmlns:a16="http://schemas.microsoft.com/office/drawing/2014/main" id="{C93B89C8-D71A-4626-6C1C-56BE8C510655}"/>
              </a:ext>
            </a:extLst>
          </p:cNvPr>
          <p:cNvSpPr>
            <a:spLocks noGrp="1"/>
          </p:cNvSpPr>
          <p:nvPr>
            <p:ph type="body" sz="quarter" idx="14"/>
          </p:nvPr>
        </p:nvSpPr>
        <p:spPr/>
        <p:txBody>
          <a:bodyPr>
            <a:normAutofit/>
          </a:bodyPr>
          <a:lstStyle/>
          <a:p>
            <a:r>
              <a:rPr lang="en-US" sz="2400" dirty="0"/>
              <a:t>What is the effect of treating a facet as fixed rather than random in a D study?</a:t>
            </a:r>
          </a:p>
        </p:txBody>
      </p:sp>
      <p:sp>
        <p:nvSpPr>
          <p:cNvPr id="42" name="Title 41">
            <a:extLst>
              <a:ext uri="{FF2B5EF4-FFF2-40B4-BE49-F238E27FC236}">
                <a16:creationId xmlns:a16="http://schemas.microsoft.com/office/drawing/2014/main" id="{EE7031E4-E3BF-04EB-1AB7-15C0FF460CFD}"/>
              </a:ext>
            </a:extLst>
          </p:cNvPr>
          <p:cNvSpPr>
            <a:spLocks noGrp="1"/>
          </p:cNvSpPr>
          <p:nvPr>
            <p:ph type="title"/>
          </p:nvPr>
        </p:nvSpPr>
        <p:spPr/>
        <p:txBody>
          <a:bodyPr/>
          <a:lstStyle/>
          <a:p>
            <a:r>
              <a:rPr lang="en-US" dirty="0"/>
              <a:t>8</a:t>
            </a:r>
          </a:p>
        </p:txBody>
      </p:sp>
      <p:sp>
        <p:nvSpPr>
          <p:cNvPr id="21" name="A Button">
            <a:extLst>
              <a:ext uri="{FF2B5EF4-FFF2-40B4-BE49-F238E27FC236}">
                <a16:creationId xmlns:a16="http://schemas.microsoft.com/office/drawing/2014/main" id="{F43AFDA3-ED28-BACB-46D5-1686AD4AA0D0}"/>
              </a:ext>
            </a:extLst>
          </p:cNvPr>
          <p:cNvSpPr/>
          <p:nvPr/>
        </p:nvSpPr>
        <p:spPr>
          <a:xfrm>
            <a:off x="1463284" y="2710719"/>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A</a:t>
            </a:r>
          </a:p>
        </p:txBody>
      </p:sp>
      <p:sp>
        <p:nvSpPr>
          <p:cNvPr id="22" name="B Button">
            <a:extLst>
              <a:ext uri="{FF2B5EF4-FFF2-40B4-BE49-F238E27FC236}">
                <a16:creationId xmlns:a16="http://schemas.microsoft.com/office/drawing/2014/main" id="{0D19BCBC-1DE1-8100-20F0-0337B6E857E7}"/>
              </a:ext>
            </a:extLst>
          </p:cNvPr>
          <p:cNvSpPr/>
          <p:nvPr/>
        </p:nvSpPr>
        <p:spPr>
          <a:xfrm>
            <a:off x="1463284" y="3619625"/>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B</a:t>
            </a:r>
          </a:p>
        </p:txBody>
      </p:sp>
      <p:sp>
        <p:nvSpPr>
          <p:cNvPr id="23" name="C Button">
            <a:extLst>
              <a:ext uri="{FF2B5EF4-FFF2-40B4-BE49-F238E27FC236}">
                <a16:creationId xmlns:a16="http://schemas.microsoft.com/office/drawing/2014/main" id="{0C99E35E-F43D-3637-619A-58CCFC0A2D9A}"/>
              </a:ext>
            </a:extLst>
          </p:cNvPr>
          <p:cNvSpPr/>
          <p:nvPr/>
        </p:nvSpPr>
        <p:spPr>
          <a:xfrm>
            <a:off x="1463284" y="4472596"/>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C</a:t>
            </a:r>
          </a:p>
        </p:txBody>
      </p:sp>
      <p:sp>
        <p:nvSpPr>
          <p:cNvPr id="24" name="D Button">
            <a:extLst>
              <a:ext uri="{FF2B5EF4-FFF2-40B4-BE49-F238E27FC236}">
                <a16:creationId xmlns:a16="http://schemas.microsoft.com/office/drawing/2014/main" id="{83DBA0D7-F64E-52C5-6D93-130090B0A07C}"/>
              </a:ext>
            </a:extLst>
          </p:cNvPr>
          <p:cNvSpPr/>
          <p:nvPr/>
        </p:nvSpPr>
        <p:spPr>
          <a:xfrm>
            <a:off x="1463284" y="5397163"/>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D</a:t>
            </a:r>
          </a:p>
        </p:txBody>
      </p:sp>
      <p:sp>
        <p:nvSpPr>
          <p:cNvPr id="25" name="Cross 24">
            <a:extLst>
              <a:ext uri="{FF2B5EF4-FFF2-40B4-BE49-F238E27FC236}">
                <a16:creationId xmlns:a16="http://schemas.microsoft.com/office/drawing/2014/main" id="{C78728B6-F08E-1D3A-92AA-CC7789786751}"/>
              </a:ext>
            </a:extLst>
          </p:cNvPr>
          <p:cNvSpPr/>
          <p:nvPr/>
        </p:nvSpPr>
        <p:spPr>
          <a:xfrm rot="18947527">
            <a:off x="1417776" y="3541926"/>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Cross 25">
            <a:extLst>
              <a:ext uri="{FF2B5EF4-FFF2-40B4-BE49-F238E27FC236}">
                <a16:creationId xmlns:a16="http://schemas.microsoft.com/office/drawing/2014/main" id="{93AC9991-38CA-A5F7-B897-8C948DD7BB84}"/>
              </a:ext>
            </a:extLst>
          </p:cNvPr>
          <p:cNvSpPr/>
          <p:nvPr/>
        </p:nvSpPr>
        <p:spPr>
          <a:xfrm rot="18947527">
            <a:off x="1436985" y="4383797"/>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Cross 26">
            <a:extLst>
              <a:ext uri="{FF2B5EF4-FFF2-40B4-BE49-F238E27FC236}">
                <a16:creationId xmlns:a16="http://schemas.microsoft.com/office/drawing/2014/main" id="{1EE0F773-240E-5EFF-A508-1D102892BFE9}"/>
              </a:ext>
            </a:extLst>
          </p:cNvPr>
          <p:cNvSpPr/>
          <p:nvPr/>
        </p:nvSpPr>
        <p:spPr>
          <a:xfrm rot="18947527">
            <a:off x="1424859" y="5280725"/>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8" name="Graphic 27" descr="Checkmark with solid fill">
            <a:extLst>
              <a:ext uri="{FF2B5EF4-FFF2-40B4-BE49-F238E27FC236}">
                <a16:creationId xmlns:a16="http://schemas.microsoft.com/office/drawing/2014/main" id="{4D9DCE65-35E2-7620-D79E-C53B187D350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403050" y="2614564"/>
            <a:ext cx="598518" cy="598518"/>
          </a:xfrm>
          <a:prstGeom prst="rect">
            <a:avLst/>
          </a:prstGeom>
        </p:spPr>
      </p:pic>
      <p:sp>
        <p:nvSpPr>
          <p:cNvPr id="29" name="Partial Circle 28">
            <a:extLst>
              <a:ext uri="{FF2B5EF4-FFF2-40B4-BE49-F238E27FC236}">
                <a16:creationId xmlns:a16="http://schemas.microsoft.com/office/drawing/2014/main" id="{EFE25994-3431-FBFD-991E-BC0AE2AE2428}"/>
              </a:ext>
            </a:extLst>
          </p:cNvPr>
          <p:cNvSpPr/>
          <p:nvPr/>
        </p:nvSpPr>
        <p:spPr>
          <a:xfrm>
            <a:off x="8066786" y="-2652671"/>
            <a:ext cx="8241337" cy="5325153"/>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30" name="Title 1">
            <a:extLst>
              <a:ext uri="{FF2B5EF4-FFF2-40B4-BE49-F238E27FC236}">
                <a16:creationId xmlns:a16="http://schemas.microsoft.com/office/drawing/2014/main" id="{DD39816C-9879-E552-E02D-799BCE1F97EB}"/>
              </a:ext>
            </a:extLst>
          </p:cNvPr>
          <p:cNvSpPr txBox="1"/>
          <p:nvPr/>
        </p:nvSpPr>
        <p:spPr>
          <a:xfrm>
            <a:off x="8855246" y="246441"/>
            <a:ext cx="3424000" cy="1323439"/>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sp>
        <p:nvSpPr>
          <p:cNvPr id="31" name="Next Question Arrow">
            <a:hlinkClick r:id="rId4" action="ppaction://hlinksldjump"/>
            <a:extLst>
              <a:ext uri="{FF2B5EF4-FFF2-40B4-BE49-F238E27FC236}">
                <a16:creationId xmlns:a16="http://schemas.microsoft.com/office/drawing/2014/main" id="{6EA914C6-B2ED-E3EB-2750-2FC60BC5CCF3}"/>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
        <p:nvSpPr>
          <p:cNvPr id="32" name="Next Question Arrow">
            <a:hlinkClick r:id="rId5" action="ppaction://hlinksldjump"/>
            <a:extLst>
              <a:ext uri="{FF2B5EF4-FFF2-40B4-BE49-F238E27FC236}">
                <a16:creationId xmlns:a16="http://schemas.microsoft.com/office/drawing/2014/main" id="{121B76D9-947D-54AC-7FA8-C49C6D7D8284}"/>
              </a:ext>
            </a:extLst>
          </p:cNvPr>
          <p:cNvSpPr/>
          <p:nvPr/>
        </p:nvSpPr>
        <p:spPr>
          <a:xfrm>
            <a:off x="9961709" y="6283885"/>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 Question</a:t>
            </a:r>
          </a:p>
        </p:txBody>
      </p:sp>
    </p:spTree>
    <p:extLst>
      <p:ext uri="{BB962C8B-B14F-4D97-AF65-F5344CB8AC3E}">
        <p14:creationId xmlns:p14="http://schemas.microsoft.com/office/powerpoint/2010/main" val="1069346470"/>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par>
                                <p:cTn id="7" presetID="10" presetClass="exit" presetSubtype="0" fill="hold" grpId="0" nodeType="withEffect">
                                  <p:stCondLst>
                                    <p:cond delay="0"/>
                                  </p:stCondLst>
                                  <p:childTnLst>
                                    <p:animEffect transition="out" filter="fade">
                                      <p:cBhvr>
                                        <p:cTn id="8" dur="250"/>
                                        <p:tgtEl>
                                          <p:spTgt spid="15">
                                            <p:txEl>
                                              <p:pRg st="0" end="0"/>
                                            </p:txEl>
                                          </p:spTgt>
                                        </p:tgtEl>
                                      </p:cBhvr>
                                    </p:animEffect>
                                    <p:set>
                                      <p:cBhvr>
                                        <p:cTn id="9" dur="1" fill="hold">
                                          <p:stCondLst>
                                            <p:cond delay="249"/>
                                          </p:stCondLst>
                                        </p:cTn>
                                        <p:tgtEl>
                                          <p:spTgt spid="15">
                                            <p:txEl>
                                              <p:pRg st="0" end="0"/>
                                            </p:txEl>
                                          </p:spTgt>
                                        </p:tgtEl>
                                        <p:attrNameLst>
                                          <p:attrName>style.visibility</p:attrName>
                                        </p:attrNameLst>
                                      </p:cBhvr>
                                      <p:to>
                                        <p:strVal val="hidden"/>
                                      </p:to>
                                    </p:set>
                                  </p:childTnLst>
                                </p:cTn>
                              </p:par>
                              <p:par>
                                <p:cTn id="10" presetID="10" presetClass="exit" presetSubtype="0" fill="hold" grpId="0" nodeType="withEffect">
                                  <p:stCondLst>
                                    <p:cond delay="0"/>
                                  </p:stCondLst>
                                  <p:childTnLst>
                                    <p:animEffect transition="out" filter="fade">
                                      <p:cBhvr>
                                        <p:cTn id="11" dur="250"/>
                                        <p:tgtEl>
                                          <p:spTgt spid="15">
                                            <p:bg/>
                                          </p:spTgt>
                                        </p:tgtEl>
                                      </p:cBhvr>
                                    </p:animEffect>
                                    <p:set>
                                      <p:cBhvr>
                                        <p:cTn id="12" dur="1" fill="hold">
                                          <p:stCondLst>
                                            <p:cond delay="249"/>
                                          </p:stCondLst>
                                        </p:cTn>
                                        <p:tgtEl>
                                          <p:spTgt spid="15">
                                            <p:bg/>
                                          </p:spTgt>
                                        </p:tgtEl>
                                        <p:attrNameLst>
                                          <p:attrName>style.visibility</p:attrName>
                                        </p:attrNameLst>
                                      </p:cBhvr>
                                      <p:to>
                                        <p:strVal val="hidden"/>
                                      </p:to>
                                    </p:set>
                                  </p:childTnLst>
                                </p:cTn>
                              </p:par>
                            </p:childTnLst>
                          </p:cTn>
                        </p:par>
                      </p:childTnLst>
                    </p:cTn>
                  </p:par>
                </p:childTnLst>
              </p:cTn>
              <p:nextCondLst>
                <p:cond evt="onClick" delay="0">
                  <p:tgtEl>
                    <p:spTgt spid="21"/>
                  </p:tgtEl>
                </p:cond>
              </p:nextCondLst>
            </p:seq>
            <p:seq concurrent="1" nextAc="seek">
              <p:cTn id="13" restart="whenNotActive" fill="hold" evtFilter="cancelBubble" nodeType="interactiveSeq">
                <p:stCondLst>
                  <p:cond evt="onClick" delay="0">
                    <p:tgtEl>
                      <p:spTgt spid="22"/>
                    </p:tgtEl>
                  </p:cond>
                </p:stCondLst>
                <p:endSync evt="end" delay="0">
                  <p:rtn val="all"/>
                </p:endSync>
                <p:childTnLst>
                  <p:par>
                    <p:cTn id="14" fill="hold">
                      <p:stCondLst>
                        <p:cond delay="0"/>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25"/>
                                        </p:tgtEl>
                                        <p:attrNameLst>
                                          <p:attrName>style.visibility</p:attrName>
                                        </p:attrNameLst>
                                      </p:cBhvr>
                                      <p:to>
                                        <p:strVal val="visible"/>
                                      </p:to>
                                    </p:set>
                                  </p:childTnLst>
                                </p:cTn>
                              </p:par>
                              <p:par>
                                <p:cTn id="18" presetID="10" presetClass="exit" presetSubtype="0" fill="hold" grpId="0" nodeType="withEffect">
                                  <p:stCondLst>
                                    <p:cond delay="0"/>
                                  </p:stCondLst>
                                  <p:childTnLst>
                                    <p:animEffect transition="out" filter="fade">
                                      <p:cBhvr>
                                        <p:cTn id="19" dur="250"/>
                                        <p:tgtEl>
                                          <p:spTgt spid="16">
                                            <p:txEl>
                                              <p:pRg st="0" end="0"/>
                                            </p:txEl>
                                          </p:spTgt>
                                        </p:tgtEl>
                                      </p:cBhvr>
                                    </p:animEffect>
                                    <p:set>
                                      <p:cBhvr>
                                        <p:cTn id="20" dur="1" fill="hold">
                                          <p:stCondLst>
                                            <p:cond delay="249"/>
                                          </p:stCondLst>
                                        </p:cTn>
                                        <p:tgtEl>
                                          <p:spTgt spid="16">
                                            <p:txEl>
                                              <p:pRg st="0" end="0"/>
                                            </p:txEl>
                                          </p:spTgt>
                                        </p:tgtEl>
                                        <p:attrNameLst>
                                          <p:attrName>style.visibility</p:attrName>
                                        </p:attrNameLst>
                                      </p:cBhvr>
                                      <p:to>
                                        <p:strVal val="hidden"/>
                                      </p:to>
                                    </p:set>
                                  </p:childTnLst>
                                </p:cTn>
                              </p:par>
                              <p:par>
                                <p:cTn id="21" presetID="10" presetClass="exit" presetSubtype="0" fill="hold" grpId="0" nodeType="withEffect">
                                  <p:stCondLst>
                                    <p:cond delay="0"/>
                                  </p:stCondLst>
                                  <p:childTnLst>
                                    <p:animEffect transition="out" filter="fade">
                                      <p:cBhvr>
                                        <p:cTn id="22" dur="250"/>
                                        <p:tgtEl>
                                          <p:spTgt spid="16">
                                            <p:bg/>
                                          </p:spTgt>
                                        </p:tgtEl>
                                      </p:cBhvr>
                                    </p:animEffect>
                                    <p:set>
                                      <p:cBhvr>
                                        <p:cTn id="23" dur="1" fill="hold">
                                          <p:stCondLst>
                                            <p:cond delay="249"/>
                                          </p:stCondLst>
                                        </p:cTn>
                                        <p:tgtEl>
                                          <p:spTgt spid="16">
                                            <p:bg/>
                                          </p:spTgt>
                                        </p:tgtEl>
                                        <p:attrNameLst>
                                          <p:attrName>style.visibility</p:attrName>
                                        </p:attrNameLst>
                                      </p:cBhvr>
                                      <p:to>
                                        <p:strVal val="hidden"/>
                                      </p:to>
                                    </p:set>
                                  </p:childTnLst>
                                </p:cTn>
                              </p:par>
                            </p:childTnLst>
                          </p:cTn>
                        </p:par>
                      </p:childTnLst>
                    </p:cTn>
                  </p:par>
                </p:childTnLst>
              </p:cTn>
              <p:nextCondLst>
                <p:cond evt="onClick" delay="0">
                  <p:tgtEl>
                    <p:spTgt spid="22"/>
                  </p:tgtEl>
                </p:cond>
              </p:nextCondLst>
            </p:seq>
            <p:seq concurrent="1" nextAc="seek">
              <p:cTn id="24" restart="whenNotActive" fill="hold" evtFilter="cancelBubble" nodeType="interactiveSeq">
                <p:stCondLst>
                  <p:cond evt="onClick" delay="0">
                    <p:tgtEl>
                      <p:spTgt spid="23"/>
                    </p:tgtEl>
                  </p:cond>
                </p:stCondLst>
                <p:endSync evt="end" delay="0">
                  <p:rtn val="all"/>
                </p:endSync>
                <p:childTnLst>
                  <p:par>
                    <p:cTn id="25" fill="hold">
                      <p:stCondLst>
                        <p:cond delay="0"/>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6"/>
                                        </p:tgtEl>
                                        <p:attrNameLst>
                                          <p:attrName>style.visibility</p:attrName>
                                        </p:attrNameLst>
                                      </p:cBhvr>
                                      <p:to>
                                        <p:strVal val="visible"/>
                                      </p:to>
                                    </p:set>
                                  </p:childTnLst>
                                </p:cTn>
                              </p:par>
                              <p:par>
                                <p:cTn id="29" presetID="10" presetClass="exit" presetSubtype="0" fill="hold" grpId="0" nodeType="withEffect">
                                  <p:stCondLst>
                                    <p:cond delay="0"/>
                                  </p:stCondLst>
                                  <p:childTnLst>
                                    <p:animEffect transition="out" filter="fade">
                                      <p:cBhvr>
                                        <p:cTn id="30" dur="250"/>
                                        <p:tgtEl>
                                          <p:spTgt spid="17">
                                            <p:txEl>
                                              <p:pRg st="0" end="0"/>
                                            </p:txEl>
                                          </p:spTgt>
                                        </p:tgtEl>
                                      </p:cBhvr>
                                    </p:animEffect>
                                    <p:set>
                                      <p:cBhvr>
                                        <p:cTn id="31" dur="1" fill="hold">
                                          <p:stCondLst>
                                            <p:cond delay="249"/>
                                          </p:stCondLst>
                                        </p:cTn>
                                        <p:tgtEl>
                                          <p:spTgt spid="17">
                                            <p:txEl>
                                              <p:pRg st="0" end="0"/>
                                            </p:txEl>
                                          </p:spTgt>
                                        </p:tgtEl>
                                        <p:attrNameLst>
                                          <p:attrName>style.visibility</p:attrName>
                                        </p:attrNameLst>
                                      </p:cBhvr>
                                      <p:to>
                                        <p:strVal val="hidden"/>
                                      </p:to>
                                    </p:set>
                                  </p:childTnLst>
                                </p:cTn>
                              </p:par>
                              <p:par>
                                <p:cTn id="32" presetID="10" presetClass="exit" presetSubtype="0" fill="hold" grpId="0" nodeType="withEffect">
                                  <p:stCondLst>
                                    <p:cond delay="0"/>
                                  </p:stCondLst>
                                  <p:childTnLst>
                                    <p:animEffect transition="out" filter="fade">
                                      <p:cBhvr>
                                        <p:cTn id="33" dur="250"/>
                                        <p:tgtEl>
                                          <p:spTgt spid="17">
                                            <p:bg/>
                                          </p:spTgt>
                                        </p:tgtEl>
                                      </p:cBhvr>
                                    </p:animEffect>
                                    <p:set>
                                      <p:cBhvr>
                                        <p:cTn id="34" dur="1" fill="hold">
                                          <p:stCondLst>
                                            <p:cond delay="249"/>
                                          </p:stCondLst>
                                        </p:cTn>
                                        <p:tgtEl>
                                          <p:spTgt spid="17">
                                            <p:bg/>
                                          </p:spTgt>
                                        </p:tgtEl>
                                        <p:attrNameLst>
                                          <p:attrName>style.visibility</p:attrName>
                                        </p:attrNameLst>
                                      </p:cBhvr>
                                      <p:to>
                                        <p:strVal val="hidden"/>
                                      </p:to>
                                    </p:set>
                                  </p:childTnLst>
                                </p:cTn>
                              </p:par>
                            </p:childTnLst>
                          </p:cTn>
                        </p:par>
                      </p:childTnLst>
                    </p:cTn>
                  </p:par>
                </p:childTnLst>
              </p:cTn>
              <p:nextCondLst>
                <p:cond evt="onClick" delay="0">
                  <p:tgtEl>
                    <p:spTgt spid="23"/>
                  </p:tgtEl>
                </p:cond>
              </p:nextCondLst>
            </p:seq>
            <p:seq concurrent="1" nextAc="seek">
              <p:cTn id="35" restart="whenNotActive" fill="hold" evtFilter="cancelBubble" nodeType="interactiveSeq">
                <p:stCondLst>
                  <p:cond evt="onClick" delay="0">
                    <p:tgtEl>
                      <p:spTgt spid="24"/>
                    </p:tgtEl>
                  </p:cond>
                </p:stCondLst>
                <p:endSync evt="end" delay="0">
                  <p:rtn val="all"/>
                </p:endSync>
                <p:childTnLst>
                  <p:par>
                    <p:cTn id="36" fill="hold">
                      <p:stCondLst>
                        <p:cond delay="0"/>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27"/>
                                        </p:tgtEl>
                                        <p:attrNameLst>
                                          <p:attrName>style.visibility</p:attrName>
                                        </p:attrNameLst>
                                      </p:cBhvr>
                                      <p:to>
                                        <p:strVal val="visible"/>
                                      </p:to>
                                    </p:set>
                                  </p:childTnLst>
                                </p:cTn>
                              </p:par>
                              <p:par>
                                <p:cTn id="40" presetID="10" presetClass="exit" presetSubtype="0" fill="hold" grpId="0" nodeType="withEffect">
                                  <p:stCondLst>
                                    <p:cond delay="0"/>
                                  </p:stCondLst>
                                  <p:childTnLst>
                                    <p:animEffect transition="out" filter="fade">
                                      <p:cBhvr>
                                        <p:cTn id="41" dur="250"/>
                                        <p:tgtEl>
                                          <p:spTgt spid="18">
                                            <p:txEl>
                                              <p:pRg st="0" end="0"/>
                                            </p:txEl>
                                          </p:spTgt>
                                        </p:tgtEl>
                                      </p:cBhvr>
                                    </p:animEffect>
                                    <p:set>
                                      <p:cBhvr>
                                        <p:cTn id="42" dur="1" fill="hold">
                                          <p:stCondLst>
                                            <p:cond delay="249"/>
                                          </p:stCondLst>
                                        </p:cTn>
                                        <p:tgtEl>
                                          <p:spTgt spid="18">
                                            <p:txEl>
                                              <p:pRg st="0" end="0"/>
                                            </p:txEl>
                                          </p:spTgt>
                                        </p:tgtEl>
                                        <p:attrNameLst>
                                          <p:attrName>style.visibility</p:attrName>
                                        </p:attrNameLst>
                                      </p:cBhvr>
                                      <p:to>
                                        <p:strVal val="hidden"/>
                                      </p:to>
                                    </p:set>
                                  </p:childTnLst>
                                </p:cTn>
                              </p:par>
                              <p:par>
                                <p:cTn id="43" presetID="10" presetClass="exit" presetSubtype="0" fill="hold" grpId="0" nodeType="withEffect">
                                  <p:stCondLst>
                                    <p:cond delay="0"/>
                                  </p:stCondLst>
                                  <p:childTnLst>
                                    <p:animEffect transition="out" filter="fade">
                                      <p:cBhvr>
                                        <p:cTn id="44" dur="250"/>
                                        <p:tgtEl>
                                          <p:spTgt spid="18">
                                            <p:bg/>
                                          </p:spTgt>
                                        </p:tgtEl>
                                      </p:cBhvr>
                                    </p:animEffect>
                                    <p:set>
                                      <p:cBhvr>
                                        <p:cTn id="45" dur="1" fill="hold">
                                          <p:stCondLst>
                                            <p:cond delay="249"/>
                                          </p:stCondLst>
                                        </p:cTn>
                                        <p:tgtEl>
                                          <p:spTgt spid="18">
                                            <p:bg/>
                                          </p:spTgt>
                                        </p:tgtEl>
                                        <p:attrNameLst>
                                          <p:attrName>style.visibility</p:attrName>
                                        </p:attrNameLst>
                                      </p:cBhvr>
                                      <p:to>
                                        <p:strVal val="hidden"/>
                                      </p:to>
                                    </p:set>
                                  </p:childTnLst>
                                </p:cTn>
                              </p:par>
                            </p:childTnLst>
                          </p:cTn>
                        </p:par>
                      </p:childTnLst>
                    </p:cTn>
                  </p:par>
                </p:childTnLst>
              </p:cTn>
              <p:nextCondLst>
                <p:cond evt="onClick" delay="0">
                  <p:tgtEl>
                    <p:spTgt spid="24"/>
                  </p:tgtEl>
                </p:cond>
              </p:nextCondLst>
            </p:seq>
          </p:childTnLst>
        </p:cTn>
      </p:par>
    </p:tnLst>
    <p:bldLst>
      <p:bldP spid="18" grpId="0" build="p" animBg="1"/>
      <p:bldP spid="17" grpId="0" build="p" animBg="1"/>
      <p:bldP spid="16" grpId="0" build="p" animBg="1"/>
      <p:bldP spid="15" grpId="0" build="p" animBg="1"/>
      <p:bldP spid="25" grpId="0" animBg="1"/>
      <p:bldP spid="26" grpId="0" animBg="1"/>
      <p:bldP spid="27"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588</TotalTime>
  <Words>2498</Words>
  <Application>Microsoft Office PowerPoint</Application>
  <PresentationFormat>Widescreen</PresentationFormat>
  <Paragraphs>313</Paragraphs>
  <Slides>19</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19</vt:i4>
      </vt:variant>
    </vt:vector>
  </HeadingPairs>
  <TitlesOfParts>
    <vt:vector size="26" baseType="lpstr">
      <vt:lpstr>Arial</vt:lpstr>
      <vt:lpstr>Calibri</vt:lpstr>
      <vt:lpstr>Cambria Math</vt:lpstr>
      <vt:lpstr>Open Sans</vt:lpstr>
      <vt:lpstr>Open Sans Semibold</vt:lpstr>
      <vt:lpstr>Office Theme</vt:lpstr>
      <vt:lpstr>1_Office Theme</vt:lpstr>
      <vt:lpstr>Introduction to Generalizability Theory</vt:lpstr>
      <vt:lpstr>1</vt:lpstr>
      <vt:lpstr>2</vt:lpstr>
      <vt:lpstr>3</vt:lpstr>
      <vt:lpstr>4</vt:lpstr>
      <vt:lpstr>5</vt:lpstr>
      <vt:lpstr>6</vt:lpstr>
      <vt:lpstr>7</vt:lpstr>
      <vt:lpstr>8</vt:lpstr>
      <vt:lpstr>9</vt:lpstr>
      <vt:lpstr>10</vt:lpstr>
      <vt:lpstr>11</vt:lpstr>
      <vt:lpstr>12</vt:lpstr>
      <vt:lpstr>13</vt:lpstr>
      <vt:lpstr>14</vt:lpstr>
      <vt:lpstr>15</vt:lpstr>
      <vt:lpstr>16</vt:lpstr>
      <vt:lpstr>17</vt:lpstr>
      <vt:lpstr>You have reached the end of this learning check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Leventhal, Brian C - leventbc</dc:creator>
  <cp:lastModifiedBy>Stella Kim</cp:lastModifiedBy>
  <cp:revision>10</cp:revision>
  <dcterms:created xsi:type="dcterms:W3CDTF">2022-01-08T11:29:31Z</dcterms:created>
  <dcterms:modified xsi:type="dcterms:W3CDTF">2025-08-11T18:22:56Z</dcterms:modified>
</cp:coreProperties>
</file>