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91" d="100"/>
          <a:sy n="91" d="100"/>
        </p:scale>
        <p:origin x="114" y="312"/>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4A0D8-CD2E-4C75-89F3-4501D08C30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BDE8EF-B754-48A5-AD9F-242AECE715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9DDF67-ECE9-4FA6-84A5-E40F9B4A6248}"/>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5" name="Footer Placeholder 4">
            <a:extLst>
              <a:ext uri="{FF2B5EF4-FFF2-40B4-BE49-F238E27FC236}">
                <a16:creationId xmlns:a16="http://schemas.microsoft.com/office/drawing/2014/main" id="{8C2CE52A-4CFE-4360-BA15-FC63C626A9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B5824C-4529-4796-9F59-A031CE783474}"/>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1860177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6DB78-4F0A-4A3D-9F8D-7970C823B6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FF05C-DB9E-40AA-B941-6B04EFF01C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6A9F31-951A-429A-BF34-C0DC0DAE9E3B}"/>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5" name="Footer Placeholder 4">
            <a:extLst>
              <a:ext uri="{FF2B5EF4-FFF2-40B4-BE49-F238E27FC236}">
                <a16:creationId xmlns:a16="http://schemas.microsoft.com/office/drawing/2014/main" id="{992A40B7-257F-4658-8431-E44CD92B4A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636572-6CE9-4AD2-BE03-529281E31794}"/>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752819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2E3359-7264-48D0-A546-80E587F1BE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582943-D3D7-45BA-B715-5B8A2EB8E4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B52D6-BF6F-465E-8B2F-D3285F203ED9}"/>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5" name="Footer Placeholder 4">
            <a:extLst>
              <a:ext uri="{FF2B5EF4-FFF2-40B4-BE49-F238E27FC236}">
                <a16:creationId xmlns:a16="http://schemas.microsoft.com/office/drawing/2014/main" id="{EED9A3F5-126A-4E7F-8565-61A34F73CD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75BE5E-165D-4F45-BBC2-FDE03CCA62B2}"/>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3239501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D0333-2990-46CA-92FC-C5E30D6AD3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797012-D61A-4677-9E50-D7A8DBDB45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512FC9-7E39-4F20-90EE-4DD653AE975B}"/>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5" name="Footer Placeholder 4">
            <a:extLst>
              <a:ext uri="{FF2B5EF4-FFF2-40B4-BE49-F238E27FC236}">
                <a16:creationId xmlns:a16="http://schemas.microsoft.com/office/drawing/2014/main" id="{3F6CC097-5486-4BC6-8B24-CE527199F8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3A9890-BDAB-498B-AE8E-1A25712BC9F1}"/>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1394364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24883-C992-408C-84AB-A521CE7323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F775CC-C330-4B15-875E-3F0405F3E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587A0F-2CA8-471D-89FC-6A38EF42E2DA}"/>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5" name="Footer Placeholder 4">
            <a:extLst>
              <a:ext uri="{FF2B5EF4-FFF2-40B4-BE49-F238E27FC236}">
                <a16:creationId xmlns:a16="http://schemas.microsoft.com/office/drawing/2014/main" id="{8DF59210-1E2B-474E-8452-10A3085D59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0CB457-6251-4C06-8C7C-DECEAE7D7F67}"/>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132131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8F5B3-ED0B-4669-B585-6C665313A8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8EE21A-04ED-4A2A-8CB8-B305D36871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449160-7D8D-41A2-A31D-A7E1EFED3A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5D1F28-2923-4BEC-9202-EEBC97F1CC3F}"/>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6" name="Footer Placeholder 5">
            <a:extLst>
              <a:ext uri="{FF2B5EF4-FFF2-40B4-BE49-F238E27FC236}">
                <a16:creationId xmlns:a16="http://schemas.microsoft.com/office/drawing/2014/main" id="{63ABEACB-0110-476E-ADCF-1ADE7B4D34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F80F99-BF71-4CE7-B552-A3BAA7945B9D}"/>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2948347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7AC14-18B0-4F2A-92ED-56960C04DBA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B312F7C-4169-4FD5-9605-D616277D74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D829F2-C972-47A2-9203-6508E29E47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776F37-3D08-4A11-AFAB-ED7A6C1B1D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DFEC1C-4C12-4224-A287-55359F088F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6E05DF-1A61-42EB-B2FE-AF7CC8323D20}"/>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8" name="Footer Placeholder 7">
            <a:extLst>
              <a:ext uri="{FF2B5EF4-FFF2-40B4-BE49-F238E27FC236}">
                <a16:creationId xmlns:a16="http://schemas.microsoft.com/office/drawing/2014/main" id="{52B60799-9F60-48F5-AF45-9F4C27C864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2F9F86-8292-42EA-8CD4-80945E2BDFA3}"/>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2494269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F77EF-E0CC-4329-A568-FE377D58F7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087EC2-4FDB-4A87-9019-E4BE3D96D463}"/>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4" name="Footer Placeholder 3">
            <a:extLst>
              <a:ext uri="{FF2B5EF4-FFF2-40B4-BE49-F238E27FC236}">
                <a16:creationId xmlns:a16="http://schemas.microsoft.com/office/drawing/2014/main" id="{5C1073B6-D541-4D03-8B67-48A0DA0B43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A746FCD-C477-4F0A-ABA0-FBA48C434209}"/>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3060415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0FCA14-3B70-43CA-9EC6-25E50500ACD0}"/>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3" name="Footer Placeholder 2">
            <a:extLst>
              <a:ext uri="{FF2B5EF4-FFF2-40B4-BE49-F238E27FC236}">
                <a16:creationId xmlns:a16="http://schemas.microsoft.com/office/drawing/2014/main" id="{52DF8779-0627-4BD0-AE7B-A3844BD474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2DFF32-185B-4615-B753-CA75A2CCCB24}"/>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1919611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0989B-92C5-4C4D-9B5C-9949CAC09A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BDF7D4-51E4-44FE-999F-9FE3E673F8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C75BB6-C909-4A8A-8B56-8205F29A68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91F73F-50BF-4782-91C5-30B57B969488}"/>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6" name="Footer Placeholder 5">
            <a:extLst>
              <a:ext uri="{FF2B5EF4-FFF2-40B4-BE49-F238E27FC236}">
                <a16:creationId xmlns:a16="http://schemas.microsoft.com/office/drawing/2014/main" id="{E633A864-173C-444A-A36C-B5C031B63C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694A9E-E329-4B95-A293-4276AF770CA2}"/>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3091149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71D27-7EDD-4BCD-B52F-38AA628C94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650C91-3D30-4BC8-9945-B84858DCAC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4F66CC-BB9A-4B8B-AD97-625EFD6503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261B8F-E6BE-480C-B534-95532079D096}"/>
              </a:ext>
            </a:extLst>
          </p:cNvPr>
          <p:cNvSpPr>
            <a:spLocks noGrp="1"/>
          </p:cNvSpPr>
          <p:nvPr>
            <p:ph type="dt" sz="half" idx="10"/>
          </p:nvPr>
        </p:nvSpPr>
        <p:spPr/>
        <p:txBody>
          <a:bodyPr/>
          <a:lstStyle/>
          <a:p>
            <a:fld id="{6863C83F-D35A-4B57-AC76-0681980C6290}" type="datetimeFigureOut">
              <a:rPr lang="en-US" smtClean="0"/>
              <a:t>12/14/2020</a:t>
            </a:fld>
            <a:endParaRPr lang="en-US"/>
          </a:p>
        </p:txBody>
      </p:sp>
      <p:sp>
        <p:nvSpPr>
          <p:cNvPr id="6" name="Footer Placeholder 5">
            <a:extLst>
              <a:ext uri="{FF2B5EF4-FFF2-40B4-BE49-F238E27FC236}">
                <a16:creationId xmlns:a16="http://schemas.microsoft.com/office/drawing/2014/main" id="{99B76241-5C44-443E-941E-E68B0BF60E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EE5F4A-4569-4D20-819B-298BCC3B7CFE}"/>
              </a:ext>
            </a:extLst>
          </p:cNvPr>
          <p:cNvSpPr>
            <a:spLocks noGrp="1"/>
          </p:cNvSpPr>
          <p:nvPr>
            <p:ph type="sldNum" sz="quarter" idx="12"/>
          </p:nvPr>
        </p:nvSpPr>
        <p:spPr/>
        <p:txBody>
          <a:bodyPr/>
          <a:lstStyle/>
          <a:p>
            <a:fld id="{B68ECD84-F2D9-49B5-BA82-DFF18052BA2B}" type="slidenum">
              <a:rPr lang="en-US" smtClean="0"/>
              <a:t>‹#›</a:t>
            </a:fld>
            <a:endParaRPr lang="en-US"/>
          </a:p>
        </p:txBody>
      </p:sp>
    </p:spTree>
    <p:extLst>
      <p:ext uri="{BB962C8B-B14F-4D97-AF65-F5344CB8AC3E}">
        <p14:creationId xmlns:p14="http://schemas.microsoft.com/office/powerpoint/2010/main" val="3655414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3931FC-A85F-4E58-AA8B-B3C4EDDA08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067974-0BBF-46D8-ADAC-C3471ECD2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616268-74A2-436A-B349-F031DAA155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3C83F-D35A-4B57-AC76-0681980C6290}" type="datetimeFigureOut">
              <a:rPr lang="en-US" smtClean="0"/>
              <a:t>12/14/2020</a:t>
            </a:fld>
            <a:endParaRPr lang="en-US"/>
          </a:p>
        </p:txBody>
      </p:sp>
      <p:sp>
        <p:nvSpPr>
          <p:cNvPr id="5" name="Footer Placeholder 4">
            <a:extLst>
              <a:ext uri="{FF2B5EF4-FFF2-40B4-BE49-F238E27FC236}">
                <a16:creationId xmlns:a16="http://schemas.microsoft.com/office/drawing/2014/main" id="{7A1117E3-4457-4F26-B41F-24F09E3E87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8DE571-71BE-4E99-98E0-04EB4399FB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8ECD84-F2D9-49B5-BA82-DFF18052BA2B}" type="slidenum">
              <a:rPr lang="en-US" smtClean="0"/>
              <a:t>‹#›</a:t>
            </a:fld>
            <a:endParaRPr lang="en-US"/>
          </a:p>
        </p:txBody>
      </p:sp>
    </p:spTree>
    <p:extLst>
      <p:ext uri="{BB962C8B-B14F-4D97-AF65-F5344CB8AC3E}">
        <p14:creationId xmlns:p14="http://schemas.microsoft.com/office/powerpoint/2010/main" val="355786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D21898E-86C0-4C8A-A76C-DF33E844C8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5C8F04BD-D093-45D0-B54C-50FDB308B4E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829364C6-250F-4A3F-8C2D-3F051B4FD583}"/>
              </a:ext>
            </a:extLst>
          </p:cNvPr>
          <p:cNvSpPr>
            <a:spLocks noGrp="1"/>
          </p:cNvSpPr>
          <p:nvPr>
            <p:ph type="title"/>
          </p:nvPr>
        </p:nvSpPr>
        <p:spPr>
          <a:xfrm>
            <a:off x="2311147" y="365760"/>
            <a:ext cx="7569706" cy="1288238"/>
          </a:xfrm>
        </p:spPr>
        <p:txBody>
          <a:bodyPr anchor="ctr">
            <a:normAutofit/>
          </a:bodyPr>
          <a:lstStyle/>
          <a:p>
            <a:pPr algn="ctr"/>
            <a:r>
              <a:rPr lang="en-US" b="1" dirty="0" err="1"/>
              <a:t>Synectics</a:t>
            </a:r>
            <a:endParaRPr lang="en-US" dirty="0"/>
          </a:p>
        </p:txBody>
      </p:sp>
      <p:sp>
        <p:nvSpPr>
          <p:cNvPr id="5" name="Content Placeholder 4">
            <a:extLst>
              <a:ext uri="{FF2B5EF4-FFF2-40B4-BE49-F238E27FC236}">
                <a16:creationId xmlns:a16="http://schemas.microsoft.com/office/drawing/2014/main" id="{B467784D-7ECE-4E8E-A9D2-FA22DEF08AF4}"/>
              </a:ext>
            </a:extLst>
          </p:cNvPr>
          <p:cNvSpPr>
            <a:spLocks noGrp="1"/>
          </p:cNvSpPr>
          <p:nvPr>
            <p:ph idx="1"/>
          </p:nvPr>
        </p:nvSpPr>
        <p:spPr>
          <a:xfrm>
            <a:off x="2311147" y="1946984"/>
            <a:ext cx="7860863" cy="4024884"/>
          </a:xfrm>
        </p:spPr>
        <p:txBody>
          <a:bodyPr anchor="t">
            <a:normAutofit/>
          </a:bodyPr>
          <a:lstStyle/>
          <a:p>
            <a:pPr>
              <a:lnSpc>
                <a:spcPct val="150000"/>
              </a:lnSpc>
            </a:pPr>
            <a:r>
              <a:rPr lang="en-US" sz="2400" dirty="0" smtClean="0"/>
              <a:t>Take</a:t>
            </a:r>
            <a:r>
              <a:rPr lang="en-US" dirty="0" smtClean="0"/>
              <a:t> </a:t>
            </a:r>
            <a:r>
              <a:rPr lang="en-US" dirty="0"/>
              <a:t>about </a:t>
            </a:r>
            <a:r>
              <a:rPr lang="en-US" dirty="0" smtClean="0"/>
              <a:t>one minute to </a:t>
            </a:r>
            <a:r>
              <a:rPr lang="en-US" dirty="0"/>
              <a:t>pick an image or item and complete the </a:t>
            </a:r>
            <a:r>
              <a:rPr lang="en-US" dirty="0" smtClean="0"/>
              <a:t>sentence</a:t>
            </a:r>
            <a:endParaRPr lang="en-US" i="1" dirty="0"/>
          </a:p>
          <a:p>
            <a:pPr>
              <a:lnSpc>
                <a:spcPct val="150000"/>
              </a:lnSpc>
            </a:pPr>
            <a:r>
              <a:rPr lang="en-US" i="1" dirty="0" smtClean="0"/>
              <a:t>S</a:t>
            </a:r>
            <a:r>
              <a:rPr lang="en-US" dirty="0" smtClean="0"/>
              <a:t>hare your completed </a:t>
            </a:r>
            <a:r>
              <a:rPr lang="en-US" dirty="0"/>
              <a:t>sentence </a:t>
            </a:r>
            <a:r>
              <a:rPr lang="en-US" dirty="0" smtClean="0"/>
              <a:t>in </a:t>
            </a:r>
            <a:r>
              <a:rPr lang="en-US" dirty="0"/>
              <a:t>small groups </a:t>
            </a:r>
            <a:endParaRPr lang="en-US" dirty="0" smtClean="0"/>
          </a:p>
          <a:p>
            <a:pPr>
              <a:lnSpc>
                <a:spcPct val="150000"/>
              </a:lnSpc>
            </a:pPr>
            <a:r>
              <a:rPr lang="en-US" dirty="0" smtClean="0"/>
              <a:t>Select one sentence to share with the class</a:t>
            </a:r>
            <a:endParaRPr lang="en-US" i="1" dirty="0"/>
          </a:p>
        </p:txBody>
      </p:sp>
    </p:spTree>
    <p:extLst>
      <p:ext uri="{BB962C8B-B14F-4D97-AF65-F5344CB8AC3E}">
        <p14:creationId xmlns:p14="http://schemas.microsoft.com/office/powerpoint/2010/main" val="180710314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1CC89A3-857A-4D53-ADCB-0A14B4B40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9769E5-A38C-4D51-BA25-4BF6E6364047}"/>
              </a:ext>
            </a:extLst>
          </p:cNvPr>
          <p:cNvSpPr>
            <a:spLocks noGrp="1"/>
          </p:cNvSpPr>
          <p:nvPr>
            <p:ph type="title"/>
          </p:nvPr>
        </p:nvSpPr>
        <p:spPr>
          <a:xfrm>
            <a:off x="838199" y="545746"/>
            <a:ext cx="8774724" cy="2785953"/>
          </a:xfrm>
        </p:spPr>
        <p:txBody>
          <a:bodyPr anchor="ctr">
            <a:normAutofit/>
          </a:bodyPr>
          <a:lstStyle/>
          <a:p>
            <a:r>
              <a:rPr lang="en-US" sz="4000" i="1" dirty="0"/>
              <a:t>Example: The 4 seasons are like </a:t>
            </a:r>
            <a:r>
              <a:rPr lang="en-US" sz="4000" i="1" dirty="0" smtClean="0"/>
              <a:t>________ </a:t>
            </a:r>
            <a:r>
              <a:rPr lang="en-US" sz="4000" i="1" dirty="0"/>
              <a:t>because _____________.</a:t>
            </a:r>
            <a:endParaRPr lang="en-US" sz="4000" dirty="0"/>
          </a:p>
        </p:txBody>
      </p:sp>
      <p:pic>
        <p:nvPicPr>
          <p:cNvPr id="5" name="Content Placeholder 4" descr="Graphical user interface&#10;&#10;Description automatically generated">
            <a:extLst>
              <a:ext uri="{FF2B5EF4-FFF2-40B4-BE49-F238E27FC236}">
                <a16:creationId xmlns:a16="http://schemas.microsoft.com/office/drawing/2014/main" id="{F1A77178-DC3D-4334-ABA5-944762448CF7}"/>
              </a:ext>
            </a:extLst>
          </p:cNvPr>
          <p:cNvPicPr>
            <a:picLocks noChangeAspect="1"/>
          </p:cNvPicPr>
          <p:nvPr/>
        </p:nvPicPr>
        <p:blipFill rotWithShape="1">
          <a:blip r:embed="rId2">
            <a:extLst>
              <a:ext uri="{28A0092B-C50C-407E-A947-70E740481C1C}">
                <a14:useLocalDpi xmlns:a14="http://schemas.microsoft.com/office/drawing/2010/main" val="0"/>
              </a:ext>
            </a:extLst>
          </a:blip>
          <a:srcRect r="-1" b="11795"/>
          <a:stretch/>
        </p:blipFill>
        <p:spPr>
          <a:xfrm>
            <a:off x="182881" y="3526300"/>
            <a:ext cx="11834494" cy="3157668"/>
          </a:xfrm>
          <a:prstGeom prst="rect">
            <a:avLst/>
          </a:prstGeom>
        </p:spPr>
      </p:pic>
    </p:spTree>
    <p:extLst>
      <p:ext uri="{BB962C8B-B14F-4D97-AF65-F5344CB8AC3E}">
        <p14:creationId xmlns:p14="http://schemas.microsoft.com/office/powerpoint/2010/main" val="2800120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CB5DFCDA-694D-4637-8E9B-0385751943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9952075" cy="6858000"/>
          </a:xfrm>
          <a:custGeom>
            <a:avLst/>
            <a:gdLst>
              <a:gd name="connsiteX0" fmla="*/ 9952075 w 9952075"/>
              <a:gd name="connsiteY0" fmla="*/ 6858000 h 6858000"/>
              <a:gd name="connsiteX1" fmla="*/ 108694 w 9952075"/>
              <a:gd name="connsiteY1" fmla="*/ 6858000 h 6858000"/>
              <a:gd name="connsiteX2" fmla="*/ 79127 w 9952075"/>
              <a:gd name="connsiteY2" fmla="*/ 6681235 h 6858000"/>
              <a:gd name="connsiteX3" fmla="*/ 0 w 9952075"/>
              <a:gd name="connsiteY3" fmla="*/ 5565888 h 6858000"/>
              <a:gd name="connsiteX4" fmla="*/ 2190696 w 9952075"/>
              <a:gd name="connsiteY4" fmla="*/ 145339 h 6858000"/>
              <a:gd name="connsiteX5" fmla="*/ 2339431 w 9952075"/>
              <a:gd name="connsiteY5" fmla="*/ 0 h 6858000"/>
              <a:gd name="connsiteX6" fmla="*/ 9952075 w 9952075"/>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52075" h="6858000">
                <a:moveTo>
                  <a:pt x="9952075"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9952075"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E4DB276E-BFF1-43F5-AB90-7ABA4B9A91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9652017" cy="6858000"/>
          </a:xfrm>
          <a:custGeom>
            <a:avLst/>
            <a:gdLst>
              <a:gd name="connsiteX0" fmla="*/ 9652017 w 9652017"/>
              <a:gd name="connsiteY0" fmla="*/ 6858000 h 6858000"/>
              <a:gd name="connsiteX1" fmla="*/ 112827 w 9652017"/>
              <a:gd name="connsiteY1" fmla="*/ 6858000 h 6858000"/>
              <a:gd name="connsiteX2" fmla="*/ 76084 w 9652017"/>
              <a:gd name="connsiteY2" fmla="*/ 6638337 h 6858000"/>
              <a:gd name="connsiteX3" fmla="*/ 0 w 9652017"/>
              <a:gd name="connsiteY3" fmla="*/ 5565888 h 6858000"/>
              <a:gd name="connsiteX4" fmla="*/ 2157501 w 9652017"/>
              <a:gd name="connsiteY4" fmla="*/ 301488 h 6858000"/>
              <a:gd name="connsiteX5" fmla="*/ 2472310 w 9652017"/>
              <a:gd name="connsiteY5" fmla="*/ 0 h 6858000"/>
              <a:gd name="connsiteX6" fmla="*/ 9652017 w 9652017"/>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52017" h="6858000">
                <a:moveTo>
                  <a:pt x="9652017" y="6858000"/>
                </a:moveTo>
                <a:lnTo>
                  <a:pt x="112827" y="6858000"/>
                </a:lnTo>
                <a:lnTo>
                  <a:pt x="76084" y="6638337"/>
                </a:lnTo>
                <a:cubicBezTo>
                  <a:pt x="25944" y="6288079"/>
                  <a:pt x="0" y="5930014"/>
                  <a:pt x="0" y="5565888"/>
                </a:cubicBezTo>
                <a:cubicBezTo>
                  <a:pt x="0" y="3514654"/>
                  <a:pt x="823309" y="1655711"/>
                  <a:pt x="2157501" y="301488"/>
                </a:cubicBezTo>
                <a:lnTo>
                  <a:pt x="2472310" y="0"/>
                </a:lnTo>
                <a:lnTo>
                  <a:pt x="9652017" y="0"/>
                </a:ln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62582CB-3E3F-49D2-B8D6-9B59D91AB791}"/>
              </a:ext>
            </a:extLst>
          </p:cNvPr>
          <p:cNvSpPr>
            <a:spLocks noGrp="1"/>
          </p:cNvSpPr>
          <p:nvPr>
            <p:ph type="title"/>
          </p:nvPr>
        </p:nvSpPr>
        <p:spPr>
          <a:xfrm>
            <a:off x="838200" y="365126"/>
            <a:ext cx="7757694" cy="1288238"/>
          </a:xfrm>
        </p:spPr>
        <p:txBody>
          <a:bodyPr anchor="b">
            <a:normAutofit/>
          </a:bodyPr>
          <a:lstStyle/>
          <a:p>
            <a:r>
              <a:rPr lang="en-US" dirty="0" smtClean="0"/>
              <a:t>Example sentence</a:t>
            </a:r>
            <a:endParaRPr lang="en-US" dirty="0"/>
          </a:p>
        </p:txBody>
      </p:sp>
      <p:sp>
        <p:nvSpPr>
          <p:cNvPr id="3" name="Content Placeholder 2">
            <a:extLst>
              <a:ext uri="{FF2B5EF4-FFF2-40B4-BE49-F238E27FC236}">
                <a16:creationId xmlns:a16="http://schemas.microsoft.com/office/drawing/2014/main" id="{E218C9EF-12C1-46F6-B2E9-BC2DBBC51202}"/>
              </a:ext>
            </a:extLst>
          </p:cNvPr>
          <p:cNvSpPr>
            <a:spLocks noGrp="1"/>
          </p:cNvSpPr>
          <p:nvPr>
            <p:ph idx="1"/>
          </p:nvPr>
        </p:nvSpPr>
        <p:spPr>
          <a:xfrm>
            <a:off x="838198" y="1956390"/>
            <a:ext cx="7322290" cy="3907465"/>
          </a:xfrm>
        </p:spPr>
        <p:txBody>
          <a:bodyPr anchor="t">
            <a:normAutofit/>
          </a:bodyPr>
          <a:lstStyle/>
          <a:p>
            <a:pPr>
              <a:lnSpc>
                <a:spcPct val="150000"/>
              </a:lnSpc>
            </a:pPr>
            <a:r>
              <a:rPr lang="en-US" sz="2400" i="1" dirty="0"/>
              <a:t>The </a:t>
            </a:r>
            <a:r>
              <a:rPr lang="en-US" sz="2400" i="1" dirty="0" smtClean="0"/>
              <a:t>four </a:t>
            </a:r>
            <a:r>
              <a:rPr lang="en-US" sz="2400" i="1" dirty="0"/>
              <a:t>seasons are like a stack of books because each season is different but some things carry </a:t>
            </a:r>
            <a:r>
              <a:rPr lang="en-US" sz="2400" i="1" dirty="0" smtClean="0"/>
              <a:t>over, such as temperature (it </a:t>
            </a:r>
            <a:r>
              <a:rPr lang="en-US" sz="2400" i="1" dirty="0"/>
              <a:t>is warm in the summer and sometimes </a:t>
            </a:r>
            <a:r>
              <a:rPr lang="en-US" sz="2400" i="1" dirty="0" smtClean="0"/>
              <a:t>also in </a:t>
            </a:r>
            <a:r>
              <a:rPr lang="en-US" sz="2400" i="1" dirty="0"/>
              <a:t>the fall and </a:t>
            </a:r>
            <a:r>
              <a:rPr lang="en-US" sz="2400" i="1" dirty="0" smtClean="0"/>
              <a:t>spring) and in </a:t>
            </a:r>
            <a:r>
              <a:rPr lang="en-US" sz="2400" i="1" dirty="0"/>
              <a:t>books some of the same words appear in different books.</a:t>
            </a:r>
            <a:endParaRPr lang="en-US" sz="2400" dirty="0"/>
          </a:p>
          <a:p>
            <a:pPr marL="0" indent="0">
              <a:lnSpc>
                <a:spcPct val="150000"/>
              </a:lnSpc>
              <a:buNone/>
            </a:pPr>
            <a:endParaRPr lang="en-US" sz="2400" dirty="0"/>
          </a:p>
        </p:txBody>
      </p:sp>
    </p:spTree>
    <p:extLst>
      <p:ext uri="{BB962C8B-B14F-4D97-AF65-F5344CB8AC3E}">
        <p14:creationId xmlns:p14="http://schemas.microsoft.com/office/powerpoint/2010/main" val="207229155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 and Source</a:t>
            </a:r>
            <a:endParaRPr lang="en-US" dirty="0"/>
          </a:p>
        </p:txBody>
      </p:sp>
      <p:sp>
        <p:nvSpPr>
          <p:cNvPr id="3" name="Content Placeholder 2"/>
          <p:cNvSpPr>
            <a:spLocks noGrp="1"/>
          </p:cNvSpPr>
          <p:nvPr>
            <p:ph idx="1"/>
          </p:nvPr>
        </p:nvSpPr>
        <p:spPr/>
        <p:txBody>
          <a:bodyPr>
            <a:normAutofit fontScale="92500" lnSpcReduction="10000"/>
          </a:bodyPr>
          <a:lstStyle/>
          <a:p>
            <a:r>
              <a:rPr lang="en-US" smtClean="0"/>
              <a:t>The </a:t>
            </a:r>
            <a:r>
              <a:rPr lang="en-US" dirty="0"/>
              <a:t>purpose of diagnostic </a:t>
            </a:r>
            <a:r>
              <a:rPr lang="en-US" dirty="0" err="1"/>
              <a:t>synectics</a:t>
            </a:r>
            <a:r>
              <a:rPr lang="en-US" dirty="0"/>
              <a:t> is to use a visual analogy to get a feel for what students think they know and/or how they feel about a new topic. Their background knowledge and assumptions surface as they pick and share. The information they share is one way to gauge what they know, might know or have misconceptions about. </a:t>
            </a:r>
          </a:p>
          <a:p>
            <a:r>
              <a:rPr lang="en-US" dirty="0" smtClean="0"/>
              <a:t>This </a:t>
            </a:r>
            <a:r>
              <a:rPr lang="en-US" dirty="0"/>
              <a:t>strategy works with a single picture, a group of pictures where participants have choice, or with pictures or objects on a table from which to choose.</a:t>
            </a:r>
          </a:p>
          <a:p>
            <a:r>
              <a:rPr lang="en-US" dirty="0" smtClean="0"/>
              <a:t>Appropriate for any content, K-12.</a:t>
            </a:r>
          </a:p>
          <a:p>
            <a:r>
              <a:rPr lang="en-US" dirty="0" smtClean="0"/>
              <a:t>Source</a:t>
            </a:r>
            <a:r>
              <a:rPr lang="en-US" dirty="0"/>
              <a:t>: Lipton, L. &amp; Wellman, B. (2011). </a:t>
            </a:r>
            <a:r>
              <a:rPr lang="en-US" i="1" dirty="0"/>
              <a:t>Groups at work: Strategies and structures for professional learning</a:t>
            </a:r>
            <a:r>
              <a:rPr lang="en-US" dirty="0"/>
              <a:t>. </a:t>
            </a:r>
            <a:r>
              <a:rPr lang="en-US" dirty="0" err="1"/>
              <a:t>MiraVia</a:t>
            </a:r>
            <a:r>
              <a:rPr lang="en-US" dirty="0"/>
              <a:t>.</a:t>
            </a:r>
          </a:p>
          <a:p>
            <a:endParaRPr lang="en-US" dirty="0"/>
          </a:p>
        </p:txBody>
      </p:sp>
    </p:spTree>
    <p:extLst>
      <p:ext uri="{BB962C8B-B14F-4D97-AF65-F5344CB8AC3E}">
        <p14:creationId xmlns:p14="http://schemas.microsoft.com/office/powerpoint/2010/main" val="3522023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B9FBE32419DE4D84C600409390FC2F" ma:contentTypeVersion="10" ma:contentTypeDescription="Create a new document." ma:contentTypeScope="" ma:versionID="7fcc3a68734724fc715a87c26b14af53">
  <xsd:schema xmlns:xsd="http://www.w3.org/2001/XMLSchema" xmlns:xs="http://www.w3.org/2001/XMLSchema" xmlns:p="http://schemas.microsoft.com/office/2006/metadata/properties" xmlns:ns2="33e6f5b8-3a4e-479a-96d1-8a9cf9c372fd" targetNamespace="http://schemas.microsoft.com/office/2006/metadata/properties" ma:root="true" ma:fieldsID="0a10273efc1a339825397294f334203c" ns2:_="">
    <xsd:import namespace="33e6f5b8-3a4e-479a-96d1-8a9cf9c372fd"/>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e6f5b8-3a4e-479a-96d1-8a9cf9c372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85BCCB4-D01F-4CF2-9C2E-3D74104A84B6}"/>
</file>

<file path=customXml/itemProps2.xml><?xml version="1.0" encoding="utf-8"?>
<ds:datastoreItem xmlns:ds="http://schemas.openxmlformats.org/officeDocument/2006/customXml" ds:itemID="{391B59FE-BEFA-41F0-BAE5-EF0E0446D853}"/>
</file>

<file path=customXml/itemProps3.xml><?xml version="1.0" encoding="utf-8"?>
<ds:datastoreItem xmlns:ds="http://schemas.openxmlformats.org/officeDocument/2006/customXml" ds:itemID="{0EC7408C-37F8-4208-96B6-665A61EED455}"/>
</file>

<file path=docProps/app.xml><?xml version="1.0" encoding="utf-8"?>
<Properties xmlns="http://schemas.openxmlformats.org/officeDocument/2006/extended-properties" xmlns:vt="http://schemas.openxmlformats.org/officeDocument/2006/docPropsVTypes">
  <TotalTime>9</TotalTime>
  <Words>223</Words>
  <Application>Microsoft Office PowerPoint</Application>
  <PresentationFormat>Widescreen</PresentationFormat>
  <Paragraphs>12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Synectics</vt:lpstr>
      <vt:lpstr>Example: The 4 seasons are like ________ because _____________.</vt:lpstr>
      <vt:lpstr>Example sentence</vt:lpstr>
      <vt:lpstr>Guidelines and Source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Synectics</dc:title>
  <dc:creator>Kathy Dyer</dc:creator>
  <cp:lastModifiedBy>Andrade, Heidi L</cp:lastModifiedBy>
  <cp:revision>7</cp:revision>
  <dcterms:created xsi:type="dcterms:W3CDTF">2020-10-06T17:18:21Z</dcterms:created>
  <dcterms:modified xsi:type="dcterms:W3CDTF">2020-12-14T19:46:58Z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0x01010064B9FBE32419DE4D84C600409390FC2F</vt:lpwstr>
  </property>
</Properties>
</file>