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4" d="100"/>
          <a:sy n="84" d="100"/>
        </p:scale>
        <p:origin x="12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07A8F4-AEF2-4A38-8C67-E1488375EB72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EAA15-AE62-4FDF-8908-3DF832309B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310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>
              <a:cs typeface="Arial" charset="0"/>
            </a:endParaRPr>
          </a:p>
        </p:txBody>
      </p:sp>
      <p:sp>
        <p:nvSpPr>
          <p:cNvPr id="1126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fld id="{C41BEAE6-399B-4FEC-BFC7-EE75AF1B7EF6}" type="slidenum">
              <a:rPr lang="en-US" u="none" smtClean="0">
                <a:cs typeface="Arial" charset="0"/>
              </a:rPr>
              <a:pPr/>
              <a:t>1</a:t>
            </a:fld>
            <a:endParaRPr lang="en-US" u="none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7734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580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71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177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1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523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5852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705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918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72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054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556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7F73A-D237-455C-9D11-C84701C87DC1}" type="datetimeFigureOut">
              <a:rPr lang="en-US" smtClean="0"/>
              <a:t>12/16/2020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9BDE5-0EA1-49BE-A249-EAB1EA1B96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420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artsassessmentforlearning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4"/>
          <p:cNvSpPr>
            <a:spLocks noGrp="1" noChangeArrowheads="1"/>
          </p:cNvSpPr>
          <p:nvPr>
            <p:ph type="title" sz="quarter" idx="4294967295"/>
          </p:nvPr>
        </p:nvSpPr>
        <p:spPr>
          <a:xfrm>
            <a:off x="345057" y="204817"/>
            <a:ext cx="10018143" cy="100301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7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cs typeface="Tahoma" pitchFamily="34" charset="0"/>
              </a:rPr>
              <a:t>Gradation Rubric</a:t>
            </a:r>
            <a: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sz="27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cs typeface="Tahoma" pitchFamily="34" charset="0"/>
              </a:rPr>
            </a:b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cs typeface="Tahoma" pitchFamily="34" charset="0"/>
              </a:rPr>
              <a:t>IS 223–K: 7th Grade, Jason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cs typeface="Tahoma" pitchFamily="34" charset="0"/>
              </a:rPr>
              <a:t>Rondonelli</a:t>
            </a:r>
            <a:r>
              <a:rPr lang="en-US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cs typeface="Tahoma" pitchFamily="34" charset="0"/>
              </a:rPr>
              <a:t> &amp; Emily </a:t>
            </a:r>
            <a:r>
              <a:rPr lang="en-US" sz="22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cs typeface="Tahoma" pitchFamily="34" charset="0"/>
              </a:rPr>
              <a:t>Maddy</a:t>
            </a:r>
            <a: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sz="3600" dirty="0">
                <a:solidFill>
                  <a:schemeClr val="tx1">
                    <a:lumMod val="95000"/>
                    <a:lumOff val="5000"/>
                  </a:schemeClr>
                </a:solidFill>
                <a:latin typeface="Tahoma" pitchFamily="34" charset="0"/>
                <a:cs typeface="Tahoma" pitchFamily="34" charset="0"/>
              </a:rPr>
            </a:br>
            <a:endParaRPr lang="en-US" sz="3600" dirty="0">
              <a:solidFill>
                <a:schemeClr val="tx1">
                  <a:lumMod val="95000"/>
                  <a:lumOff val="5000"/>
                </a:schemeClr>
              </a:solidFill>
              <a:latin typeface="Tahoma" pitchFamily="34" charset="0"/>
              <a:cs typeface="Tahoma" pitchFamily="34" charset="0"/>
            </a:endParaRPr>
          </a:p>
        </p:txBody>
      </p:sp>
      <p:pic>
        <p:nvPicPr>
          <p:cNvPr id="40963" name="Picture 9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1820864"/>
            <a:ext cx="4038600" cy="1743075"/>
          </a:xfrm>
        </p:spPr>
      </p:pic>
      <p:pic>
        <p:nvPicPr>
          <p:cNvPr id="40964" name="Picture 10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29400" y="1666875"/>
            <a:ext cx="4038600" cy="2052638"/>
          </a:xfrm>
        </p:spPr>
      </p:pic>
      <p:pic>
        <p:nvPicPr>
          <p:cNvPr id="40965" name="Picture 1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3948114"/>
            <a:ext cx="4038600" cy="2168525"/>
          </a:xfrm>
        </p:spPr>
      </p:pic>
      <p:pic>
        <p:nvPicPr>
          <p:cNvPr id="40966" name="Picture 13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12000" y="3938589"/>
            <a:ext cx="3556000" cy="2187575"/>
          </a:xfrm>
        </p:spPr>
      </p:pic>
      <p:sp>
        <p:nvSpPr>
          <p:cNvPr id="40967" name="Text Box 14"/>
          <p:cNvSpPr txBox="1">
            <a:spLocks noChangeArrowheads="1"/>
          </p:cNvSpPr>
          <p:nvPr/>
        </p:nvSpPr>
        <p:spPr bwMode="auto">
          <a:xfrm>
            <a:off x="1981200" y="10668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cs typeface="Arial" charset="0"/>
              </a:rPr>
              <a:t>4</a:t>
            </a:r>
          </a:p>
        </p:txBody>
      </p:sp>
      <p:sp>
        <p:nvSpPr>
          <p:cNvPr id="40968" name="Text Box 15"/>
          <p:cNvSpPr txBox="1">
            <a:spLocks noChangeArrowheads="1"/>
          </p:cNvSpPr>
          <p:nvPr/>
        </p:nvSpPr>
        <p:spPr bwMode="auto">
          <a:xfrm>
            <a:off x="6096000" y="12192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cs typeface="Arial" charset="0"/>
              </a:rPr>
              <a:t>3</a:t>
            </a:r>
          </a:p>
        </p:txBody>
      </p:sp>
      <p:sp>
        <p:nvSpPr>
          <p:cNvPr id="40969" name="Text Box 16"/>
          <p:cNvSpPr txBox="1">
            <a:spLocks noChangeArrowheads="1"/>
          </p:cNvSpPr>
          <p:nvPr/>
        </p:nvSpPr>
        <p:spPr bwMode="auto">
          <a:xfrm>
            <a:off x="1676400" y="37338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cs typeface="Arial" charset="0"/>
              </a:rPr>
              <a:t>2</a:t>
            </a:r>
          </a:p>
        </p:txBody>
      </p:sp>
      <p:sp>
        <p:nvSpPr>
          <p:cNvPr id="40970" name="Text Box 17"/>
          <p:cNvSpPr txBox="1">
            <a:spLocks noChangeArrowheads="1"/>
          </p:cNvSpPr>
          <p:nvPr/>
        </p:nvSpPr>
        <p:spPr bwMode="auto">
          <a:xfrm>
            <a:off x="6096000" y="3810000"/>
            <a:ext cx="838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u="sng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u="sng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u="sng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u="sng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u="sng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u="sng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>
                <a:cs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71151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" y="159385"/>
            <a:ext cx="10515600" cy="915035"/>
          </a:xfrm>
        </p:spPr>
        <p:txBody>
          <a:bodyPr/>
          <a:lstStyle/>
          <a:p>
            <a:r>
              <a:rPr lang="en-US" dirty="0" smtClean="0"/>
              <a:t>Guidelines and Source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190" y="1360170"/>
            <a:ext cx="11430000" cy="5189220"/>
          </a:xfrm>
        </p:spPr>
        <p:txBody>
          <a:bodyPr>
            <a:normAutofit/>
          </a:bodyPr>
          <a:lstStyle/>
          <a:p>
            <a:r>
              <a:rPr lang="en-US" dirty="0"/>
              <a:t>Task-specific visual rubrics use images instead of </a:t>
            </a:r>
            <a:r>
              <a:rPr lang="en-US" dirty="0" smtClean="0"/>
              <a:t>or as well as text to </a:t>
            </a:r>
            <a:r>
              <a:rPr lang="en-US" dirty="0"/>
              <a:t>communicate levels of quality in student work. Students can compare a peer's work to an image and also indicate which features of other images could be emulated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Source: Andrade, H., Hefferen, J., &amp; Palma, M. (2014). Formative assessment in the visual arts. </a:t>
            </a:r>
            <a:r>
              <a:rPr lang="en-US" i="1" dirty="0"/>
              <a:t>Art Education Journal, 67</a:t>
            </a:r>
            <a:r>
              <a:rPr lang="en-US" dirty="0"/>
              <a:t>(1), 34-40.</a:t>
            </a:r>
          </a:p>
          <a:p>
            <a:pPr lvl="1"/>
            <a:r>
              <a:rPr lang="en-US" smtClean="0"/>
              <a:t>More examples </a:t>
            </a:r>
            <a:r>
              <a:rPr lang="en-US" dirty="0"/>
              <a:t>of visual rubrics in the arts can be found here: </a:t>
            </a:r>
            <a:r>
              <a:rPr lang="en-US" u="sng" dirty="0">
                <a:hlinkClick r:id="rId2"/>
              </a:rPr>
              <a:t>http://artsassessmentforlearning.org/</a:t>
            </a:r>
            <a:r>
              <a:rPr lang="en-US" dirty="0"/>
              <a:t> </a:t>
            </a:r>
          </a:p>
          <a:p>
            <a:r>
              <a:rPr lang="en-US" dirty="0" smtClean="0"/>
              <a:t>Recommended </a:t>
            </a:r>
            <a:r>
              <a:rPr lang="en-US" dirty="0"/>
              <a:t>for English Learners, students with disabilities, and all students grades K-12.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0829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B9FBE32419DE4D84C600409390FC2F" ma:contentTypeVersion="10" ma:contentTypeDescription="Create a new document." ma:contentTypeScope="" ma:versionID="7fcc3a68734724fc715a87c26b14af53">
  <xsd:schema xmlns:xsd="http://www.w3.org/2001/XMLSchema" xmlns:xs="http://www.w3.org/2001/XMLSchema" xmlns:p="http://schemas.microsoft.com/office/2006/metadata/properties" xmlns:ns2="33e6f5b8-3a4e-479a-96d1-8a9cf9c372fd" targetNamespace="http://schemas.microsoft.com/office/2006/metadata/properties" ma:root="true" ma:fieldsID="0a10273efc1a339825397294f334203c" ns2:_="">
    <xsd:import namespace="33e6f5b8-3a4e-479a-96d1-8a9cf9c372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e6f5b8-3a4e-479a-96d1-8a9cf9c372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6968653-619F-417A-A558-7C8015E25323}"/>
</file>

<file path=customXml/itemProps2.xml><?xml version="1.0" encoding="utf-8"?>
<ds:datastoreItem xmlns:ds="http://schemas.openxmlformats.org/officeDocument/2006/customXml" ds:itemID="{0EE34912-C609-4EF7-B224-03CE19CDF7FB}"/>
</file>

<file path=customXml/itemProps3.xml><?xml version="1.0" encoding="utf-8"?>
<ds:datastoreItem xmlns:ds="http://schemas.openxmlformats.org/officeDocument/2006/customXml" ds:itemID="{58C41A56-5988-4B19-BB80-7F3C844C1FFD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130</Words>
  <Application>Microsoft Office PowerPoint</Application>
  <PresentationFormat>Widescreen</PresentationFormat>
  <Paragraphs>11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Office Theme</vt:lpstr>
      <vt:lpstr>Gradation Rubric IS 223–K: 7th Grade, Jason Rondonelli &amp; Emily Maddy </vt:lpstr>
      <vt:lpstr>Guidelines and Source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Andrade, Heidi L</dc:creator>
  <cp:lastModifiedBy>Andrade, Heidi L</cp:lastModifiedBy>
  <cp:revision>7</cp:revision>
  <dcterms:created xsi:type="dcterms:W3CDTF">2020-09-18T15:32:29Z</dcterms:created>
  <dcterms:modified xsi:type="dcterms:W3CDTF">2020-12-16T20:04:37Z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0x01010064B9FBE32419DE4D84C600409390FC2F</vt:lpwstr>
  </property>
</Properties>
</file>