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1" d="100"/>
          <a:sy n="101" d="100"/>
        </p:scale>
        <p:origin x="48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5B545A-3E50-42F6-9DB5-582D99983E46}" type="datetimeFigureOut">
              <a:rPr lang="en-US" smtClean="0"/>
              <a:t>12/16/2020</a:t>
            </a:fld>
            <a:endParaRPr lang="en-US"/>
          </a:p>
        </p:txBody>
      </p:sp>
      <p:sp>
        <p:nvSpPr>
          <p:cNvPr id="5" name="Footer Placeholder 4"/>
          <p:cNvSpPr>
            <a:spLocks noGrp="1"/>
          </p:cNvSpPr>
          <p:nvPr>
            <p:ph type="ftr" sz="quarter" idx="11"/>
          </p:nvPr>
        </p:nvSpPr>
        <p:spPr>
          <a:xfrm>
            <a:off x="812805" y="6272785"/>
            <a:ext cx="4745736" cy="365125"/>
          </a:xfrm>
        </p:spPr>
        <p:txBody>
          <a:bodyPr/>
          <a:lstStyle/>
          <a:p>
            <a:endParaRPr lang="en-US"/>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5C3B43F6-B79B-4FCF-A4D4-DDA0BFD1099B}" type="slidenum">
              <a:rPr lang="en-US" smtClean="0"/>
              <a:t>‹#›</a:t>
            </a:fld>
            <a:endParaRPr lang="en-US"/>
          </a:p>
        </p:txBody>
      </p:sp>
    </p:spTree>
    <p:extLst>
      <p:ext uri="{BB962C8B-B14F-4D97-AF65-F5344CB8AC3E}">
        <p14:creationId xmlns:p14="http://schemas.microsoft.com/office/powerpoint/2010/main" val="4117506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5B545A-3E50-42F6-9DB5-582D99983E46}" type="datetimeFigureOut">
              <a:rPr lang="en-US" smtClean="0"/>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3B43F6-B79B-4FCF-A4D4-DDA0BFD1099B}" type="slidenum">
              <a:rPr lang="en-US" smtClean="0"/>
              <a:t>‹#›</a:t>
            </a:fld>
            <a:endParaRPr lang="en-US"/>
          </a:p>
        </p:txBody>
      </p:sp>
    </p:spTree>
    <p:extLst>
      <p:ext uri="{BB962C8B-B14F-4D97-AF65-F5344CB8AC3E}">
        <p14:creationId xmlns:p14="http://schemas.microsoft.com/office/powerpoint/2010/main" val="2466918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5B545A-3E50-42F6-9DB5-582D99983E46}" type="datetimeFigureOut">
              <a:rPr lang="en-US" smtClean="0"/>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3B43F6-B79B-4FCF-A4D4-DDA0BFD1099B}" type="slidenum">
              <a:rPr lang="en-US" smtClean="0"/>
              <a:t>‹#›</a:t>
            </a:fld>
            <a:endParaRPr lang="en-US"/>
          </a:p>
        </p:txBody>
      </p:sp>
    </p:spTree>
    <p:extLst>
      <p:ext uri="{BB962C8B-B14F-4D97-AF65-F5344CB8AC3E}">
        <p14:creationId xmlns:p14="http://schemas.microsoft.com/office/powerpoint/2010/main" val="1463518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5B545A-3E50-42F6-9DB5-582D99983E46}" type="datetimeFigureOut">
              <a:rPr lang="en-US" smtClean="0"/>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3B43F6-B79B-4FCF-A4D4-DDA0BFD1099B}" type="slidenum">
              <a:rPr lang="en-US" smtClean="0"/>
              <a:t>‹#›</a:t>
            </a:fld>
            <a:endParaRPr lang="en-US"/>
          </a:p>
        </p:txBody>
      </p:sp>
    </p:spTree>
    <p:extLst>
      <p:ext uri="{BB962C8B-B14F-4D97-AF65-F5344CB8AC3E}">
        <p14:creationId xmlns:p14="http://schemas.microsoft.com/office/powerpoint/2010/main" val="79599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en-US"/>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fld id="{CB5B545A-3E50-42F6-9DB5-582D99983E46}" type="datetimeFigureOut">
              <a:rPr lang="en-US" smtClean="0"/>
              <a:t>12/16/2020</a:t>
            </a:fld>
            <a:endParaRPr lang="en-US"/>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endParaRPr lang="en-US"/>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5C3B43F6-B79B-4FCF-A4D4-DDA0BFD1099B}" type="slidenum">
              <a:rPr lang="en-US" smtClean="0"/>
              <a:t>‹#›</a:t>
            </a:fld>
            <a:endParaRPr lang="en-US"/>
          </a:p>
        </p:txBody>
      </p:sp>
    </p:spTree>
    <p:extLst>
      <p:ext uri="{BB962C8B-B14F-4D97-AF65-F5344CB8AC3E}">
        <p14:creationId xmlns:p14="http://schemas.microsoft.com/office/powerpoint/2010/main" val="1830650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5B545A-3E50-42F6-9DB5-582D99983E46}" type="datetimeFigureOut">
              <a:rPr lang="en-US" smtClean="0"/>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3B43F6-B79B-4FCF-A4D4-DDA0BFD1099B}" type="slidenum">
              <a:rPr lang="en-US" smtClean="0"/>
              <a:t>‹#›</a:t>
            </a:fld>
            <a:endParaRPr lang="en-US"/>
          </a:p>
        </p:txBody>
      </p:sp>
    </p:spTree>
    <p:extLst>
      <p:ext uri="{BB962C8B-B14F-4D97-AF65-F5344CB8AC3E}">
        <p14:creationId xmlns:p14="http://schemas.microsoft.com/office/powerpoint/2010/main" val="4286373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5B545A-3E50-42F6-9DB5-582D99983E46}" type="datetimeFigureOut">
              <a:rPr lang="en-US" smtClean="0"/>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3B43F6-B79B-4FCF-A4D4-DDA0BFD1099B}" type="slidenum">
              <a:rPr lang="en-US" smtClean="0"/>
              <a:t>‹#›</a:t>
            </a:fld>
            <a:endParaRPr lang="en-US"/>
          </a:p>
        </p:txBody>
      </p:sp>
    </p:spTree>
    <p:extLst>
      <p:ext uri="{BB962C8B-B14F-4D97-AF65-F5344CB8AC3E}">
        <p14:creationId xmlns:p14="http://schemas.microsoft.com/office/powerpoint/2010/main" val="75451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fld id="{CB5B545A-3E50-42F6-9DB5-582D99983E46}" type="datetimeFigureOut">
              <a:rPr lang="en-US" smtClean="0"/>
              <a:t>12/16/2020</a:t>
            </a:fld>
            <a:endParaRPr lang="en-US"/>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endParaRPr lang="en-US"/>
          </a:p>
        </p:txBody>
      </p:sp>
      <p:sp>
        <p:nvSpPr>
          <p:cNvPr id="5" name="Slide Number Placeholder 4"/>
          <p:cNvSpPr>
            <a:spLocks noGrp="1"/>
          </p:cNvSpPr>
          <p:nvPr>
            <p:ph type="sldNum" sz="quarter" idx="12"/>
          </p:nvPr>
        </p:nvSpPr>
        <p:spPr/>
        <p:txBody>
          <a:bodyPr/>
          <a:lstStyle/>
          <a:p>
            <a:fld id="{5C3B43F6-B79B-4FCF-A4D4-DDA0BFD1099B}" type="slidenum">
              <a:rPr lang="en-US" smtClean="0"/>
              <a:t>‹#›</a:t>
            </a:fld>
            <a:endParaRPr lang="en-US"/>
          </a:p>
        </p:txBody>
      </p:sp>
    </p:spTree>
    <p:extLst>
      <p:ext uri="{BB962C8B-B14F-4D97-AF65-F5344CB8AC3E}">
        <p14:creationId xmlns:p14="http://schemas.microsoft.com/office/powerpoint/2010/main" val="188136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B545A-3E50-42F6-9DB5-582D99983E46}" type="datetimeFigureOut">
              <a:rPr lang="en-US" smtClean="0"/>
              <a:t>12/16/2020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3B43F6-B79B-4FCF-A4D4-DDA0BFD1099B}" type="slidenum">
              <a:rPr lang="en-US" smtClean="0"/>
              <a:t>‹#›</a:t>
            </a:fld>
            <a:endParaRPr lang="en-US"/>
          </a:p>
        </p:txBody>
      </p:sp>
    </p:spTree>
    <p:extLst>
      <p:ext uri="{BB962C8B-B14F-4D97-AF65-F5344CB8AC3E}">
        <p14:creationId xmlns:p14="http://schemas.microsoft.com/office/powerpoint/2010/main" val="1392877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fld id="{CB5B545A-3E50-42F6-9DB5-582D99983E46}" type="datetimeFigureOut">
              <a:rPr lang="en-US" smtClean="0"/>
              <a:t>12/16/2020</a:t>
            </a:fld>
            <a:endParaRPr lang="en-US"/>
          </a:p>
        </p:txBody>
      </p:sp>
      <p:sp>
        <p:nvSpPr>
          <p:cNvPr id="10" name="Footer Placeholder 9"/>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5C3B43F6-B79B-4FCF-A4D4-DDA0BFD1099B}" type="slidenum">
              <a:rPr lang="en-US" smtClean="0"/>
              <a:t>‹#›</a:t>
            </a:fld>
            <a:endParaRPr lang="en-US"/>
          </a:p>
        </p:txBody>
      </p:sp>
    </p:spTree>
    <p:extLst>
      <p:ext uri="{BB962C8B-B14F-4D97-AF65-F5344CB8AC3E}">
        <p14:creationId xmlns:p14="http://schemas.microsoft.com/office/powerpoint/2010/main" val="1597977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fld id="{CB5B545A-3E50-42F6-9DB5-582D99983E46}" type="datetimeFigureOut">
              <a:rPr lang="en-US" smtClean="0"/>
              <a:t>12/16/2020</a:t>
            </a:fld>
            <a:endParaRPr lang="en-US"/>
          </a:p>
        </p:txBody>
      </p:sp>
      <p:sp>
        <p:nvSpPr>
          <p:cNvPr id="10" name="Slide Number Placeholder 9"/>
          <p:cNvSpPr>
            <a:spLocks noGrp="1"/>
          </p:cNvSpPr>
          <p:nvPr>
            <p:ph type="sldNum" sz="quarter" idx="12"/>
          </p:nvPr>
        </p:nvSpPr>
        <p:spPr/>
        <p:txBody>
          <a:bodyPr/>
          <a:lstStyle/>
          <a:p>
            <a:fld id="{5C3B43F6-B79B-4FCF-A4D4-DDA0BFD1099B}" type="slidenum">
              <a:rPr lang="en-US" smtClean="0"/>
              <a:t>‹#›</a:t>
            </a:fld>
            <a:endParaRPr lang="en-US"/>
          </a:p>
        </p:txBody>
      </p:sp>
    </p:spTree>
    <p:extLst>
      <p:ext uri="{BB962C8B-B14F-4D97-AF65-F5344CB8AC3E}">
        <p14:creationId xmlns:p14="http://schemas.microsoft.com/office/powerpoint/2010/main" val="96343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fld id="{CB5B545A-3E50-42F6-9DB5-582D99983E46}" type="datetimeFigureOut">
              <a:rPr lang="en-US" smtClean="0"/>
              <a:t>12/16/2020</a:t>
            </a:fld>
            <a:endParaRPr lang="en-US"/>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endParaRPr lang="en-US"/>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5C3B43F6-B79B-4FCF-A4D4-DDA0BFD1099B}" type="slidenum">
              <a:rPr lang="en-US" smtClean="0"/>
              <a:t>‹#›</a:t>
            </a:fld>
            <a:endParaRPr lang="en-US"/>
          </a:p>
        </p:txBody>
      </p:sp>
    </p:spTree>
    <p:extLst>
      <p:ext uri="{BB962C8B-B14F-4D97-AF65-F5344CB8AC3E}">
        <p14:creationId xmlns:p14="http://schemas.microsoft.com/office/powerpoint/2010/main" val="127844428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90000"/>
        </a:lnSpc>
        <a:spcBef>
          <a:spcPct val="0"/>
        </a:spcBef>
        <a:buNone/>
        <a:defRPr sz="420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A3D0CE2-91FF-49B3-A5D8-181E900D750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1346946"/>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58AEBD96-C315-4F53-9D9E-0E20E993EBF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4299696"/>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78916AAA-66F6-4DFA-88ED-7E27CF6B8DA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1484779"/>
            <a:ext cx="7667244"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6" name="Group 15">
            <a:extLst>
              <a:ext uri="{FF2B5EF4-FFF2-40B4-BE49-F238E27FC236}">
                <a16:creationId xmlns:a16="http://schemas.microsoft.com/office/drawing/2014/main" id="{A137D43F-BAD6-47F1-AA65-AEEA38A2FF30}"/>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36911" y="4068923"/>
            <a:ext cx="810678" cy="1080902"/>
            <a:chOff x="9685338" y="4460675"/>
            <a:chExt cx="1080904" cy="1080902"/>
          </a:xfrm>
        </p:grpSpPr>
        <p:sp>
          <p:nvSpPr>
            <p:cNvPr id="17" name="Oval 16">
              <a:extLst>
                <a:ext uri="{FF2B5EF4-FFF2-40B4-BE49-F238E27FC236}">
                  <a16:creationId xmlns:a16="http://schemas.microsoft.com/office/drawing/2014/main" id="{D512C9B2-6B22-4211-A940-FCD7C2CD0BE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8" name="Oval 17">
              <a:extLst>
                <a:ext uri="{FF2B5EF4-FFF2-40B4-BE49-F238E27FC236}">
                  <a16:creationId xmlns:a16="http://schemas.microsoft.com/office/drawing/2014/main" id="{85F7DB84-CDE7-46F8-90DD-9D048A7D52D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sp>
      </p:grpSp>
      <p:sp useBgFill="1">
        <p:nvSpPr>
          <p:cNvPr id="20" name="Rectangle 19">
            <a:extLst>
              <a:ext uri="{FF2B5EF4-FFF2-40B4-BE49-F238E27FC236}">
                <a16:creationId xmlns:a16="http://schemas.microsoft.com/office/drawing/2014/main" id="{68C84B8E-16E8-4E54-B4AC-84CE515955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171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Title 3">
            <a:extLst>
              <a:ext uri="{FF2B5EF4-FFF2-40B4-BE49-F238E27FC236}">
                <a16:creationId xmlns:a16="http://schemas.microsoft.com/office/drawing/2014/main" id="{3193562D-619F-445E-966F-766DA9E39AE9}"/>
              </a:ext>
            </a:extLst>
          </p:cNvPr>
          <p:cNvSpPr>
            <a:spLocks noGrp="1"/>
          </p:cNvSpPr>
          <p:nvPr>
            <p:ph type="title"/>
          </p:nvPr>
        </p:nvSpPr>
        <p:spPr>
          <a:xfrm>
            <a:off x="788670" y="1110054"/>
            <a:ext cx="4918956" cy="4580300"/>
          </a:xfrm>
        </p:spPr>
        <p:txBody>
          <a:bodyPr vert="horz" lIns="91440" tIns="45720" rIns="91440" bIns="45720" rtlCol="0" anchor="ctr">
            <a:normAutofit/>
          </a:bodyPr>
          <a:lstStyle/>
          <a:p>
            <a:pPr algn="r"/>
            <a:r>
              <a:rPr lang="en-US" sz="6500">
                <a:blipFill dpi="0" rotWithShape="1">
                  <a:blip r:embed="rId4"/>
                  <a:srcRect/>
                  <a:tile tx="6350" ty="-127000" sx="65000" sy="64000" flip="none" algn="tl"/>
                </a:blipFill>
              </a:rPr>
              <a:t>What’s Clear?</a:t>
            </a:r>
            <a:br>
              <a:rPr lang="en-US" sz="6500">
                <a:blipFill dpi="0" rotWithShape="1">
                  <a:blip r:embed="rId4"/>
                  <a:srcRect/>
                  <a:tile tx="6350" ty="-127000" sx="65000" sy="64000" flip="none" algn="tl"/>
                </a:blipFill>
              </a:rPr>
            </a:br>
            <a:r>
              <a:rPr lang="en-US" sz="6500">
                <a:blipFill dpi="0" rotWithShape="1">
                  <a:blip r:embed="rId4"/>
                  <a:srcRect/>
                  <a:tile tx="6350" ty="-127000" sx="65000" sy="64000" flip="none" algn="tl"/>
                </a:blipFill>
              </a:rPr>
              <a:t/>
            </a:r>
            <a:br>
              <a:rPr lang="en-US" sz="6500">
                <a:blipFill dpi="0" rotWithShape="1">
                  <a:blip r:embed="rId4"/>
                  <a:srcRect/>
                  <a:tile tx="6350" ty="-127000" sx="65000" sy="64000" flip="none" algn="tl"/>
                </a:blipFill>
              </a:rPr>
            </a:br>
            <a:r>
              <a:rPr lang="en-US" sz="6500">
                <a:blipFill dpi="0" rotWithShape="1">
                  <a:blip r:embed="rId4"/>
                  <a:srcRect/>
                  <a:tile tx="6350" ty="-127000" sx="65000" sy="64000" flip="none" algn="tl"/>
                </a:blipFill>
              </a:rPr>
              <a:t>What’s Unclear?</a:t>
            </a:r>
            <a:br>
              <a:rPr lang="en-US" sz="6500">
                <a:blipFill dpi="0" rotWithShape="1">
                  <a:blip r:embed="rId4"/>
                  <a:srcRect/>
                  <a:tile tx="6350" ty="-127000" sx="65000" sy="64000" flip="none" algn="tl"/>
                </a:blipFill>
              </a:rPr>
            </a:br>
            <a:endParaRPr lang="en-US" sz="6500">
              <a:blipFill dpi="0" rotWithShape="1">
                <a:blip r:embed="rId4"/>
                <a:srcRect/>
                <a:tile tx="6350" ty="-127000" sx="65000" sy="64000" flip="none" algn="tl"/>
              </a:blipFill>
            </a:endParaRPr>
          </a:p>
        </p:txBody>
      </p:sp>
      <p:sp>
        <p:nvSpPr>
          <p:cNvPr id="22" name="Rectangle 21">
            <a:extLst>
              <a:ext uri="{FF2B5EF4-FFF2-40B4-BE49-F238E27FC236}">
                <a16:creationId xmlns:a16="http://schemas.microsoft.com/office/drawing/2014/main" id="{ECE9EEEA-5DB7-4DC7-AF9F-74D1C19B7E2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928117"/>
            <a:ext cx="7763256"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F199147-B958-49C0-9BE2-65BDD892F2B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14102" y="1110053"/>
            <a:ext cx="2539778" cy="4580301"/>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a:extLst>
              <a:ext uri="{FF2B5EF4-FFF2-40B4-BE49-F238E27FC236}">
                <a16:creationId xmlns:a16="http://schemas.microsoft.com/office/drawing/2014/main" id="{BD72B7E0-AFE7-4B29-96ED-7A066B1D8E8C}"/>
              </a:ext>
            </a:extLst>
          </p:cNvPr>
          <p:cNvSpPr>
            <a:spLocks noGrp="1"/>
          </p:cNvSpPr>
          <p:nvPr>
            <p:ph type="body" idx="1"/>
          </p:nvPr>
        </p:nvSpPr>
        <p:spPr>
          <a:xfrm>
            <a:off x="6068960" y="1678210"/>
            <a:ext cx="2241755" cy="3443988"/>
          </a:xfrm>
        </p:spPr>
        <p:txBody>
          <a:bodyPr vert="horz" lIns="91440" tIns="45720" rIns="91440" bIns="45720" rtlCol="0" anchor="ctr">
            <a:normAutofit/>
          </a:bodyPr>
          <a:lstStyle/>
          <a:p>
            <a:pPr marL="285750" indent="-285750">
              <a:buFont typeface="Arial" panose="020B0604020202020204" pitchFamily="34" charset="0"/>
              <a:buChar char="•"/>
            </a:pPr>
            <a:r>
              <a:rPr lang="en-US" sz="1700" dirty="0" smtClean="0">
                <a:solidFill>
                  <a:srgbClr val="000000"/>
                </a:solidFill>
              </a:rPr>
              <a:t>Everyone think of one thing about what we just studied that is clear, and one thing that is unclear</a:t>
            </a:r>
          </a:p>
          <a:p>
            <a:pPr marL="285750" indent="-285750">
              <a:buFont typeface="Arial" panose="020B0604020202020204" pitchFamily="34" charset="0"/>
              <a:buChar char="•"/>
            </a:pPr>
            <a:r>
              <a:rPr lang="en-US" sz="1700" dirty="0" smtClean="0">
                <a:solidFill>
                  <a:srgbClr val="000000"/>
                </a:solidFill>
              </a:rPr>
              <a:t>After 2 minutes of think time, I will call on people to share with </a:t>
            </a:r>
            <a:r>
              <a:rPr lang="en-US" sz="1700" smtClean="0">
                <a:solidFill>
                  <a:srgbClr val="000000"/>
                </a:solidFill>
              </a:rPr>
              <a:t>the class</a:t>
            </a:r>
          </a:p>
          <a:p>
            <a:endParaRPr lang="en-US" sz="1700" dirty="0">
              <a:solidFill>
                <a:srgbClr val="000000"/>
              </a:solidFill>
            </a:endParaRPr>
          </a:p>
        </p:txBody>
      </p:sp>
      <p:sp>
        <p:nvSpPr>
          <p:cNvPr id="26" name="Rectangle 25">
            <a:extLst>
              <a:ext uri="{FF2B5EF4-FFF2-40B4-BE49-F238E27FC236}">
                <a16:creationId xmlns:a16="http://schemas.microsoft.com/office/drawing/2014/main" id="{EF70505D-EC2C-4D1A-86DE-2583778074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5780565"/>
            <a:ext cx="7763256"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2DF20BDF-18D7-4E94-9BA1-9CEB40470CB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35190" y="5257800"/>
            <a:ext cx="810678" cy="1080902"/>
            <a:chOff x="9646920" y="5257800"/>
            <a:chExt cx="1080904" cy="1080902"/>
          </a:xfrm>
        </p:grpSpPr>
        <p:sp>
          <p:nvSpPr>
            <p:cNvPr id="29" name="Oval 28">
              <a:extLst>
                <a:ext uri="{FF2B5EF4-FFF2-40B4-BE49-F238E27FC236}">
                  <a16:creationId xmlns:a16="http://schemas.microsoft.com/office/drawing/2014/main" id="{98F42242-4089-4E5D-95C3-C113C73DA972}"/>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9646920" y="5257800"/>
              <a:ext cx="1080904" cy="1080902"/>
            </a:xfrm>
            <a:prstGeom prst="ellipse">
              <a:avLst/>
            </a:prstGeom>
            <a:blipFill dpi="0" rotWithShape="1">
              <a:blip r:embed="rId4">
                <a:duotone>
                  <a:schemeClr val="accent1">
                    <a:shade val="45000"/>
                    <a:satMod val="135000"/>
                  </a:schemeClr>
                  <a:prstClr val="white"/>
                </a:duotone>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30" name="Oval 29">
              <a:extLst>
                <a:ext uri="{FF2B5EF4-FFF2-40B4-BE49-F238E27FC236}">
                  <a16:creationId xmlns:a16="http://schemas.microsoft.com/office/drawing/2014/main" id="{796F87F1-ABB5-42FB-86BD-EED111CD334B}"/>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9755011" y="5365890"/>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714102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484632"/>
            <a:ext cx="7772400" cy="877443"/>
          </a:xfrm>
        </p:spPr>
        <p:txBody>
          <a:bodyPr/>
          <a:lstStyle/>
          <a:p>
            <a:r>
              <a:rPr lang="en-US" dirty="0" smtClean="0"/>
              <a:t>Guidelines</a:t>
            </a:r>
            <a:endParaRPr lang="en-US" dirty="0"/>
          </a:p>
        </p:txBody>
      </p:sp>
      <p:sp>
        <p:nvSpPr>
          <p:cNvPr id="5" name="Content Placeholder 4"/>
          <p:cNvSpPr>
            <a:spLocks noGrp="1"/>
          </p:cNvSpPr>
          <p:nvPr>
            <p:ph idx="1"/>
          </p:nvPr>
        </p:nvSpPr>
        <p:spPr>
          <a:xfrm>
            <a:off x="685800" y="1647825"/>
            <a:ext cx="7772400" cy="4524375"/>
          </a:xfrm>
        </p:spPr>
        <p:txBody>
          <a:bodyPr>
            <a:normAutofit/>
          </a:bodyPr>
          <a:lstStyle/>
          <a:p>
            <a:pPr>
              <a:lnSpc>
                <a:spcPct val="100000"/>
              </a:lnSpc>
              <a:spcBef>
                <a:spcPts val="600"/>
              </a:spcBef>
              <a:spcAft>
                <a:spcPts val="600"/>
              </a:spcAft>
            </a:pPr>
            <a:r>
              <a:rPr lang="en-US" dirty="0"/>
              <a:t>This formative assessment tactic can be used in place of asking if there are any questions and getting few or no responses. It involves pausing during a lesson to have students reflect on what is clear/unclear to them. After think time, cold call a few students, or combine with think-pair-share to report out quickly. You can use the chat function or poll feature in synchronous virtual contexts. By giving students time to think and then calling on them, many insights and questions will surface. This technique serves two formative assessment purposes. First, it provides students an opportunity to self-assess their understanding of the concepts in a lesson and to practice metacognition. Second, it provides feedback to the teacher that is useful for planning subsequent instruction. </a:t>
            </a:r>
          </a:p>
          <a:p>
            <a:pPr>
              <a:lnSpc>
                <a:spcPct val="100000"/>
              </a:lnSpc>
              <a:spcBef>
                <a:spcPts val="600"/>
              </a:spcBef>
              <a:spcAft>
                <a:spcPts val="600"/>
              </a:spcAft>
            </a:pPr>
            <a:r>
              <a:rPr lang="en-US" dirty="0"/>
              <a:t>Recommended for grades K-12</a:t>
            </a:r>
            <a:r>
              <a:rPr lang="en-US" dirty="0" smtClean="0"/>
              <a:t>.</a:t>
            </a:r>
            <a:endParaRPr lang="en-US" dirty="0"/>
          </a:p>
        </p:txBody>
      </p:sp>
    </p:spTree>
    <p:extLst>
      <p:ext uri="{BB962C8B-B14F-4D97-AF65-F5344CB8AC3E}">
        <p14:creationId xmlns:p14="http://schemas.microsoft.com/office/powerpoint/2010/main" val="26307499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B9FBE32419DE4D84C600409390FC2F" ma:contentTypeVersion="10" ma:contentTypeDescription="Create a new document." ma:contentTypeScope="" ma:versionID="7fcc3a68734724fc715a87c26b14af53">
  <xsd:schema xmlns:xsd="http://www.w3.org/2001/XMLSchema" xmlns:xs="http://www.w3.org/2001/XMLSchema" xmlns:p="http://schemas.microsoft.com/office/2006/metadata/properties" xmlns:ns2="33e6f5b8-3a4e-479a-96d1-8a9cf9c372fd" targetNamespace="http://schemas.microsoft.com/office/2006/metadata/properties" ma:root="true" ma:fieldsID="0a10273efc1a339825397294f334203c" ns2:_="">
    <xsd:import namespace="33e6f5b8-3a4e-479a-96d1-8a9cf9c372fd"/>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e6f5b8-3a4e-479a-96d1-8a9cf9c372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D856FC3-D160-4F24-846A-F7214185D2A0}"/>
</file>

<file path=customXml/itemProps2.xml><?xml version="1.0" encoding="utf-8"?>
<ds:datastoreItem xmlns:ds="http://schemas.openxmlformats.org/officeDocument/2006/customXml" ds:itemID="{8D97B3E3-9933-4143-8961-8582CF5FC41A}"/>
</file>

<file path=customXml/itemProps3.xml><?xml version="1.0" encoding="utf-8"?>
<ds:datastoreItem xmlns:ds="http://schemas.openxmlformats.org/officeDocument/2006/customXml" ds:itemID="{9B152806-5C74-4036-AFD7-7324515FB5F7}"/>
</file>

<file path=docProps/app.xml><?xml version="1.0" encoding="utf-8"?>
<Properties xmlns="http://schemas.openxmlformats.org/officeDocument/2006/extended-properties" xmlns:vt="http://schemas.openxmlformats.org/officeDocument/2006/docPropsVTypes">
  <TotalTime>20</TotalTime>
  <Words>190</Words>
  <Application>Microsoft Office PowerPoint</Application>
  <PresentationFormat>On-screen Show (4:3)</PresentationFormat>
  <Paragraphs>6</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Rockwell</vt:lpstr>
      <vt:lpstr>Rockwell Condensed</vt:lpstr>
      <vt:lpstr>Rockwell Extra Bold</vt:lpstr>
      <vt:lpstr>Wingdings</vt:lpstr>
      <vt:lpstr>Wood Type</vt:lpstr>
      <vt:lpstr>What’s Clear?  What’s Unclear? </vt:lpstr>
      <vt:lpstr>Guidelines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Clear?  What’s Unclear? </dc:title>
  <dc:creator>Susan Brookhart</dc:creator>
  <cp:lastModifiedBy>Andrade, Heidi L</cp:lastModifiedBy>
  <cp:revision>6</cp:revision>
  <dcterms:created xsi:type="dcterms:W3CDTF">2020-07-07T16:50:41Z</dcterms:created>
  <dcterms:modified xsi:type="dcterms:W3CDTF">2020-12-16T20:44:21Z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0x01010064B9FBE32419DE4D84C600409390FC2F</vt:lpwstr>
  </property>
</Properties>
</file>