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5" r:id="rId4"/>
    <p:sldId id="277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6E"/>
    <a:srgbClr val="C23F65"/>
    <a:srgbClr val="B6385C"/>
    <a:srgbClr val="702238"/>
    <a:srgbClr val="0C7776"/>
    <a:srgbClr val="FAB432"/>
    <a:srgbClr val="671C31"/>
    <a:srgbClr val="076E6D"/>
    <a:srgbClr val="5E162A"/>
    <a:srgbClr val="2C4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 snapToGrid="0" showGuides="1">
      <p:cViewPr varScale="1">
        <p:scale>
          <a:sx n="105" d="100"/>
          <a:sy n="105" d="100"/>
        </p:scale>
        <p:origin x="132" y="11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F145D66B-E470-4B1B-9083-D7D6CA8D0B73}"/>
    <pc:docChg chg="undo custSel modSld">
      <pc:chgData name="Leventhal, Brian C - leventbc" userId="3adb2060-2beb-4a7d-9680-0848e8f14df8" providerId="ADAL" clId="{F145D66B-E470-4B1B-9083-D7D6CA8D0B73}" dt="2023-02-16T18:51:25.241" v="152" actId="6549"/>
      <pc:docMkLst>
        <pc:docMk/>
      </pc:docMkLst>
      <pc:sldChg chg="modSp mod">
        <pc:chgData name="Leventhal, Brian C - leventbc" userId="3adb2060-2beb-4a7d-9680-0848e8f14df8" providerId="ADAL" clId="{F145D66B-E470-4B1B-9083-D7D6CA8D0B73}" dt="2023-02-16T18:43:34.560" v="1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F145D66B-E470-4B1B-9083-D7D6CA8D0B73}" dt="2023-02-16T18:43:34.560" v="1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 mod">
        <pc:chgData name="Leventhal, Brian C - leventbc" userId="3adb2060-2beb-4a7d-9680-0848e8f14df8" providerId="ADAL" clId="{F145D66B-E470-4B1B-9083-D7D6CA8D0B73}" dt="2023-02-16T18:48:35.090" v="99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5D66B-E470-4B1B-9083-D7D6CA8D0B73}" dt="2023-02-16T18:47:12.962" v="68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5D66B-E470-4B1B-9083-D7D6CA8D0B73}" dt="2023-02-16T18:48:28.033" v="97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5D66B-E470-4B1B-9083-D7D6CA8D0B73}" dt="2023-02-16T18:46:32.056" v="5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5D66B-E470-4B1B-9083-D7D6CA8D0B73}" dt="2023-02-16T18:46:53.476" v="65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5D66B-E470-4B1B-9083-D7D6CA8D0B73}" dt="2023-02-16T18:46:35.352" v="5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5D66B-E470-4B1B-9083-D7D6CA8D0B73}" dt="2023-02-16T18:47:35.752" v="7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5D66B-E470-4B1B-9083-D7D6CA8D0B73}" dt="2023-02-16T18:48:24.068" v="96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5D66B-E470-4B1B-9083-D7D6CA8D0B73}" dt="2023-02-16T18:48:03.485" v="93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5D66B-E470-4B1B-9083-D7D6CA8D0B73}" dt="2023-02-16T18:48:35.090" v="99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5D66B-E470-4B1B-9083-D7D6CA8D0B73}" dt="2023-02-16T18:48:18.304" v="95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F145D66B-E470-4B1B-9083-D7D6CA8D0B73}" dt="2023-02-16T18:46:14.913" v="53" actId="14100"/>
          <ac:grpSpMkLst>
            <pc:docMk/>
            <pc:sldMk cId="2322221250" sldId="275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5D66B-E470-4B1B-9083-D7D6CA8D0B73}" dt="2023-02-16T18:45:54.456" v="50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5D66B-E470-4B1B-9083-D7D6CA8D0B73}" dt="2023-02-16T18:44:37.652" v="15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5D66B-E470-4B1B-9083-D7D6CA8D0B73}" dt="2023-02-16T18:44:42.385" v="36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5D66B-E470-4B1B-9083-D7D6CA8D0B73}" dt="2023-02-16T18:43:47.322" v="3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5D66B-E470-4B1B-9083-D7D6CA8D0B73}" dt="2023-02-16T18:43:47.322" v="3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5D66B-E470-4B1B-9083-D7D6CA8D0B73}" dt="2023-02-16T18:44:52.045" v="38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5D66B-E470-4B1B-9083-D7D6CA8D0B73}" dt="2023-02-16T18:43:50.696" v="4" actId="14100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5D66B-E470-4B1B-9083-D7D6CA8D0B73}" dt="2023-02-16T18:44:29.792" v="13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5D66B-E470-4B1B-9083-D7D6CA8D0B73}" dt="2023-02-16T18:45:22.507" v="42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5D66B-E470-4B1B-9083-D7D6CA8D0B73}" dt="2023-02-16T18:45:03.051" v="40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5D66B-E470-4B1B-9083-D7D6CA8D0B73}" dt="2023-02-16T18:45:06.295" v="41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5D66B-E470-4B1B-9083-D7D6CA8D0B73}" dt="2023-02-16T18:44:08.651" v="10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5D66B-E470-4B1B-9083-D7D6CA8D0B73}" dt="2023-02-16T18:44:08.651" v="1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5D66B-E470-4B1B-9083-D7D6CA8D0B73}" dt="2023-02-16T18:45:30.701" v="44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5D66B-E470-4B1B-9083-D7D6CA8D0B73}" dt="2023-02-16T18:45:35.260" v="45" actId="1076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5D66B-E470-4B1B-9083-D7D6CA8D0B73}" dt="2023-02-16T18:44:22.629" v="12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5D66B-E470-4B1B-9083-D7D6CA8D0B73}" dt="2023-02-16T18:45:51.006" v="49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5D66B-E470-4B1B-9083-D7D6CA8D0B73}" dt="2023-02-16T18:45:43.570" v="47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5D66B-E470-4B1B-9083-D7D6CA8D0B73}" dt="2023-02-16T18:44:08.651" v="10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145D66B-E470-4B1B-9083-D7D6CA8D0B73}" dt="2023-02-16T18:45:54.456" v="5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5D66B-E470-4B1B-9083-D7D6CA8D0B73}" dt="2023-02-16T18:45:47.507" v="48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5D66B-E470-4B1B-9083-D7D6CA8D0B73}" dt="2023-02-16T18:43:47.322" v="3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5D66B-E470-4B1B-9083-D7D6CA8D0B73}" dt="2023-02-16T18:50:47.134" v="140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5D66B-E470-4B1B-9083-D7D6CA8D0B73}" dt="2023-02-16T18:49:16.365" v="10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5D66B-E470-4B1B-9083-D7D6CA8D0B73}" dt="2023-02-16T18:50:35.904" v="13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5D66B-E470-4B1B-9083-D7D6CA8D0B73}" dt="2023-02-16T18:48:58.193" v="103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5D66B-E470-4B1B-9083-D7D6CA8D0B73}" dt="2023-02-16T18:49:30.226" v="111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5D66B-E470-4B1B-9083-D7D6CA8D0B73}" dt="2023-02-16T18:49:02.410" v="104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5D66B-E470-4B1B-9083-D7D6CA8D0B73}" dt="2023-02-16T18:49:58.964" v="118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5D66B-E470-4B1B-9083-D7D6CA8D0B73}" dt="2023-02-16T18:50:40.636" v="138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5D66B-E470-4B1B-9083-D7D6CA8D0B73}" dt="2023-02-16T18:50:05.141" v="133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5D66B-E470-4B1B-9083-D7D6CA8D0B73}" dt="2023-02-16T18:50:47.134" v="14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5D66B-E470-4B1B-9083-D7D6CA8D0B73}" dt="2023-02-16T18:50:44.589" v="139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5D66B-E470-4B1B-9083-D7D6CA8D0B73}" dt="2023-02-16T18:51:25.241" v="152" actId="6549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5D66B-E470-4B1B-9083-D7D6CA8D0B73}" dt="2023-02-16T18:51:25.241" v="152" actId="6549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28:20.414" v="111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">
        <pc:chgData name="Leventhal, Brian C - leventbc" userId="3adb2060-2beb-4a7d-9680-0848e8f14df8" providerId="ADAL" clId="{5DEDBD57-4D68-41EF-B95F-434E1A777F6E}" dt="2023-02-16T18:28:20.414" v="1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5BC4D4C2-19DF-4BD1-BEC6-474631F9F915}"/>
    <pc:docChg chg="modSld">
      <pc:chgData name="Leventhal, Brian C - leventbc" userId="3adb2060-2beb-4a7d-9680-0848e8f14df8" providerId="ADAL" clId="{5BC4D4C2-19DF-4BD1-BEC6-474631F9F915}" dt="2023-09-12T15:59:06.613" v="2"/>
      <pc:docMkLst>
        <pc:docMk/>
      </pc:docMkLst>
      <pc:sldChg chg="modSp mod">
        <pc:chgData name="Leventhal, Brian C - leventbc" userId="3adb2060-2beb-4a7d-9680-0848e8f14df8" providerId="ADAL" clId="{5BC4D4C2-19DF-4BD1-BEC6-474631F9F915}" dt="2023-09-12T15:59:06.613" v="2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BC4D4C2-19DF-4BD1-BEC6-474631F9F915}" dt="2023-09-12T15:59:06.613" v="2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5: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1" name="Choice A">
            <a:extLst>
              <a:ext uri="{FF2B5EF4-FFF2-40B4-BE49-F238E27FC236}">
                <a16:creationId xmlns:a16="http://schemas.microsoft.com/office/drawing/2014/main" id="{B33F6493-5930-4A4F-9E40-C41B8EDB2956}"/>
              </a:ext>
            </a:extLst>
          </p:cNvPr>
          <p:cNvGrpSpPr/>
          <p:nvPr/>
        </p:nvGrpSpPr>
        <p:grpSpPr>
          <a:xfrm>
            <a:off x="108456" y="2700496"/>
            <a:ext cx="5913067" cy="1703244"/>
            <a:chOff x="763010" y="1995186"/>
            <a:chExt cx="6194397" cy="806550"/>
          </a:xfrm>
        </p:grpSpPr>
        <p:sp>
          <p:nvSpPr>
            <p:cNvPr id="21" name="Chocie A Box">
              <a:extLst>
                <a:ext uri="{FF2B5EF4-FFF2-40B4-BE49-F238E27FC236}">
                  <a16:creationId xmlns:a16="http://schemas.microsoft.com/office/drawing/2014/main" id="{ECC56A54-1E75-4586-B522-903F3B920BB5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Choice A Text">
              <a:extLst>
                <a:ext uri="{FF2B5EF4-FFF2-40B4-BE49-F238E27FC236}">
                  <a16:creationId xmlns:a16="http://schemas.microsoft.com/office/drawing/2014/main" id="{D9DCBEA4-F405-49E1-9701-0B6E48097856}"/>
                </a:ext>
              </a:extLst>
            </p:cNvPr>
            <p:cNvSpPr txBox="1"/>
            <p:nvPr/>
          </p:nvSpPr>
          <p:spPr>
            <a:xfrm>
              <a:off x="862133" y="2209984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Assigning the same grade to all group members for consistency.</a:t>
              </a:r>
              <a:endParaRPr lang="en-US" sz="1800" dirty="0">
                <a:solidFill>
                  <a:srgbClr val="671C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100" y="1173013"/>
            <a:ext cx="7760976" cy="914400"/>
            <a:chOff x="310101" y="758927"/>
            <a:chExt cx="7760976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1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24501" y="923739"/>
              <a:ext cx="684657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From student perspectives, which of the following is the fairest in groupwork grading?</a:t>
              </a:r>
              <a:endParaRPr lang="en-US" sz="18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2" name="Choice B">
            <a:extLst>
              <a:ext uri="{FF2B5EF4-FFF2-40B4-BE49-F238E27FC236}">
                <a16:creationId xmlns:a16="http://schemas.microsoft.com/office/drawing/2014/main" id="{4B0568CF-DD96-45FE-A193-5A19D97F51EF}"/>
              </a:ext>
            </a:extLst>
          </p:cNvPr>
          <p:cNvGrpSpPr/>
          <p:nvPr/>
        </p:nvGrpSpPr>
        <p:grpSpPr>
          <a:xfrm>
            <a:off x="6225404" y="2700496"/>
            <a:ext cx="5913067" cy="1703244"/>
            <a:chOff x="763010" y="1995186"/>
            <a:chExt cx="6194397" cy="806550"/>
          </a:xfrm>
        </p:grpSpPr>
        <p:sp>
          <p:nvSpPr>
            <p:cNvPr id="34" name="Choice B Box">
              <a:extLst>
                <a:ext uri="{FF2B5EF4-FFF2-40B4-BE49-F238E27FC236}">
                  <a16:creationId xmlns:a16="http://schemas.microsoft.com/office/drawing/2014/main" id="{161D360A-ACBF-42DC-A75E-92D68F448FA2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Choice B Text">
              <a:extLst>
                <a:ext uri="{FF2B5EF4-FFF2-40B4-BE49-F238E27FC236}">
                  <a16:creationId xmlns:a16="http://schemas.microsoft.com/office/drawing/2014/main" id="{F7C2CEA5-EC33-4944-8FFC-D6FACEA41C48}"/>
                </a:ext>
              </a:extLst>
            </p:cNvPr>
            <p:cNvSpPr txBox="1"/>
            <p:nvPr/>
          </p:nvSpPr>
          <p:spPr>
            <a:xfrm>
              <a:off x="879210" y="2269701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Adjusting the group grade contributions based on peer assessment.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6" name="Choice C">
            <a:extLst>
              <a:ext uri="{FF2B5EF4-FFF2-40B4-BE49-F238E27FC236}">
                <a16:creationId xmlns:a16="http://schemas.microsoft.com/office/drawing/2014/main" id="{BF59F198-9C27-4E0F-AB1E-D0BE8F61643A}"/>
              </a:ext>
            </a:extLst>
          </p:cNvPr>
          <p:cNvGrpSpPr/>
          <p:nvPr/>
        </p:nvGrpSpPr>
        <p:grpSpPr>
          <a:xfrm>
            <a:off x="117033" y="4519876"/>
            <a:ext cx="5913067" cy="1703244"/>
            <a:chOff x="3788035" y="2001011"/>
            <a:chExt cx="6194397" cy="806550"/>
          </a:xfrm>
        </p:grpSpPr>
        <p:sp>
          <p:nvSpPr>
            <p:cNvPr id="38" name="Choice C Box">
              <a:extLst>
                <a:ext uri="{FF2B5EF4-FFF2-40B4-BE49-F238E27FC236}">
                  <a16:creationId xmlns:a16="http://schemas.microsoft.com/office/drawing/2014/main" id="{96A919B4-423A-4A76-BB1F-7D95177BD4A4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Choice C Text">
              <a:extLst>
                <a:ext uri="{FF2B5EF4-FFF2-40B4-BE49-F238E27FC236}">
                  <a16:creationId xmlns:a16="http://schemas.microsoft.com/office/drawing/2014/main" id="{80E2787B-E170-46D6-97E4-B7AC2D4C53CC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Deciding grades that combine scores on individual and group work 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3" name="Choice A Selection">
            <a:extLst>
              <a:ext uri="{FF2B5EF4-FFF2-40B4-BE49-F238E27FC236}">
                <a16:creationId xmlns:a16="http://schemas.microsoft.com/office/drawing/2014/main" id="{1F27A348-AE73-4759-A176-DA02C2101BCC}"/>
              </a:ext>
            </a:extLst>
          </p:cNvPr>
          <p:cNvGrpSpPr/>
          <p:nvPr/>
        </p:nvGrpSpPr>
        <p:grpSpPr>
          <a:xfrm>
            <a:off x="125607" y="2672482"/>
            <a:ext cx="5913067" cy="1703244"/>
            <a:chOff x="763010" y="1995186"/>
            <a:chExt cx="6194398" cy="806550"/>
          </a:xfrm>
          <a:solidFill>
            <a:srgbClr val="C23F65"/>
          </a:solidFill>
        </p:grpSpPr>
        <p:sp>
          <p:nvSpPr>
            <p:cNvPr id="24" name="Chocie A Sel Box">
              <a:extLst>
                <a:ext uri="{FF2B5EF4-FFF2-40B4-BE49-F238E27FC236}">
                  <a16:creationId xmlns:a16="http://schemas.microsoft.com/office/drawing/2014/main" id="{2C685A67-02B5-4FAD-A067-72EF7E4454E9}"/>
                </a:ext>
              </a:extLst>
            </p:cNvPr>
            <p:cNvSpPr/>
            <p:nvPr/>
          </p:nvSpPr>
          <p:spPr>
            <a:xfrm>
              <a:off x="763010" y="1995186"/>
              <a:ext cx="6194398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Choice A Sel Text">
              <a:extLst>
                <a:ext uri="{FF2B5EF4-FFF2-40B4-BE49-F238E27FC236}">
                  <a16:creationId xmlns:a16="http://schemas.microsoft.com/office/drawing/2014/main" id="{C7D1DCEF-DC27-44B1-93BD-0964D82E7504}"/>
                </a:ext>
              </a:extLst>
            </p:cNvPr>
            <p:cNvSpPr txBox="1"/>
            <p:nvPr/>
          </p:nvSpPr>
          <p:spPr>
            <a:xfrm>
              <a:off x="844163" y="2114260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equal grading is considered as unfair. </a:t>
              </a:r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9" name="Choice B Selection">
            <a:extLst>
              <a:ext uri="{FF2B5EF4-FFF2-40B4-BE49-F238E27FC236}">
                <a16:creationId xmlns:a16="http://schemas.microsoft.com/office/drawing/2014/main" id="{937AB92C-56A0-4DAE-A0B4-19DA1F80DCB3}"/>
              </a:ext>
            </a:extLst>
          </p:cNvPr>
          <p:cNvGrpSpPr/>
          <p:nvPr/>
        </p:nvGrpSpPr>
        <p:grpSpPr>
          <a:xfrm>
            <a:off x="6233981" y="2689459"/>
            <a:ext cx="5913067" cy="1703244"/>
            <a:chOff x="763010" y="1995186"/>
            <a:chExt cx="6194397" cy="806550"/>
          </a:xfrm>
        </p:grpSpPr>
        <p:sp>
          <p:nvSpPr>
            <p:cNvPr id="41" name="Chocie B Sel Box">
              <a:extLst>
                <a:ext uri="{FF2B5EF4-FFF2-40B4-BE49-F238E27FC236}">
                  <a16:creationId xmlns:a16="http://schemas.microsoft.com/office/drawing/2014/main" id="{D54A8CFB-368A-409E-8E36-9FE08EDD2C61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B6385C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Choice B Sel Text">
              <a:extLst>
                <a:ext uri="{FF2B5EF4-FFF2-40B4-BE49-F238E27FC236}">
                  <a16:creationId xmlns:a16="http://schemas.microsoft.com/office/drawing/2014/main" id="{69771B9C-1C75-46C3-888F-7D981A68D0C7}"/>
                </a:ext>
              </a:extLst>
            </p:cNvPr>
            <p:cNvSpPr txBox="1"/>
            <p:nvPr/>
          </p:nvSpPr>
          <p:spPr>
            <a:xfrm>
              <a:off x="776098" y="2168788"/>
              <a:ext cx="6032087" cy="2769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peer grading creates a sense of unfairness. Please, try again.</a:t>
              </a:r>
              <a:endParaRPr lang="en-US" sz="16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5" name="Choice C Selection">
            <a:extLst>
              <a:ext uri="{FF2B5EF4-FFF2-40B4-BE49-F238E27FC236}">
                <a16:creationId xmlns:a16="http://schemas.microsoft.com/office/drawing/2014/main" id="{DB2EEDD4-EF64-41F2-A575-A4724FFB364F}"/>
              </a:ext>
            </a:extLst>
          </p:cNvPr>
          <p:cNvGrpSpPr/>
          <p:nvPr/>
        </p:nvGrpSpPr>
        <p:grpSpPr>
          <a:xfrm>
            <a:off x="117033" y="4524194"/>
            <a:ext cx="5913067" cy="1703244"/>
            <a:chOff x="804691" y="2016089"/>
            <a:chExt cx="6194397" cy="806550"/>
          </a:xfrm>
          <a:solidFill>
            <a:srgbClr val="C23F65"/>
          </a:solidFill>
        </p:grpSpPr>
        <p:sp>
          <p:nvSpPr>
            <p:cNvPr id="47" name="Chocie C Sel Box">
              <a:extLst>
                <a:ext uri="{FF2B5EF4-FFF2-40B4-BE49-F238E27FC236}">
                  <a16:creationId xmlns:a16="http://schemas.microsoft.com/office/drawing/2014/main" id="{BF418CE6-E919-4233-B06B-AC43D5E7EEA1}"/>
                </a:ext>
              </a:extLst>
            </p:cNvPr>
            <p:cNvSpPr/>
            <p:nvPr/>
          </p:nvSpPr>
          <p:spPr>
            <a:xfrm>
              <a:off x="804691" y="2016089"/>
              <a:ext cx="6194397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Choice C Sel Text">
              <a:extLst>
                <a:ext uri="{FF2B5EF4-FFF2-40B4-BE49-F238E27FC236}">
                  <a16:creationId xmlns:a16="http://schemas.microsoft.com/office/drawing/2014/main" id="{8729A9BD-7973-4549-A1BC-40613FE76521}"/>
                </a:ext>
              </a:extLst>
            </p:cNvPr>
            <p:cNvSpPr txBox="1"/>
            <p:nvPr/>
          </p:nvSpPr>
          <p:spPr>
            <a:xfrm>
              <a:off x="885849" y="2189388"/>
              <a:ext cx="6021625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it is difficult to ensure equitable grading for group element. </a:t>
              </a:r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grpSp>
        <p:nvGrpSpPr>
          <p:cNvPr id="42" name="Choice C">
            <a:extLst>
              <a:ext uri="{FF2B5EF4-FFF2-40B4-BE49-F238E27FC236}">
                <a16:creationId xmlns:a16="http://schemas.microsoft.com/office/drawing/2014/main" id="{991D023F-28E6-6C1B-CF0C-9C3B73BD899A}"/>
              </a:ext>
            </a:extLst>
          </p:cNvPr>
          <p:cNvGrpSpPr/>
          <p:nvPr/>
        </p:nvGrpSpPr>
        <p:grpSpPr>
          <a:xfrm>
            <a:off x="6229891" y="4532770"/>
            <a:ext cx="5913067" cy="1703244"/>
            <a:chOff x="3788035" y="2001011"/>
            <a:chExt cx="6194397" cy="806550"/>
          </a:xfrm>
        </p:grpSpPr>
        <p:sp>
          <p:nvSpPr>
            <p:cNvPr id="44" name="Choice C Box">
              <a:extLst>
                <a:ext uri="{FF2B5EF4-FFF2-40B4-BE49-F238E27FC236}">
                  <a16:creationId xmlns:a16="http://schemas.microsoft.com/office/drawing/2014/main" id="{58EC63F8-1706-2AC2-F807-4D17825C46A7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Choice C Text">
              <a:extLst>
                <a:ext uri="{FF2B5EF4-FFF2-40B4-BE49-F238E27FC236}">
                  <a16:creationId xmlns:a16="http://schemas.microsoft.com/office/drawing/2014/main" id="{9E47718D-69E7-FE61-563F-D2151096004D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Grading each student’s individual work without a scored group element.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9" name="Choice C Selection">
            <a:extLst>
              <a:ext uri="{FF2B5EF4-FFF2-40B4-BE49-F238E27FC236}">
                <a16:creationId xmlns:a16="http://schemas.microsoft.com/office/drawing/2014/main" id="{124D706F-B23C-78B1-661D-9853BA78A6BF}"/>
              </a:ext>
            </a:extLst>
          </p:cNvPr>
          <p:cNvGrpSpPr/>
          <p:nvPr/>
        </p:nvGrpSpPr>
        <p:grpSpPr>
          <a:xfrm>
            <a:off x="6225403" y="4535597"/>
            <a:ext cx="5913067" cy="1703244"/>
            <a:chOff x="763010" y="1995186"/>
            <a:chExt cx="6194397" cy="806550"/>
          </a:xfrm>
        </p:grpSpPr>
        <p:sp>
          <p:nvSpPr>
            <p:cNvPr id="52" name="Chocie C Sel Box">
              <a:extLst>
                <a:ext uri="{FF2B5EF4-FFF2-40B4-BE49-F238E27FC236}">
                  <a16:creationId xmlns:a16="http://schemas.microsoft.com/office/drawing/2014/main" id="{08016A90-AC8F-C13E-B551-9F9EC76381D3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CF466E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Choice C Sel Text">
              <a:extLst>
                <a:ext uri="{FF2B5EF4-FFF2-40B4-BE49-F238E27FC236}">
                  <a16:creationId xmlns:a16="http://schemas.microsoft.com/office/drawing/2014/main" id="{AE056908-0027-2E23-2597-92AF0EB1E1CC}"/>
                </a:ext>
              </a:extLst>
            </p:cNvPr>
            <p:cNvSpPr txBox="1"/>
            <p:nvPr/>
          </p:nvSpPr>
          <p:spPr>
            <a:xfrm>
              <a:off x="844164" y="2201319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correct as giving each student grade based on their contributions is considered as fairest. 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E93DD055-3449-BB2E-B2D9-59B224840CF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098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981432"/>
            <a:ext cx="8105295" cy="1493893"/>
            <a:chOff x="310101" y="567346"/>
            <a:chExt cx="7760976" cy="1493893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567346"/>
              <a:ext cx="7303776" cy="1492120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2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148013" y="583911"/>
              <a:ext cx="6830800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principle of justice underpins students’ perception of fairness in the following comment?</a:t>
              </a:r>
            </a:p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“In chemistry, we'll be learning thermodynamics or something. And on the test, it will be something completely different from the content that we've been learning.”</a:t>
              </a: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Respect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Transparency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Equality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679432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teacher is respectful towards students.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3" y="2692733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 as the teacher did not communicate the expectations clearly to students.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08455" y="4532770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 as everyone is equally tested on the exam context. Please, try again.</a:t>
            </a: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Equity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3" y="4532770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equity refers to getting the outcome each one deserves.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8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D827C0EF-13F4-F43D-DF19-7F64A8F1027B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2322221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778591"/>
            <a:ext cx="8105295" cy="1703244"/>
            <a:chOff x="310101" y="364505"/>
            <a:chExt cx="7760976" cy="1703244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364505"/>
              <a:ext cx="7303776" cy="1703244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3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14731" y="494074"/>
              <a:ext cx="6830800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principle of justice underpins students’ perception of fairness in the following comment?</a:t>
              </a:r>
            </a:p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“my teacher would favor for some students, even if they got the answers wrong, she would still mark it right. She did have a lot of favoritism towards marking.”</a:t>
              </a: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Consistency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Timeliness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Need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72021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 as the teacher did not apply grading consistently across students.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25404" y="2684879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timeliness focuses on timely communication of information.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25434" y="453959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need focuses on distributing outcomes based on student needs. Please, try again.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Respect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1490" y="4517153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 as respect refers to polite treatment of students. Please, try again.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5375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>
              <a:buNone/>
            </a:pPr>
            <a:endParaRPr lang="en-US">
              <a:latin typeface="+mn-lt"/>
            </a:endParaRPr>
          </a:p>
          <a:p>
            <a:pPr marL="0" indent="-457200">
              <a:buNone/>
            </a:pPr>
            <a:r>
              <a:rPr lang="en-US">
                <a:latin typeface="+mn-lt"/>
              </a:rPr>
              <a:t>Rasooli, A. 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</a:t>
            </a:r>
            <a:r>
              <a:rPr lang="en-US">
                <a:latin typeface="+mn-lt"/>
                <a:ea typeface="Calibri" panose="020F0502020204030204" pitchFamily="34" charset="0"/>
              </a:rPr>
              <a:t>2023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). Fairness in classroom assessment: Dimensions and tensions </a:t>
            </a:r>
          </a:p>
          <a:p>
            <a:pPr marL="0" indent="-457200">
              <a:buNone/>
            </a:pPr>
            <a:r>
              <a:rPr lang="en-US">
                <a:latin typeface="+mn-lt"/>
                <a:ea typeface="Calibri" panose="020F0502020204030204" pitchFamily="34" charset="0"/>
              </a:rPr>
              <a:t>	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[Digital ITEMS Module 33]. </a:t>
            </a:r>
            <a:r>
              <a:rPr lang="en-US" sz="2800" i="1">
                <a:effectLst/>
                <a:latin typeface="+mn-lt"/>
                <a:ea typeface="Calibri" panose="020F0502020204030204" pitchFamily="34" charset="0"/>
              </a:rPr>
              <a:t>Educational Measurement: Issues and 	Practice, 42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(3), 82-83. </a:t>
            </a:r>
            <a:endParaRPr lang="en-US" dirty="0">
              <a:latin typeface="+mn-lt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494</Words>
  <Application>Microsoft Office PowerPoint</Application>
  <PresentationFormat>Widescreen</PresentationFormat>
  <Paragraphs>57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Microsoft Sans Serif</vt:lpstr>
      <vt:lpstr>Open Sans</vt:lpstr>
      <vt:lpstr>Open Sans Semibold</vt:lpstr>
      <vt:lpstr>Office Theme</vt:lpstr>
      <vt:lpstr>Section 5: Learning Check</vt:lpstr>
      <vt:lpstr>PowerPoint Presentation</vt:lpstr>
      <vt:lpstr>PowerPoint Presentation</vt:lpstr>
      <vt:lpstr>PowerPoint Presentation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1</cp:revision>
  <dcterms:created xsi:type="dcterms:W3CDTF">2022-01-08T11:29:31Z</dcterms:created>
  <dcterms:modified xsi:type="dcterms:W3CDTF">2023-09-12T15:59:06Z</dcterms:modified>
</cp:coreProperties>
</file>