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9"/>
  </p:notesMasterIdLst>
  <p:sldIdLst>
    <p:sldId id="256" r:id="rId3"/>
    <p:sldId id="340" r:id="rId4"/>
    <p:sldId id="339" r:id="rId5"/>
    <p:sldId id="341" r:id="rId6"/>
    <p:sldId id="342" r:id="rId7"/>
    <p:sldId id="33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C7776"/>
    <a:srgbClr val="FAB432"/>
    <a:srgbClr val="73263C"/>
    <a:srgbClr val="CF466E"/>
    <a:srgbClr val="C23F65"/>
    <a:srgbClr val="B6385C"/>
    <a:srgbClr val="702238"/>
    <a:srgbClr val="671C31"/>
    <a:srgbClr val="076E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29" autoAdjust="0"/>
    <p:restoredTop sz="95710" autoAdjust="0"/>
  </p:normalViewPr>
  <p:slideViewPr>
    <p:cSldViewPr snapToGrid="0" showGuides="1">
      <p:cViewPr varScale="1">
        <p:scale>
          <a:sx n="64" d="100"/>
          <a:sy n="64" d="100"/>
        </p:scale>
        <p:origin x="876" y="78"/>
      </p:cViewPr>
      <p:guideLst>
        <p:guide orient="horz" pos="2160"/>
        <p:guide pos="3840"/>
      </p:guideLst>
    </p:cSldViewPr>
  </p:slideViewPr>
  <p:outlineViewPr>
    <p:cViewPr>
      <p:scale>
        <a:sx n="33" d="100"/>
        <a:sy n="33" d="100"/>
      </p:scale>
      <p:origin x="0" y="-7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oice D Correct">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529200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 Explanation </a:t>
            </a:r>
          </a:p>
        </p:txBody>
      </p:sp>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438529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385295"/>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76CAEB63-4F6F-B0B3-F4F1-BECE6DDC836B}"/>
              </a:ext>
            </a:extLst>
          </p:cNvPr>
          <p:cNvSpPr>
            <a:spLocks noGrp="1"/>
          </p:cNvSpPr>
          <p:nvPr>
            <p:ph type="title" hasCustomPrompt="1"/>
          </p:nvPr>
        </p:nvSpPr>
        <p:spPr>
          <a:xfrm>
            <a:off x="524385" y="1336796"/>
            <a:ext cx="477249" cy="611414"/>
          </a:xfrm>
        </p:spPr>
        <p:txBody>
          <a:bodyPr/>
          <a:lstStyle>
            <a:lvl1pPr>
              <a:defRPr/>
            </a:lvl1pPr>
          </a:lstStyle>
          <a:p>
            <a:r>
              <a:rPr lang="en-US" dirty="0"/>
              <a:t>#</a:t>
            </a:r>
          </a:p>
        </p:txBody>
      </p:sp>
    </p:spTree>
    <p:extLst>
      <p:ext uri="{BB962C8B-B14F-4D97-AF65-F5344CB8AC3E}">
        <p14:creationId xmlns:p14="http://schemas.microsoft.com/office/powerpoint/2010/main" val="21711910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4101688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211382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793719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924878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9498357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418106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20745818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hoice A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2614564"/>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3516250"/>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350724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2605563"/>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37" name="Title 36">
            <a:extLst>
              <a:ext uri="{FF2B5EF4-FFF2-40B4-BE49-F238E27FC236}">
                <a16:creationId xmlns:a16="http://schemas.microsoft.com/office/drawing/2014/main" id="{CFBE335B-B4A1-ABC5-219F-1FC5B02630FF}"/>
              </a:ext>
            </a:extLst>
          </p:cNvPr>
          <p:cNvSpPr>
            <a:spLocks noGrp="1"/>
          </p:cNvSpPr>
          <p:nvPr>
            <p:ph type="title" hasCustomPrompt="1"/>
          </p:nvPr>
        </p:nvSpPr>
        <p:spPr>
          <a:xfrm>
            <a:off x="448593" y="1336796"/>
            <a:ext cx="628834" cy="611414"/>
          </a:xfrm>
        </p:spPr>
        <p:txBody>
          <a:bodyPr/>
          <a:lstStyle>
            <a:lvl1pPr>
              <a:defRPr/>
            </a:lvl1pPr>
          </a:lstStyle>
          <a:p>
            <a:r>
              <a:rPr lang="en-US" dirty="0"/>
              <a:t>#</a:t>
            </a:r>
          </a:p>
        </p:txBody>
      </p:sp>
    </p:spTree>
    <p:extLst>
      <p:ext uri="{BB962C8B-B14F-4D97-AF65-F5344CB8AC3E}">
        <p14:creationId xmlns:p14="http://schemas.microsoft.com/office/powerpoint/2010/main" val="807685734"/>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oice B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347132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3471327"/>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5" name="Title 4">
            <a:extLst>
              <a:ext uri="{FF2B5EF4-FFF2-40B4-BE49-F238E27FC236}">
                <a16:creationId xmlns:a16="http://schemas.microsoft.com/office/drawing/2014/main" id="{7FC9BF1F-78A6-DFA0-1DB5-5DD85948E7D9}"/>
              </a:ext>
            </a:extLst>
          </p:cNvPr>
          <p:cNvSpPr>
            <a:spLocks noGrp="1"/>
          </p:cNvSpPr>
          <p:nvPr>
            <p:ph type="title" hasCustomPrompt="1"/>
          </p:nvPr>
        </p:nvSpPr>
        <p:spPr>
          <a:xfrm>
            <a:off x="507271" y="1336796"/>
            <a:ext cx="511478" cy="611414"/>
          </a:xfrm>
        </p:spPr>
        <p:txBody>
          <a:bodyPr/>
          <a:lstStyle>
            <a:lvl1pPr>
              <a:defRPr/>
            </a:lvl1pPr>
          </a:lstStyle>
          <a:p>
            <a:r>
              <a:rPr lang="en-US" dirty="0"/>
              <a:t>#</a:t>
            </a:r>
          </a:p>
        </p:txBody>
      </p:sp>
    </p:spTree>
    <p:extLst>
      <p:ext uri="{BB962C8B-B14F-4D97-AF65-F5344CB8AC3E}">
        <p14:creationId xmlns:p14="http://schemas.microsoft.com/office/powerpoint/2010/main" val="37898949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oice C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4405521"/>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405521"/>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043A248C-E430-4BA1-A06E-577291C80A86}"/>
              </a:ext>
            </a:extLst>
          </p:cNvPr>
          <p:cNvSpPr>
            <a:spLocks noGrp="1"/>
          </p:cNvSpPr>
          <p:nvPr>
            <p:ph type="title" hasCustomPrompt="1"/>
          </p:nvPr>
        </p:nvSpPr>
        <p:spPr>
          <a:xfrm>
            <a:off x="498617" y="1336796"/>
            <a:ext cx="482139" cy="611414"/>
          </a:xfrm>
        </p:spPr>
        <p:txBody>
          <a:bodyPr/>
          <a:lstStyle>
            <a:lvl1pPr>
              <a:defRPr/>
            </a:lvl1pPr>
          </a:lstStyle>
          <a:p>
            <a:r>
              <a:rPr lang="en-US" dirty="0"/>
              <a:t>#</a:t>
            </a:r>
          </a:p>
        </p:txBody>
      </p:sp>
    </p:spTree>
    <p:extLst>
      <p:ext uri="{BB962C8B-B14F-4D97-AF65-F5344CB8AC3E}">
        <p14:creationId xmlns:p14="http://schemas.microsoft.com/office/powerpoint/2010/main" val="1485687476"/>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oice D Correct">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529200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 Explanation </a:t>
            </a:r>
          </a:p>
        </p:txBody>
      </p:sp>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438529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385295"/>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76CAEB63-4F6F-B0B3-F4F1-BECE6DDC836B}"/>
              </a:ext>
            </a:extLst>
          </p:cNvPr>
          <p:cNvSpPr>
            <a:spLocks noGrp="1"/>
          </p:cNvSpPr>
          <p:nvPr>
            <p:ph type="title" hasCustomPrompt="1"/>
          </p:nvPr>
        </p:nvSpPr>
        <p:spPr>
          <a:xfrm>
            <a:off x="524385" y="1336796"/>
            <a:ext cx="477249" cy="611414"/>
          </a:xfrm>
        </p:spPr>
        <p:txBody>
          <a:bodyPr/>
          <a:lstStyle>
            <a:lvl1pPr>
              <a:defRPr/>
            </a:lvl1pPr>
          </a:lstStyle>
          <a:p>
            <a:r>
              <a:rPr lang="en-US" dirty="0"/>
              <a:t>#</a:t>
            </a:r>
          </a:p>
        </p:txBody>
      </p:sp>
    </p:spTree>
    <p:extLst>
      <p:ext uri="{BB962C8B-B14F-4D97-AF65-F5344CB8AC3E}">
        <p14:creationId xmlns:p14="http://schemas.microsoft.com/office/powerpoint/2010/main" val="407824121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oice A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2614564"/>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3516250"/>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350724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2605563"/>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37" name="Title 36">
            <a:extLst>
              <a:ext uri="{FF2B5EF4-FFF2-40B4-BE49-F238E27FC236}">
                <a16:creationId xmlns:a16="http://schemas.microsoft.com/office/drawing/2014/main" id="{CFBE335B-B4A1-ABC5-219F-1FC5B02630FF}"/>
              </a:ext>
            </a:extLst>
          </p:cNvPr>
          <p:cNvSpPr>
            <a:spLocks noGrp="1"/>
          </p:cNvSpPr>
          <p:nvPr>
            <p:ph type="title" hasCustomPrompt="1"/>
          </p:nvPr>
        </p:nvSpPr>
        <p:spPr>
          <a:xfrm>
            <a:off x="448593" y="1336796"/>
            <a:ext cx="628834" cy="611414"/>
          </a:xfrm>
        </p:spPr>
        <p:txBody>
          <a:bodyPr/>
          <a:lstStyle>
            <a:lvl1pPr>
              <a:defRPr/>
            </a:lvl1pPr>
          </a:lstStyle>
          <a:p>
            <a:r>
              <a:rPr lang="en-US" dirty="0"/>
              <a:t>#</a:t>
            </a:r>
          </a:p>
        </p:txBody>
      </p:sp>
    </p:spTree>
    <p:extLst>
      <p:ext uri="{BB962C8B-B14F-4D97-AF65-F5344CB8AC3E}">
        <p14:creationId xmlns:p14="http://schemas.microsoft.com/office/powerpoint/2010/main" val="263631727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oice B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347132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3471327"/>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5" name="Title 4">
            <a:extLst>
              <a:ext uri="{FF2B5EF4-FFF2-40B4-BE49-F238E27FC236}">
                <a16:creationId xmlns:a16="http://schemas.microsoft.com/office/drawing/2014/main" id="{7FC9BF1F-78A6-DFA0-1DB5-5DD85948E7D9}"/>
              </a:ext>
            </a:extLst>
          </p:cNvPr>
          <p:cNvSpPr>
            <a:spLocks noGrp="1"/>
          </p:cNvSpPr>
          <p:nvPr>
            <p:ph type="title" hasCustomPrompt="1"/>
          </p:nvPr>
        </p:nvSpPr>
        <p:spPr>
          <a:xfrm>
            <a:off x="507271" y="1336796"/>
            <a:ext cx="511478" cy="611414"/>
          </a:xfrm>
        </p:spPr>
        <p:txBody>
          <a:bodyPr/>
          <a:lstStyle>
            <a:lvl1pPr>
              <a:defRPr/>
            </a:lvl1pPr>
          </a:lstStyle>
          <a:p>
            <a:r>
              <a:rPr lang="en-US" dirty="0"/>
              <a:t>#</a:t>
            </a:r>
          </a:p>
        </p:txBody>
      </p:sp>
    </p:spTree>
    <p:extLst>
      <p:ext uri="{BB962C8B-B14F-4D97-AF65-F5344CB8AC3E}">
        <p14:creationId xmlns:p14="http://schemas.microsoft.com/office/powerpoint/2010/main" val="111205356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oice C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4405521"/>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405521"/>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043A248C-E430-4BA1-A06E-577291C80A86}"/>
              </a:ext>
            </a:extLst>
          </p:cNvPr>
          <p:cNvSpPr>
            <a:spLocks noGrp="1"/>
          </p:cNvSpPr>
          <p:nvPr>
            <p:ph type="title" hasCustomPrompt="1"/>
          </p:nvPr>
        </p:nvSpPr>
        <p:spPr>
          <a:xfrm>
            <a:off x="498617" y="1336796"/>
            <a:ext cx="482139" cy="611414"/>
          </a:xfrm>
        </p:spPr>
        <p:txBody>
          <a:bodyPr/>
          <a:lstStyle>
            <a:lvl1pPr>
              <a:defRPr/>
            </a:lvl1pPr>
          </a:lstStyle>
          <a:p>
            <a:r>
              <a:rPr lang="en-US" dirty="0"/>
              <a:t>#</a:t>
            </a:r>
          </a:p>
        </p:txBody>
      </p:sp>
    </p:spTree>
    <p:extLst>
      <p:ext uri="{BB962C8B-B14F-4D97-AF65-F5344CB8AC3E}">
        <p14:creationId xmlns:p14="http://schemas.microsoft.com/office/powerpoint/2010/main" val="376143835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8" r:id="rId7"/>
    <p:sldLayoutId id="2147483659" r:id="rId8"/>
    <p:sldLayoutId id="2147483660" r:id="rId9"/>
    <p:sldLayoutId id="2147483661" r:id="rId10"/>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20418777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slide" Target="slide3.xml"/><Relationship Id="rId4" Type="http://schemas.openxmlformats.org/officeDocument/2006/relationships/image" Target="../media/image5.png"/><Relationship Id="rId9"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slide" Target="slide4.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9.xml"/><Relationship Id="rId6" Type="http://schemas.openxmlformats.org/officeDocument/2006/relationships/slide" Target="slide5.xml"/><Relationship Id="rId5" Type="http://schemas.openxmlformats.org/officeDocument/2006/relationships/slide" Target="slide3.xml"/><Relationship Id="rId4"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0.xml"/><Relationship Id="rId5" Type="http://schemas.openxmlformats.org/officeDocument/2006/relationships/slide" Target="slide6.xml"/><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3: MNLFA Estimation and Interpretation</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Please</a:t>
            </a:r>
            <a:r>
              <a:rPr kumimoji="0" lang="en-US" sz="20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(Slide Show </a:t>
            </a:r>
            <a:r>
              <a:rPr kumimoji="0" lang="en-US" sz="20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kumimoji="0" lang="en-US" sz="20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sng"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Instructions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AB432"/>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E4F76E5-1A93-56EB-D5E0-AAE9D2CAD1C5}"/>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B67595AE-D71F-245F-8088-CC83AEE9D3B5}"/>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mc:AlternateContent xmlns:mc="http://schemas.openxmlformats.org/markup-compatibility/2006">
        <mc:Choice xmlns:a14="http://schemas.microsoft.com/office/drawing/2010/main" Requires="a14">
          <p:sp>
            <p:nvSpPr>
              <p:cNvPr id="14" name="Text Placeholder 13">
                <a:extLst>
                  <a:ext uri="{FF2B5EF4-FFF2-40B4-BE49-F238E27FC236}">
                    <a16:creationId xmlns:a16="http://schemas.microsoft.com/office/drawing/2014/main" id="{AE883483-0E17-02B9-98C1-645AF1AA5B19}"/>
                  </a:ext>
                </a:extLst>
              </p:cNvPr>
              <p:cNvSpPr>
                <a:spLocks noGrp="1"/>
              </p:cNvSpPr>
              <p:nvPr>
                <p:ph type="body" sz="quarter" idx="12"/>
              </p:nvPr>
            </p:nvSpPr>
            <p:spPr/>
            <p:txBody>
              <a:bodyPr/>
              <a:lstStyle/>
              <a:p>
                <a:r>
                  <a:rPr lang="en-US" dirty="0">
                    <a:solidFill>
                      <a:schemeClr val="bg1"/>
                    </a:solidFill>
                  </a:rPr>
                  <a:t>Slope moderation is captured in a different part of the equation: </a:t>
                </a:r>
                <a14:m>
                  <m:oMath xmlns:m="http://schemas.openxmlformats.org/officeDocument/2006/math">
                    <m:d>
                      <m:dPr>
                        <m:ctrlP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ctrlPr>
                      </m:dPr>
                      <m:e>
                        <m:sSub>
                          <m:sSubPr>
                            <m:ctrlP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ctrlPr>
                          </m:sSubPr>
                          <m:e>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ea typeface="Cambria Math" panose="02040503050406030204" pitchFamily="18" charset="0"/>
                              </a:rPr>
                              <m:t>𝜆</m:t>
                            </m:r>
                          </m:e>
                          <m:sub>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𝑗</m:t>
                            </m:r>
                          </m:sub>
                        </m:sSub>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+0.05</m:t>
                        </m:r>
                        <m:sSub>
                          <m:sSubPr>
                            <m:ctrlP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ctrlPr>
                          </m:sSubPr>
                          <m:e>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𝑧</m:t>
                            </m:r>
                          </m:e>
                          <m:sub>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1</m:t>
                            </m:r>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𝑖</m:t>
                            </m:r>
                          </m:sub>
                        </m:sSub>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m:t>
                        </m:r>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0.1</m:t>
                        </m:r>
                        <m:sSub>
                          <m:sSubPr>
                            <m:ctrlP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ctrlPr>
                          </m:sSubPr>
                          <m:e>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𝑧</m:t>
                            </m:r>
                          </m:e>
                          <m:sub>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2</m:t>
                            </m:r>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𝑖</m:t>
                            </m:r>
                          </m:sub>
                        </m:sSub>
                      </m:e>
                    </m:d>
                    <m:sSub>
                      <m:sSubPr>
                        <m:ctrlP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ctrlPr>
                      </m:sSubPr>
                      <m:e>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ea typeface="Cambria Math" panose="02040503050406030204" pitchFamily="18" charset="0"/>
                          </a:rPr>
                          <m:t>𝜃</m:t>
                        </m:r>
                      </m:e>
                      <m:sub>
                        <m:r>
                          <a:rPr kumimoji="0" lang="en-US" sz="1800" b="0" i="1" u="none" strike="noStrike" kern="1200" cap="none" spc="0" normalizeH="0" baseline="0" noProof="0" smtClean="0">
                            <a:ln>
                              <a:noFill/>
                            </a:ln>
                            <a:solidFill>
                              <a:srgbClr val="FFFFFF"/>
                            </a:solidFill>
                            <a:effectLst/>
                            <a:uLnTx/>
                            <a:uFillTx/>
                            <a:latin typeface="Cambria Math" panose="02040503050406030204" pitchFamily="18" charset="0"/>
                          </a:rPr>
                          <m:t>𝑖</m:t>
                        </m:r>
                      </m:sub>
                    </m:sSub>
                  </m:oMath>
                </a14:m>
                <a:endParaRPr lang="en-US" dirty="0">
                  <a:solidFill>
                    <a:schemeClr val="bg1"/>
                  </a:solidFill>
                </a:endParaRPr>
              </a:p>
            </p:txBody>
          </p:sp>
        </mc:Choice>
        <mc:Fallback>
          <p:sp>
            <p:nvSpPr>
              <p:cNvPr id="14" name="Text Placeholder 13">
                <a:extLst>
                  <a:ext uri="{FF2B5EF4-FFF2-40B4-BE49-F238E27FC236}">
                    <a16:creationId xmlns:a16="http://schemas.microsoft.com/office/drawing/2014/main" id="{AE883483-0E17-02B9-98C1-645AF1AA5B19}"/>
                  </a:ext>
                </a:extLst>
              </p:cNvPr>
              <p:cNvSpPr>
                <a:spLocks noGrp="1" noRot="1" noChangeAspect="1" noMove="1" noResize="1" noEditPoints="1" noAdjustHandles="1" noChangeArrowheads="1" noChangeShapeType="1" noTextEdit="1"/>
              </p:cNvSpPr>
              <p:nvPr>
                <p:ph type="body" sz="quarter" idx="12"/>
              </p:nvPr>
            </p:nvSpPr>
            <p:spPr>
              <a:blipFill>
                <a:blip r:embed="rId2"/>
                <a:stretch>
                  <a:fillRect t="-701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0" name="Text Placeholder 19">
                <a:extLst>
                  <a:ext uri="{FF2B5EF4-FFF2-40B4-BE49-F238E27FC236}">
                    <a16:creationId xmlns:a16="http://schemas.microsoft.com/office/drawing/2014/main" id="{6B363359-8A6E-8B3B-66F2-EE7AED0115BB}"/>
                  </a:ext>
                </a:extLst>
              </p:cNvPr>
              <p:cNvSpPr>
                <a:spLocks noGrp="1"/>
              </p:cNvSpPr>
              <p:nvPr>
                <p:ph type="body" sz="quarter" idx="18"/>
              </p:nvPr>
            </p:nvSpPr>
            <p:spPr>
              <a:xfrm>
                <a:off x="2074778" y="4356277"/>
                <a:ext cx="7342632" cy="667512"/>
              </a:xfrm>
            </p:spPr>
            <p:txBody>
              <a:bodyPr>
                <a:normAutofit fontScale="92500" lnSpcReduction="20000"/>
              </a:bodyPr>
              <a:lstStyle/>
              <a:p>
                <a:r>
                  <a:rPr lang="en-US" dirty="0">
                    <a:solidFill>
                      <a:schemeClr val="tx1"/>
                    </a:solidFill>
                  </a:rPr>
                  <a:t>For a one-unit change in background variable </a:t>
                </a:r>
                <a14:m>
                  <m:oMath xmlns:m="http://schemas.openxmlformats.org/officeDocument/2006/math">
                    <m:sSub>
                      <m:sSubPr>
                        <m:ctrlPr>
                          <a:rPr lang="en-US">
                            <a:solidFill>
                              <a:schemeClr val="tx1"/>
                            </a:solidFill>
                          </a:rPr>
                        </m:ctrlPr>
                      </m:sSubPr>
                      <m:e>
                        <m:r>
                          <m:rPr>
                            <m:sty m:val="p"/>
                          </m:rPr>
                          <a:rPr lang="en-US" i="0">
                            <a:solidFill>
                              <a:schemeClr val="tx1"/>
                            </a:solidFill>
                          </a:rPr>
                          <m:t>z</m:t>
                        </m:r>
                      </m:e>
                      <m:sub>
                        <m:r>
                          <a:rPr lang="en-US" i="0">
                            <a:solidFill>
                              <a:schemeClr val="tx1"/>
                            </a:solidFill>
                          </a:rPr>
                          <m:t>1</m:t>
                        </m:r>
                      </m:sub>
                    </m:sSub>
                  </m:oMath>
                </a14:m>
                <a:r>
                  <a:rPr lang="en-US" dirty="0">
                    <a:solidFill>
                      <a:schemeClr val="tx1"/>
                    </a:solidFill>
                  </a:rPr>
                  <a:t>, the slope of item </a:t>
                </a:r>
                <a:r>
                  <a:rPr lang="en-US" i="1" dirty="0" err="1">
                    <a:solidFill>
                      <a:schemeClr val="tx1"/>
                    </a:solidFill>
                  </a:rPr>
                  <a:t>i</a:t>
                </a:r>
                <a:r>
                  <a:rPr lang="en-US" i="1" dirty="0">
                    <a:solidFill>
                      <a:schemeClr val="tx1"/>
                    </a:solidFill>
                  </a:rPr>
                  <a:t> </a:t>
                </a:r>
                <a:r>
                  <a:rPr lang="en-US" dirty="0">
                    <a:solidFill>
                      <a:schemeClr val="tx1"/>
                    </a:solidFill>
                  </a:rPr>
                  <a:t>increases by 0.3 logits. That is, the item is 0.3 logits more discriminating for each unit of </a:t>
                </a:r>
                <a14:m>
                  <m:oMath xmlns:m="http://schemas.openxmlformats.org/officeDocument/2006/math">
                    <m:sSub>
                      <m:sSubPr>
                        <m:ctrlPr>
                          <a:rPr lang="en-US">
                            <a:solidFill>
                              <a:schemeClr val="tx1"/>
                            </a:solidFill>
                          </a:rPr>
                        </m:ctrlPr>
                      </m:sSubPr>
                      <m:e>
                        <m:r>
                          <m:rPr>
                            <m:sty m:val="p"/>
                          </m:rPr>
                          <a:rPr lang="en-US" i="0">
                            <a:solidFill>
                              <a:schemeClr val="tx1"/>
                            </a:solidFill>
                          </a:rPr>
                          <m:t>z</m:t>
                        </m:r>
                      </m:e>
                      <m:sub>
                        <m:r>
                          <a:rPr lang="en-US" i="0">
                            <a:solidFill>
                              <a:schemeClr val="tx1"/>
                            </a:solidFill>
                          </a:rPr>
                          <m:t>1</m:t>
                        </m:r>
                      </m:sub>
                    </m:sSub>
                  </m:oMath>
                </a14:m>
                <a:r>
                  <a:rPr lang="en-US" dirty="0">
                    <a:solidFill>
                      <a:schemeClr val="tx1"/>
                    </a:solidFill>
                  </a:rPr>
                  <a:t>.</a:t>
                </a:r>
              </a:p>
            </p:txBody>
          </p:sp>
        </mc:Choice>
        <mc:Fallback>
          <p:sp>
            <p:nvSpPr>
              <p:cNvPr id="20" name="Text Placeholder 19">
                <a:extLst>
                  <a:ext uri="{FF2B5EF4-FFF2-40B4-BE49-F238E27FC236}">
                    <a16:creationId xmlns:a16="http://schemas.microsoft.com/office/drawing/2014/main" id="{6B363359-8A6E-8B3B-66F2-EE7AED0115BB}"/>
                  </a:ext>
                </a:extLst>
              </p:cNvPr>
              <p:cNvSpPr>
                <a:spLocks noGrp="1" noRot="1" noChangeAspect="1" noMove="1" noResize="1" noEditPoints="1" noAdjustHandles="1" noChangeArrowheads="1" noChangeShapeType="1" noTextEdit="1"/>
              </p:cNvSpPr>
              <p:nvPr>
                <p:ph type="body" sz="quarter" idx="18"/>
              </p:nvPr>
            </p:nvSpPr>
            <p:spPr>
              <a:xfrm>
                <a:off x="2074778" y="4356277"/>
                <a:ext cx="7342632" cy="667512"/>
              </a:xfrm>
              <a:blipFill>
                <a:blip r:embed="rId3"/>
                <a:stretch>
                  <a:fillRect l="-165" t="-11404" r="-1157" b="-701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 name="Text Placeholder 11">
                <a:extLst>
                  <a:ext uri="{FF2B5EF4-FFF2-40B4-BE49-F238E27FC236}">
                    <a16:creationId xmlns:a16="http://schemas.microsoft.com/office/drawing/2014/main" id="{1556F217-31DC-266C-8AD2-86EF617193D7}"/>
                  </a:ext>
                </a:extLst>
              </p:cNvPr>
              <p:cNvSpPr>
                <a:spLocks noGrp="1"/>
              </p:cNvSpPr>
              <p:nvPr>
                <p:ph type="body" sz="quarter" idx="10"/>
              </p:nvPr>
            </p:nvSpPr>
            <p:spPr/>
            <p:txBody>
              <a:bodyPr>
                <a:normAutofit/>
              </a:bodyPr>
              <a:lstStyle/>
              <a:p>
                <a:r>
                  <a:rPr lang="en-US" sz="1800" i="1" dirty="0">
                    <a:solidFill>
                      <a:schemeClr val="tx1"/>
                    </a:solidFill>
                    <a:effectLst/>
                    <a:latin typeface="Times New Roman" panose="02020603050405020304" pitchFamily="18" charset="0"/>
                    <a:ea typeface="Calibri" panose="020F0502020204030204" pitchFamily="34" charset="0"/>
                  </a:rPr>
                  <a:t>This is the correct interpretation, and will apply no matter the scale of </a:t>
                </a:r>
                <a14:m>
                  <m:oMath xmlns:m="http://schemas.openxmlformats.org/officeDocument/2006/math">
                    <m:sSub>
                      <m:sSubPr>
                        <m:ctrlPr>
                          <a:rPr lang="en-US" i="1">
                            <a:solidFill>
                              <a:schemeClr val="tx1"/>
                            </a:solidFill>
                            <a:effectLst/>
                            <a:latin typeface="Cambria Math" panose="02040503050406030204" pitchFamily="18" charset="0"/>
                            <a:cs typeface="Times New Roman" panose="02020603050405020304" pitchFamily="18" charset="0"/>
                          </a:rPr>
                        </m:ctrlPr>
                      </m:sSubPr>
                      <m:e>
                        <m:r>
                          <a:rPr lang="en-US"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𝑧</m:t>
                        </m:r>
                      </m:e>
                      <m:sub>
                        <m:r>
                          <a:rPr lang="en-US"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1</m:t>
                        </m:r>
                      </m:sub>
                    </m:sSub>
                  </m:oMath>
                </a14:m>
                <a:r>
                  <a:rPr lang="en-US" sz="1800" i="1" dirty="0">
                    <a:solidFill>
                      <a:schemeClr val="tx1"/>
                    </a:solidFill>
                    <a:effectLst/>
                    <a:latin typeface="Times New Roman" panose="02020603050405020304" pitchFamily="18" charset="0"/>
                    <a:ea typeface="Malgun Gothic" panose="020B0503020000020004" pitchFamily="34" charset="-127"/>
                  </a:rPr>
                  <a:t>.</a:t>
                </a:r>
                <a:endParaRPr lang="en-US" i="1" dirty="0">
                  <a:solidFill>
                    <a:schemeClr val="tx1"/>
                  </a:solidFill>
                </a:endParaRPr>
              </a:p>
            </p:txBody>
          </p:sp>
        </mc:Choice>
        <mc:Fallback>
          <p:sp>
            <p:nvSpPr>
              <p:cNvPr id="12" name="Text Placeholder 11">
                <a:extLst>
                  <a:ext uri="{FF2B5EF4-FFF2-40B4-BE49-F238E27FC236}">
                    <a16:creationId xmlns:a16="http://schemas.microsoft.com/office/drawing/2014/main" id="{1556F217-31DC-266C-8AD2-86EF617193D7}"/>
                  </a:ext>
                </a:extLst>
              </p:cNvPr>
              <p:cNvSpPr>
                <a:spLocks noGrp="1" noRot="1" noChangeAspect="1" noMove="1" noResize="1" noEditPoints="1" noAdjustHandles="1" noChangeArrowheads="1" noChangeShapeType="1" noTextEdit="1"/>
              </p:cNvSpPr>
              <p:nvPr>
                <p:ph type="body" sz="quarter" idx="10"/>
              </p:nvPr>
            </p:nvSpPr>
            <p:spPr>
              <a:blipFill>
                <a:blip r:embed="rId4"/>
                <a:stretch>
                  <a:fillRect t="-6957"/>
                </a:stretch>
              </a:blipFill>
            </p:spPr>
            <p:txBody>
              <a:bodyPr/>
              <a:lstStyle/>
              <a:p>
                <a:r>
                  <a:rPr lang="en-US">
                    <a:noFill/>
                  </a:rPr>
                  <a:t> </a:t>
                </a:r>
              </a:p>
            </p:txBody>
          </p:sp>
        </mc:Fallback>
      </mc:AlternateContent>
      <p:sp>
        <p:nvSpPr>
          <p:cNvPr id="13" name="Text Placeholder 12">
            <a:extLst>
              <a:ext uri="{FF2B5EF4-FFF2-40B4-BE49-F238E27FC236}">
                <a16:creationId xmlns:a16="http://schemas.microsoft.com/office/drawing/2014/main" id="{FC0D4079-7861-3920-1D3B-4822C90EE883}"/>
              </a:ext>
            </a:extLst>
          </p:cNvPr>
          <p:cNvSpPr>
            <a:spLocks noGrp="1"/>
          </p:cNvSpPr>
          <p:nvPr>
            <p:ph type="body" sz="quarter" idx="11"/>
          </p:nvPr>
        </p:nvSpPr>
        <p:spPr/>
        <p:txBody>
          <a:bodyPr>
            <a:normAutofit fontScale="85000" lnSpcReduction="10000"/>
          </a:bodyPr>
          <a:lstStyle/>
          <a:p>
            <a:r>
              <a:rPr lang="en-US" dirty="0">
                <a:solidFill>
                  <a:schemeClr val="bg1"/>
                </a:solidFill>
              </a:rPr>
              <a:t>This response assumes that the background variable z_1 is a binary grouping variable, but that need not be the case in MNLFA. An increase in the intercept also represents the item becoming easier, not more difficult.</a:t>
            </a:r>
          </a:p>
        </p:txBody>
      </p:sp>
      <p:sp>
        <p:nvSpPr>
          <p:cNvPr id="19" name="Text Placeholder 18">
            <a:extLst>
              <a:ext uri="{FF2B5EF4-FFF2-40B4-BE49-F238E27FC236}">
                <a16:creationId xmlns:a16="http://schemas.microsoft.com/office/drawing/2014/main" id="{06956135-6FCA-E243-F6EB-DB0767624A4D}"/>
              </a:ext>
            </a:extLst>
          </p:cNvPr>
          <p:cNvSpPr>
            <a:spLocks noGrp="1"/>
          </p:cNvSpPr>
          <p:nvPr>
            <p:ph type="body" sz="quarter" idx="17"/>
          </p:nvPr>
        </p:nvSpPr>
        <p:spPr>
          <a:xfrm>
            <a:off x="2074778" y="2580565"/>
            <a:ext cx="7342632" cy="667512"/>
          </a:xfrm>
        </p:spPr>
        <p:txBody>
          <a:bodyPr/>
          <a:lstStyle/>
          <a:p>
            <a:r>
              <a:rPr lang="en-US" dirty="0">
                <a:solidFill>
                  <a:schemeClr val="tx1"/>
                </a:solidFill>
              </a:rPr>
              <a:t>For members of the focal group, item </a:t>
            </a:r>
            <a:r>
              <a:rPr lang="en-US" i="1" dirty="0" err="1">
                <a:solidFill>
                  <a:schemeClr val="tx1"/>
                </a:solidFill>
              </a:rPr>
              <a:t>i</a:t>
            </a:r>
            <a:r>
              <a:rPr lang="en-US" i="1" dirty="0">
                <a:solidFill>
                  <a:schemeClr val="tx1"/>
                </a:solidFill>
              </a:rPr>
              <a:t> </a:t>
            </a:r>
            <a:r>
              <a:rPr lang="en-US" dirty="0">
                <a:solidFill>
                  <a:schemeClr val="tx1"/>
                </a:solidFill>
              </a:rPr>
              <a:t>is 0.3 logits more difficult than for members of the reference group.</a:t>
            </a:r>
          </a:p>
        </p:txBody>
      </p:sp>
      <mc:AlternateContent xmlns:mc="http://schemas.openxmlformats.org/markup-compatibility/2006">
        <mc:Choice xmlns:a14="http://schemas.microsoft.com/office/drawing/2010/main" Requires="a14">
          <p:sp>
            <p:nvSpPr>
              <p:cNvPr id="18" name="Text Placeholder 17">
                <a:extLst>
                  <a:ext uri="{FF2B5EF4-FFF2-40B4-BE49-F238E27FC236}">
                    <a16:creationId xmlns:a16="http://schemas.microsoft.com/office/drawing/2014/main" id="{D527B368-7E5C-E427-325A-5A431338A6E7}"/>
                  </a:ext>
                </a:extLst>
              </p:cNvPr>
              <p:cNvSpPr>
                <a:spLocks noGrp="1"/>
              </p:cNvSpPr>
              <p:nvPr>
                <p:ph type="body" sz="quarter" idx="16"/>
              </p:nvPr>
            </p:nvSpPr>
            <p:spPr>
              <a:xfrm>
                <a:off x="2061802" y="3474754"/>
                <a:ext cx="7342632" cy="667512"/>
              </a:xfrm>
            </p:spPr>
            <p:txBody>
              <a:bodyPr>
                <a:normAutofit fontScale="92500" lnSpcReduction="20000"/>
              </a:bodyPr>
              <a:lstStyle/>
              <a:p>
                <a:r>
                  <a:rPr lang="en-US" dirty="0">
                    <a:solidFill>
                      <a:schemeClr val="tx1"/>
                    </a:solidFill>
                  </a:rPr>
                  <a:t>For a one-unit change in background variable </a:t>
                </a:r>
                <a14:m>
                  <m:oMath xmlns:m="http://schemas.openxmlformats.org/officeDocument/2006/math">
                    <m:sSub>
                      <m:sSubPr>
                        <m:ctrlPr>
                          <a:rPr lang="en-US">
                            <a:solidFill>
                              <a:schemeClr val="tx1"/>
                            </a:solidFill>
                          </a:rPr>
                        </m:ctrlPr>
                      </m:sSubPr>
                      <m:e>
                        <m:r>
                          <m:rPr>
                            <m:sty m:val="p"/>
                          </m:rPr>
                          <a:rPr lang="en-US" i="0">
                            <a:solidFill>
                              <a:schemeClr val="tx1"/>
                            </a:solidFill>
                          </a:rPr>
                          <m:t>z</m:t>
                        </m:r>
                      </m:e>
                      <m:sub>
                        <m:r>
                          <a:rPr lang="en-US" i="0">
                            <a:solidFill>
                              <a:schemeClr val="tx1"/>
                            </a:solidFill>
                          </a:rPr>
                          <m:t>1</m:t>
                        </m:r>
                      </m:sub>
                    </m:sSub>
                  </m:oMath>
                </a14:m>
                <a:r>
                  <a:rPr lang="en-US" dirty="0">
                    <a:solidFill>
                      <a:schemeClr val="tx1"/>
                    </a:solidFill>
                  </a:rPr>
                  <a:t>, the intercept of item</a:t>
                </a:r>
                <a:r>
                  <a:rPr lang="en-US" i="1" dirty="0">
                    <a:solidFill>
                      <a:schemeClr val="tx1"/>
                    </a:solidFill>
                  </a:rPr>
                  <a:t> </a:t>
                </a:r>
                <a:r>
                  <a:rPr lang="en-US" i="1" dirty="0" err="1">
                    <a:solidFill>
                      <a:schemeClr val="tx1"/>
                    </a:solidFill>
                  </a:rPr>
                  <a:t>i</a:t>
                </a:r>
                <a:r>
                  <a:rPr lang="en-US" i="1" dirty="0">
                    <a:solidFill>
                      <a:schemeClr val="tx1"/>
                    </a:solidFill>
                  </a:rPr>
                  <a:t> </a:t>
                </a:r>
                <a:r>
                  <a:rPr lang="en-US" dirty="0">
                    <a:solidFill>
                      <a:schemeClr val="tx1"/>
                    </a:solidFill>
                  </a:rPr>
                  <a:t>increases by 0.3 logits. That is, the item is 0.3 logits easier for each unit of </a:t>
                </a:r>
                <a14:m>
                  <m:oMath xmlns:m="http://schemas.openxmlformats.org/officeDocument/2006/math">
                    <m:sSub>
                      <m:sSubPr>
                        <m:ctrlPr>
                          <a:rPr lang="en-US">
                            <a:solidFill>
                              <a:schemeClr val="tx1"/>
                            </a:solidFill>
                          </a:rPr>
                        </m:ctrlPr>
                      </m:sSubPr>
                      <m:e>
                        <m:r>
                          <m:rPr>
                            <m:sty m:val="p"/>
                          </m:rPr>
                          <a:rPr lang="en-US" i="0">
                            <a:solidFill>
                              <a:schemeClr val="tx1"/>
                            </a:solidFill>
                          </a:rPr>
                          <m:t>z</m:t>
                        </m:r>
                      </m:e>
                      <m:sub>
                        <m:r>
                          <a:rPr lang="en-US" i="0">
                            <a:solidFill>
                              <a:schemeClr val="tx1"/>
                            </a:solidFill>
                          </a:rPr>
                          <m:t>1</m:t>
                        </m:r>
                      </m:sub>
                    </m:sSub>
                  </m:oMath>
                </a14:m>
                <a:r>
                  <a:rPr lang="en-US" dirty="0">
                    <a:solidFill>
                      <a:schemeClr val="tx1"/>
                    </a:solidFill>
                  </a:rPr>
                  <a:t>.</a:t>
                </a:r>
              </a:p>
            </p:txBody>
          </p:sp>
        </mc:Choice>
        <mc:Fallback>
          <p:sp>
            <p:nvSpPr>
              <p:cNvPr id="18" name="Text Placeholder 17">
                <a:extLst>
                  <a:ext uri="{FF2B5EF4-FFF2-40B4-BE49-F238E27FC236}">
                    <a16:creationId xmlns:a16="http://schemas.microsoft.com/office/drawing/2014/main" id="{D527B368-7E5C-E427-325A-5A431338A6E7}"/>
                  </a:ext>
                </a:extLst>
              </p:cNvPr>
              <p:cNvSpPr>
                <a:spLocks noGrp="1" noRot="1" noChangeAspect="1" noMove="1" noResize="1" noEditPoints="1" noAdjustHandles="1" noChangeArrowheads="1" noChangeShapeType="1" noTextEdit="1"/>
              </p:cNvSpPr>
              <p:nvPr>
                <p:ph type="body" sz="quarter" idx="16"/>
              </p:nvPr>
            </p:nvSpPr>
            <p:spPr>
              <a:xfrm>
                <a:off x="2061802" y="3474754"/>
                <a:ext cx="7342632" cy="667512"/>
              </a:xfrm>
              <a:blipFill>
                <a:blip r:embed="rId5"/>
                <a:stretch>
                  <a:fillRect t="-10435" r="-496" b="-608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6" name="Text Placeholder 15">
                <a:extLst>
                  <a:ext uri="{FF2B5EF4-FFF2-40B4-BE49-F238E27FC236}">
                    <a16:creationId xmlns:a16="http://schemas.microsoft.com/office/drawing/2014/main" id="{163FFC9A-4A64-28A7-44E1-149FC9964B95}"/>
                  </a:ext>
                </a:extLst>
              </p:cNvPr>
              <p:cNvSpPr>
                <a:spLocks noGrp="1"/>
              </p:cNvSpPr>
              <p:nvPr>
                <p:ph type="body" sz="quarter" idx="14"/>
              </p:nvPr>
            </p:nvSpPr>
            <p:spPr/>
            <p:txBody>
              <a:bodyPr/>
              <a:lstStyle/>
              <a:p>
                <a14:m>
                  <m:oMath xmlns:m="http://schemas.openxmlformats.org/officeDocument/2006/math">
                    <m:r>
                      <a:rPr lang="en-US" b="0" i="1" smtClean="0">
                        <a:latin typeface="Cambria Math" panose="02040503050406030204" pitchFamily="18" charset="0"/>
                      </a:rPr>
                      <m:t>𝑙𝑜𝑔𝑖𝑡</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𝑋</m:t>
                            </m:r>
                          </m:e>
                          <m:sub>
                            <m:r>
                              <a:rPr lang="en-US" b="0" i="1" smtClean="0">
                                <a:latin typeface="Cambria Math" panose="02040503050406030204" pitchFamily="18" charset="0"/>
                              </a:rPr>
                              <m:t>𝑖𝑗</m:t>
                            </m:r>
                          </m:sub>
                        </m:sSub>
                        <m:r>
                          <a:rPr lang="en-US" b="0" i="1" smtClean="0">
                            <a:latin typeface="Cambria Math" panose="02040503050406030204" pitchFamily="18" charset="0"/>
                          </a:rPr>
                          <m:t>=1</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𝜆</m:t>
                            </m:r>
                          </m:e>
                          <m:sub>
                            <m:r>
                              <a:rPr lang="en-US" b="0" i="1" smtClean="0">
                                <a:latin typeface="Cambria Math" panose="02040503050406030204" pitchFamily="18" charset="0"/>
                              </a:rPr>
                              <m:t>𝑗</m:t>
                            </m:r>
                          </m:sub>
                        </m:sSub>
                        <m:r>
                          <a:rPr lang="en-US" b="0" i="1" smtClean="0">
                            <a:latin typeface="Cambria Math" panose="02040503050406030204" pitchFamily="18" charset="0"/>
                          </a:rPr>
                          <m:t>+0.05</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𝑧</m:t>
                            </m:r>
                          </m:e>
                          <m:sub>
                            <m:r>
                              <a:rPr lang="en-US" b="0" i="1" smtClean="0">
                                <a:latin typeface="Cambria Math" panose="02040503050406030204" pitchFamily="18" charset="0"/>
                              </a:rPr>
                              <m:t>1</m:t>
                            </m:r>
                            <m:r>
                              <a:rPr lang="en-US" b="0" i="1" smtClean="0">
                                <a:latin typeface="Cambria Math" panose="02040503050406030204" pitchFamily="18" charset="0"/>
                              </a:rPr>
                              <m:t>𝑖</m:t>
                            </m:r>
                          </m:sub>
                        </m:sSub>
                        <m:r>
                          <a:rPr lang="en-US" b="0" i="1" smtClean="0">
                            <a:latin typeface="Cambria Math" panose="02040503050406030204" pitchFamily="18" charset="0"/>
                          </a:rPr>
                          <m:t>−1.0</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𝑧</m:t>
                            </m:r>
                          </m:e>
                          <m:sub>
                            <m:r>
                              <a:rPr lang="en-US" b="0" i="1" smtClean="0">
                                <a:latin typeface="Cambria Math" panose="02040503050406030204" pitchFamily="18" charset="0"/>
                              </a:rPr>
                              <m:t>2</m:t>
                            </m:r>
                            <m:r>
                              <a:rPr lang="en-US" b="0" i="1" smtClean="0">
                                <a:latin typeface="Cambria Math" panose="02040503050406030204" pitchFamily="18" charset="0"/>
                              </a:rPr>
                              <m:t>𝑖</m:t>
                            </m:r>
                          </m:sub>
                        </m:sSub>
                      </m:e>
                    </m:d>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𝜃</m:t>
                        </m:r>
                      </m:e>
                      <m:sub>
                        <m:r>
                          <a:rPr lang="en-US" b="0" i="1" smtClean="0">
                            <a:latin typeface="Cambria Math" panose="02040503050406030204" pitchFamily="18" charset="0"/>
                          </a:rPr>
                          <m:t>𝑖</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𝜈</m:t>
                        </m:r>
                      </m:e>
                      <m:sub>
                        <m:r>
                          <a:rPr lang="en-US" b="0" i="1" smtClean="0">
                            <a:latin typeface="Cambria Math" panose="02040503050406030204" pitchFamily="18" charset="0"/>
                          </a:rPr>
                          <m:t>𝑗</m:t>
                        </m:r>
                      </m:sub>
                    </m:sSub>
                    <m:r>
                      <a:rPr lang="en-US" b="0" i="1" smtClean="0">
                        <a:latin typeface="Cambria Math" panose="02040503050406030204" pitchFamily="18" charset="0"/>
                      </a:rPr>
                      <m:t>+</m:t>
                    </m:r>
                    <m:r>
                      <a:rPr lang="en-US" b="0" i="1" smtClean="0">
                        <a:solidFill>
                          <a:schemeClr val="tx1"/>
                        </a:solidFill>
                        <a:highlight>
                          <a:srgbClr val="FFFF00"/>
                        </a:highlight>
                        <a:latin typeface="Cambria Math" panose="02040503050406030204" pitchFamily="18" charset="0"/>
                      </a:rPr>
                      <m:t>0.3</m:t>
                    </m:r>
                    <m:sSub>
                      <m:sSubPr>
                        <m:ctrlPr>
                          <a:rPr lang="en-US" i="1">
                            <a:solidFill>
                              <a:schemeClr val="tx1"/>
                            </a:solidFill>
                            <a:highlight>
                              <a:srgbClr val="FFFF00"/>
                            </a:highlight>
                            <a:latin typeface="Cambria Math" panose="02040503050406030204" pitchFamily="18" charset="0"/>
                          </a:rPr>
                        </m:ctrlPr>
                      </m:sSubPr>
                      <m:e>
                        <m:r>
                          <a:rPr lang="en-US" i="1">
                            <a:solidFill>
                              <a:schemeClr val="tx1"/>
                            </a:solidFill>
                            <a:highlight>
                              <a:srgbClr val="FFFF00"/>
                            </a:highlight>
                            <a:latin typeface="Cambria Math" panose="02040503050406030204" pitchFamily="18" charset="0"/>
                          </a:rPr>
                          <m:t>𝑧</m:t>
                        </m:r>
                      </m:e>
                      <m:sub>
                        <m:r>
                          <a:rPr lang="en-US" i="1">
                            <a:solidFill>
                              <a:schemeClr val="tx1"/>
                            </a:solidFill>
                            <a:highlight>
                              <a:srgbClr val="FFFF00"/>
                            </a:highlight>
                            <a:latin typeface="Cambria Math" panose="02040503050406030204" pitchFamily="18" charset="0"/>
                          </a:rPr>
                          <m:t>1</m:t>
                        </m:r>
                        <m:r>
                          <a:rPr lang="en-US" i="1">
                            <a:solidFill>
                              <a:schemeClr val="tx1"/>
                            </a:solidFill>
                            <a:highlight>
                              <a:srgbClr val="FFFF00"/>
                            </a:highlight>
                            <a:latin typeface="Cambria Math" panose="02040503050406030204" pitchFamily="18" charset="0"/>
                          </a:rPr>
                          <m:t>𝑖</m:t>
                        </m:r>
                      </m:sub>
                    </m:sSub>
                    <m:r>
                      <a:rPr lang="en-US" b="0" i="1" smtClean="0">
                        <a:latin typeface="Cambria Math" panose="02040503050406030204" pitchFamily="18" charset="0"/>
                      </a:rPr>
                      <m:t>−0.2</m:t>
                    </m:r>
                    <m:sSub>
                      <m:sSubPr>
                        <m:ctrlPr>
                          <a:rPr lang="en-US" i="1">
                            <a:latin typeface="Cambria Math" panose="02040503050406030204" pitchFamily="18" charset="0"/>
                          </a:rPr>
                        </m:ctrlPr>
                      </m:sSubPr>
                      <m:e>
                        <m:r>
                          <a:rPr lang="en-US" i="1">
                            <a:latin typeface="Cambria Math" panose="02040503050406030204" pitchFamily="18" charset="0"/>
                          </a:rPr>
                          <m:t>𝑧</m:t>
                        </m:r>
                      </m:e>
                      <m:sub>
                        <m:r>
                          <a:rPr lang="en-US" b="0" i="1" smtClean="0">
                            <a:latin typeface="Cambria Math" panose="02040503050406030204" pitchFamily="18" charset="0"/>
                          </a:rPr>
                          <m:t>2</m:t>
                        </m:r>
                        <m:r>
                          <a:rPr lang="en-US" i="1">
                            <a:latin typeface="Cambria Math" panose="02040503050406030204" pitchFamily="18" charset="0"/>
                          </a:rPr>
                          <m:t>𝑖</m:t>
                        </m:r>
                      </m:sub>
                    </m:sSub>
                  </m:oMath>
                </a14:m>
                <a:r>
                  <a:rPr lang="en-US" dirty="0"/>
                  <a:t>. In the highlighted term </a:t>
                </a:r>
                <a14:m>
                  <m:oMath xmlns:m="http://schemas.openxmlformats.org/officeDocument/2006/math">
                    <m:r>
                      <a:rPr lang="en-US" i="1">
                        <a:latin typeface="Cambria Math" panose="02040503050406030204" pitchFamily="18" charset="0"/>
                      </a:rPr>
                      <m:t>0.3</m:t>
                    </m:r>
                    <m:sSub>
                      <m:sSubPr>
                        <m:ctrlPr>
                          <a:rPr lang="en-US" i="1">
                            <a:latin typeface="Cambria Math" panose="02040503050406030204" pitchFamily="18" charset="0"/>
                          </a:rPr>
                        </m:ctrlPr>
                      </m:sSubPr>
                      <m:e>
                        <m:r>
                          <a:rPr lang="en-US" i="1">
                            <a:latin typeface="Cambria Math" panose="02040503050406030204" pitchFamily="18" charset="0"/>
                          </a:rPr>
                          <m:t>𝑧</m:t>
                        </m:r>
                      </m:e>
                      <m:sub>
                        <m:r>
                          <a:rPr lang="en-US" i="1">
                            <a:latin typeface="Cambria Math" panose="02040503050406030204" pitchFamily="18" charset="0"/>
                          </a:rPr>
                          <m:t>1</m:t>
                        </m:r>
                        <m:r>
                          <a:rPr lang="en-US" i="1">
                            <a:latin typeface="Cambria Math" panose="02040503050406030204" pitchFamily="18" charset="0"/>
                          </a:rPr>
                          <m:t>𝑖</m:t>
                        </m:r>
                      </m:sub>
                    </m:sSub>
                  </m:oMath>
                </a14:m>
                <a:r>
                  <a:rPr lang="en-US" dirty="0"/>
                  <a:t>, what does the value 0.3 represent? </a:t>
                </a:r>
              </a:p>
            </p:txBody>
          </p:sp>
        </mc:Choice>
        <mc:Fallback>
          <p:sp>
            <p:nvSpPr>
              <p:cNvPr id="16" name="Text Placeholder 15">
                <a:extLst>
                  <a:ext uri="{FF2B5EF4-FFF2-40B4-BE49-F238E27FC236}">
                    <a16:creationId xmlns:a16="http://schemas.microsoft.com/office/drawing/2014/main" id="{163FFC9A-4A64-28A7-44E1-149FC9964B95}"/>
                  </a:ext>
                </a:extLst>
              </p:cNvPr>
              <p:cNvSpPr>
                <a:spLocks noGrp="1" noRot="1" noChangeAspect="1" noMove="1" noResize="1" noEditPoints="1" noAdjustHandles="1" noChangeArrowheads="1" noChangeShapeType="1" noTextEdit="1"/>
              </p:cNvSpPr>
              <p:nvPr>
                <p:ph type="body" sz="quarter" idx="14"/>
              </p:nvPr>
            </p:nvSpPr>
            <p:spPr>
              <a:blipFill>
                <a:blip r:embed="rId6"/>
                <a:stretch>
                  <a:fillRect l="-623" t="-4724" r="-1336"/>
                </a:stretch>
              </a:blipFill>
            </p:spPr>
            <p:txBody>
              <a:bodyPr/>
              <a:lstStyle/>
              <a:p>
                <a:r>
                  <a:rPr lang="en-US">
                    <a:noFill/>
                  </a:rPr>
                  <a:t> </a:t>
                </a:r>
              </a:p>
            </p:txBody>
          </p:sp>
        </mc:Fallback>
      </mc:AlternateContent>
      <p:sp>
        <p:nvSpPr>
          <p:cNvPr id="56" name="Title 55">
            <a:extLst>
              <a:ext uri="{FF2B5EF4-FFF2-40B4-BE49-F238E27FC236}">
                <a16:creationId xmlns:a16="http://schemas.microsoft.com/office/drawing/2014/main" id="{4A9955C3-8B9E-2E01-DF51-F5E504AD807C}"/>
              </a:ext>
            </a:extLst>
          </p:cNvPr>
          <p:cNvSpPr>
            <a:spLocks noGrp="1"/>
          </p:cNvSpPr>
          <p:nvPr>
            <p:ph type="title"/>
          </p:nvPr>
        </p:nvSpPr>
        <p:spPr/>
        <p:txBody>
          <a:bodyPr/>
          <a:lstStyle/>
          <a:p>
            <a:r>
              <a:rPr lang="en-US" dirty="0"/>
              <a:t>1</a:t>
            </a:r>
          </a:p>
        </p:txBody>
      </p:sp>
      <p:sp>
        <p:nvSpPr>
          <p:cNvPr id="24" name="A Button">
            <a:extLst>
              <a:ext uri="{FF2B5EF4-FFF2-40B4-BE49-F238E27FC236}">
                <a16:creationId xmlns:a16="http://schemas.microsoft.com/office/drawing/2014/main" id="{76F6FE6A-AFC7-98C8-E30D-7AB720C18050}"/>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426169D3-CA87-903E-2240-C61F5D3AFDFE}"/>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5BF8D094-9FF4-5FB4-DA27-7862B71FF887}"/>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8" name="Cross 27">
            <a:extLst>
              <a:ext uri="{FF2B5EF4-FFF2-40B4-BE49-F238E27FC236}">
                <a16:creationId xmlns:a16="http://schemas.microsoft.com/office/drawing/2014/main" id="{B74BD833-9A92-C07D-1106-299B5D802975}"/>
              </a:ext>
            </a:extLst>
          </p:cNvPr>
          <p:cNvSpPr/>
          <p:nvPr/>
        </p:nvSpPr>
        <p:spPr>
          <a:xfrm rot="18947527">
            <a:off x="1435337" y="266978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956FD871-10BB-929B-3D4F-0278823CE03B}"/>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ACA89CF5-1B2B-FFD5-D575-4E5F2562233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99920" y="3525400"/>
            <a:ext cx="598518" cy="598518"/>
          </a:xfrm>
          <a:prstGeom prst="rect">
            <a:avLst/>
          </a:prstGeom>
        </p:spPr>
      </p:pic>
      <p:sp>
        <p:nvSpPr>
          <p:cNvPr id="32" name="Partial Circle 31">
            <a:extLst>
              <a:ext uri="{FF2B5EF4-FFF2-40B4-BE49-F238E27FC236}">
                <a16:creationId xmlns:a16="http://schemas.microsoft.com/office/drawing/2014/main" id="{51FF6F00-B320-C0F2-0C85-D78F5641B0F2}"/>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3ABBFBB2-A4FC-1159-177E-3CC4120E3E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9" action="ppaction://hlinksldjump"/>
            <a:extLst>
              <a:ext uri="{FF2B5EF4-FFF2-40B4-BE49-F238E27FC236}">
                <a16:creationId xmlns:a16="http://schemas.microsoft.com/office/drawing/2014/main" id="{82842601-7FCD-9A1D-67DD-B7941D3EB8F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10" action="ppaction://hlinksldjump"/>
            <a:extLst>
              <a:ext uri="{FF2B5EF4-FFF2-40B4-BE49-F238E27FC236}">
                <a16:creationId xmlns:a16="http://schemas.microsoft.com/office/drawing/2014/main" id="{03A2FB1B-058D-7603-426A-8ADB67494736}"/>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119036814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20">
                                            <p:txEl>
                                              <p:pRg st="0" end="0"/>
                                            </p:txEl>
                                          </p:spTgt>
                                        </p:tgtEl>
                                      </p:cBhvr>
                                    </p:animEffect>
                                    <p:set>
                                      <p:cBhvr>
                                        <p:cTn id="31" dur="1" fill="hold">
                                          <p:stCondLst>
                                            <p:cond delay="249"/>
                                          </p:stCondLst>
                                        </p:cTn>
                                        <p:tgtEl>
                                          <p:spTgt spid="20">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20">
                                            <p:bg/>
                                          </p:spTgt>
                                        </p:tgtEl>
                                      </p:cBhvr>
                                    </p:animEffect>
                                    <p:set>
                                      <p:cBhvr>
                                        <p:cTn id="34"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childTnLst>
        </p:cTn>
      </p:par>
    </p:tnLst>
    <p:bldLst>
      <p:bldP spid="20" grpId="0" build="p" animBg="1"/>
      <p:bldP spid="19" grpId="0" build="p" animBg="1"/>
      <p:bldP spid="18" grpId="0" build="p" animBg="1"/>
      <p:bldP spid="28" grpId="0" animBg="1"/>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Question Box">
            <a:extLst>
              <a:ext uri="{FF2B5EF4-FFF2-40B4-BE49-F238E27FC236}">
                <a16:creationId xmlns:a16="http://schemas.microsoft.com/office/drawing/2014/main" id="{2F2C808B-3129-C80A-7DEF-D66C0E7103B6}"/>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F68B0EB7-1325-49DB-671D-F81CB7DE6463}"/>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DE900022-F40F-41CF-4A85-8FBB9BDCC2E4}"/>
              </a:ext>
            </a:extLst>
          </p:cNvPr>
          <p:cNvSpPr>
            <a:spLocks noGrp="1"/>
          </p:cNvSpPr>
          <p:nvPr>
            <p:ph type="body" sz="quarter" idx="13"/>
          </p:nvPr>
        </p:nvSpPr>
        <p:spPr/>
        <p:txBody>
          <a:bodyPr>
            <a:normAutofit/>
          </a:bodyPr>
          <a:lstStyle/>
          <a:p>
            <a:r>
              <a:rPr lang="en-US" dirty="0">
                <a:solidFill>
                  <a:schemeClr val="bg1"/>
                </a:solidFill>
              </a:rPr>
              <a:t>This is flipped – slope moderation corresponds to non-uniform DIF.</a:t>
            </a:r>
          </a:p>
        </p:txBody>
      </p:sp>
      <p:sp>
        <p:nvSpPr>
          <p:cNvPr id="18" name="Text Placeholder 17">
            <a:extLst>
              <a:ext uri="{FF2B5EF4-FFF2-40B4-BE49-F238E27FC236}">
                <a16:creationId xmlns:a16="http://schemas.microsoft.com/office/drawing/2014/main" id="{C55C80FC-4851-CF9C-8D86-4F144EBA70DD}"/>
              </a:ext>
            </a:extLst>
          </p:cNvPr>
          <p:cNvSpPr>
            <a:spLocks noGrp="1"/>
          </p:cNvSpPr>
          <p:nvPr>
            <p:ph type="body" sz="quarter" idx="19"/>
          </p:nvPr>
        </p:nvSpPr>
        <p:spPr>
          <a:xfrm>
            <a:off x="2072499" y="5289895"/>
            <a:ext cx="7342632" cy="667512"/>
          </a:xfrm>
        </p:spPr>
        <p:txBody>
          <a:bodyPr/>
          <a:lstStyle/>
          <a:p>
            <a:r>
              <a:rPr lang="en-US" dirty="0">
                <a:solidFill>
                  <a:schemeClr val="tx1"/>
                </a:solidFill>
              </a:rPr>
              <a:t>Slope moderation is analogous to uniform DIF.</a:t>
            </a:r>
          </a:p>
        </p:txBody>
      </p:sp>
      <p:sp>
        <p:nvSpPr>
          <p:cNvPr id="11" name="Text Placeholder 10">
            <a:extLst>
              <a:ext uri="{FF2B5EF4-FFF2-40B4-BE49-F238E27FC236}">
                <a16:creationId xmlns:a16="http://schemas.microsoft.com/office/drawing/2014/main" id="{1B5FBE72-F4CB-4155-A29A-F74359193795}"/>
              </a:ext>
            </a:extLst>
          </p:cNvPr>
          <p:cNvSpPr>
            <a:spLocks noGrp="1"/>
          </p:cNvSpPr>
          <p:nvPr>
            <p:ph type="body" sz="quarter" idx="12"/>
          </p:nvPr>
        </p:nvSpPr>
        <p:spPr/>
        <p:txBody>
          <a:bodyPr>
            <a:normAutofit/>
          </a:bodyPr>
          <a:lstStyle/>
          <a:p>
            <a:r>
              <a:rPr lang="en-US" dirty="0">
                <a:solidFill>
                  <a:schemeClr val="bg1"/>
                </a:solidFill>
              </a:rPr>
              <a:t>This is flipped – intercept moderation corresponds to uniform DIF.</a:t>
            </a:r>
          </a:p>
        </p:txBody>
      </p:sp>
      <p:sp>
        <p:nvSpPr>
          <p:cNvPr id="17" name="Text Placeholder 16">
            <a:extLst>
              <a:ext uri="{FF2B5EF4-FFF2-40B4-BE49-F238E27FC236}">
                <a16:creationId xmlns:a16="http://schemas.microsoft.com/office/drawing/2014/main" id="{504D8E31-675C-AC63-B376-95ECE4FA560E}"/>
              </a:ext>
            </a:extLst>
          </p:cNvPr>
          <p:cNvSpPr>
            <a:spLocks noGrp="1"/>
          </p:cNvSpPr>
          <p:nvPr>
            <p:ph type="body" sz="quarter" idx="18"/>
          </p:nvPr>
        </p:nvSpPr>
        <p:spPr>
          <a:xfrm>
            <a:off x="2072499" y="4356277"/>
            <a:ext cx="7342632" cy="667512"/>
          </a:xfrm>
        </p:spPr>
        <p:txBody>
          <a:bodyPr/>
          <a:lstStyle/>
          <a:p>
            <a:r>
              <a:rPr lang="en-US" dirty="0">
                <a:solidFill>
                  <a:schemeClr val="tx1"/>
                </a:solidFill>
              </a:rPr>
              <a:t>Intercept moderation is analogous to non-uniform DIF.</a:t>
            </a:r>
          </a:p>
        </p:txBody>
      </p:sp>
      <p:sp>
        <p:nvSpPr>
          <p:cNvPr id="9" name="Text Placeholder 8">
            <a:extLst>
              <a:ext uri="{FF2B5EF4-FFF2-40B4-BE49-F238E27FC236}">
                <a16:creationId xmlns:a16="http://schemas.microsoft.com/office/drawing/2014/main" id="{C397BC99-CC6E-D1F9-17F2-9D98EDBEC041}"/>
              </a:ext>
            </a:extLst>
          </p:cNvPr>
          <p:cNvSpPr>
            <a:spLocks noGrp="1"/>
          </p:cNvSpPr>
          <p:nvPr>
            <p:ph type="body" sz="quarter" idx="10"/>
          </p:nvPr>
        </p:nvSpPr>
        <p:spPr>
          <a:xfrm>
            <a:off x="2072499" y="2600993"/>
            <a:ext cx="7342632" cy="667512"/>
          </a:xfrm>
        </p:spPr>
        <p:txBody>
          <a:bodyPr>
            <a:normAutofit fontScale="92500"/>
          </a:bodyPr>
          <a:lstStyle/>
          <a:p>
            <a:r>
              <a:rPr lang="en-US" dirty="0">
                <a:solidFill>
                  <a:schemeClr val="tx1"/>
                </a:solidFill>
              </a:rPr>
              <a:t>Yes – intercept moderation represents a constant difference in the logit of a correct response for each unit change in the background variable.</a:t>
            </a:r>
          </a:p>
        </p:txBody>
      </p:sp>
      <p:sp>
        <p:nvSpPr>
          <p:cNvPr id="10" name="Text Placeholder 9">
            <a:extLst>
              <a:ext uri="{FF2B5EF4-FFF2-40B4-BE49-F238E27FC236}">
                <a16:creationId xmlns:a16="http://schemas.microsoft.com/office/drawing/2014/main" id="{7B60FB4C-2D47-4130-D3F9-7D7117828491}"/>
              </a:ext>
            </a:extLst>
          </p:cNvPr>
          <p:cNvSpPr>
            <a:spLocks noGrp="1"/>
          </p:cNvSpPr>
          <p:nvPr>
            <p:ph type="body" sz="quarter" idx="11"/>
          </p:nvPr>
        </p:nvSpPr>
        <p:spPr/>
        <p:txBody>
          <a:bodyPr>
            <a:normAutofit fontScale="70000" lnSpcReduction="20000"/>
          </a:bodyPr>
          <a:lstStyle/>
          <a:p>
            <a:r>
              <a:rPr lang="en-US" dirty="0">
                <a:solidFill>
                  <a:schemeClr val="bg1"/>
                </a:solidFill>
              </a:rPr>
              <a:t>Yes – slope moderation represents a difference in the steepness of the item response function as a function of the background variable, leading the item response function curve / item characteristic curves at different levels of the background variable to cross.</a:t>
            </a:r>
          </a:p>
        </p:txBody>
      </p:sp>
      <p:sp>
        <p:nvSpPr>
          <p:cNvPr id="16" name="Text Placeholder 15">
            <a:extLst>
              <a:ext uri="{FF2B5EF4-FFF2-40B4-BE49-F238E27FC236}">
                <a16:creationId xmlns:a16="http://schemas.microsoft.com/office/drawing/2014/main" id="{DDC03F9F-BDFE-B665-F3B2-6104A44048AC}"/>
              </a:ext>
            </a:extLst>
          </p:cNvPr>
          <p:cNvSpPr>
            <a:spLocks noGrp="1"/>
          </p:cNvSpPr>
          <p:nvPr>
            <p:ph type="body" sz="quarter" idx="17"/>
          </p:nvPr>
        </p:nvSpPr>
        <p:spPr>
          <a:xfrm>
            <a:off x="2072499" y="3536644"/>
            <a:ext cx="7342632" cy="667512"/>
          </a:xfrm>
        </p:spPr>
        <p:txBody>
          <a:bodyPr/>
          <a:lstStyle/>
          <a:p>
            <a:r>
              <a:rPr lang="en-US" dirty="0">
                <a:solidFill>
                  <a:schemeClr val="tx1"/>
                </a:solidFill>
              </a:rPr>
              <a:t>Slope moderation is analogous to non-uniform DIF.</a:t>
            </a:r>
          </a:p>
        </p:txBody>
      </p:sp>
      <p:sp>
        <p:nvSpPr>
          <p:cNvPr id="15" name="Text Placeholder 14">
            <a:extLst>
              <a:ext uri="{FF2B5EF4-FFF2-40B4-BE49-F238E27FC236}">
                <a16:creationId xmlns:a16="http://schemas.microsoft.com/office/drawing/2014/main" id="{0FBFB911-9A74-0532-B6E2-F570B3976947}"/>
              </a:ext>
            </a:extLst>
          </p:cNvPr>
          <p:cNvSpPr>
            <a:spLocks noGrp="1"/>
          </p:cNvSpPr>
          <p:nvPr>
            <p:ph type="body" sz="quarter" idx="16"/>
          </p:nvPr>
        </p:nvSpPr>
        <p:spPr>
          <a:xfrm>
            <a:off x="2072499" y="2608654"/>
            <a:ext cx="7342632" cy="667512"/>
          </a:xfrm>
        </p:spPr>
        <p:txBody>
          <a:bodyPr/>
          <a:lstStyle/>
          <a:p>
            <a:r>
              <a:rPr lang="en-US" dirty="0">
                <a:solidFill>
                  <a:schemeClr val="tx1"/>
                </a:solidFill>
              </a:rPr>
              <a:t>Intercept moderation is analogous to uniform DIF.</a:t>
            </a:r>
          </a:p>
        </p:txBody>
      </p:sp>
      <p:sp>
        <p:nvSpPr>
          <p:cNvPr id="13" name="Text Placeholder 12">
            <a:extLst>
              <a:ext uri="{FF2B5EF4-FFF2-40B4-BE49-F238E27FC236}">
                <a16:creationId xmlns:a16="http://schemas.microsoft.com/office/drawing/2014/main" id="{585C9A62-7C9B-5FA2-F1C7-A5E194C7A51B}"/>
              </a:ext>
            </a:extLst>
          </p:cNvPr>
          <p:cNvSpPr>
            <a:spLocks noGrp="1"/>
          </p:cNvSpPr>
          <p:nvPr>
            <p:ph type="body" sz="quarter" idx="14"/>
          </p:nvPr>
        </p:nvSpPr>
        <p:spPr/>
        <p:txBody>
          <a:bodyPr>
            <a:normAutofit lnSpcReduction="10000"/>
          </a:bodyPr>
          <a:lstStyle/>
          <a:p>
            <a:r>
              <a:rPr lang="en-US" sz="1800" dirty="0">
                <a:effectLst/>
              </a:rPr>
              <a:t>This plot shows an item with uniform and non-uniform DIF, to use traditional DIF terminology. In MNLFA terms, which of the following are true?</a:t>
            </a:r>
            <a:endParaRPr lang="en-US" dirty="0"/>
          </a:p>
        </p:txBody>
      </p:sp>
      <p:sp>
        <p:nvSpPr>
          <p:cNvPr id="42" name="Title 41">
            <a:extLst>
              <a:ext uri="{FF2B5EF4-FFF2-40B4-BE49-F238E27FC236}">
                <a16:creationId xmlns:a16="http://schemas.microsoft.com/office/drawing/2014/main" id="{1C8BDC04-8DE4-DACA-0E95-4B5B848167DD}"/>
              </a:ext>
            </a:extLst>
          </p:cNvPr>
          <p:cNvSpPr>
            <a:spLocks noGrp="1"/>
          </p:cNvSpPr>
          <p:nvPr>
            <p:ph type="title"/>
          </p:nvPr>
        </p:nvSpPr>
        <p:spPr/>
        <p:txBody>
          <a:bodyPr/>
          <a:lstStyle/>
          <a:p>
            <a:r>
              <a:rPr lang="en-US" dirty="0"/>
              <a:t>2</a:t>
            </a:r>
          </a:p>
        </p:txBody>
      </p:sp>
      <p:sp>
        <p:nvSpPr>
          <p:cNvPr id="21" name="A Button">
            <a:extLst>
              <a:ext uri="{FF2B5EF4-FFF2-40B4-BE49-F238E27FC236}">
                <a16:creationId xmlns:a16="http://schemas.microsoft.com/office/drawing/2014/main" id="{2D598F97-F653-E4DC-6AB7-8689C62324A8}"/>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509777BA-15BF-24F3-10C4-3B085261D3A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3" name="C Button">
            <a:extLst>
              <a:ext uri="{FF2B5EF4-FFF2-40B4-BE49-F238E27FC236}">
                <a16:creationId xmlns:a16="http://schemas.microsoft.com/office/drawing/2014/main" id="{3813A25A-89ED-25F3-AE56-29C10DB518D3}"/>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4" name="D Button">
            <a:extLst>
              <a:ext uri="{FF2B5EF4-FFF2-40B4-BE49-F238E27FC236}">
                <a16:creationId xmlns:a16="http://schemas.microsoft.com/office/drawing/2014/main" id="{52EE68C6-56D0-A76A-4CCD-6CEAC986A7C8}"/>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5" name="Cross 24">
            <a:extLst>
              <a:ext uri="{FF2B5EF4-FFF2-40B4-BE49-F238E27FC236}">
                <a16:creationId xmlns:a16="http://schemas.microsoft.com/office/drawing/2014/main" id="{D69A1CDD-98AD-9F23-5C3E-26C92EFA50B2}"/>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ross 25">
            <a:extLst>
              <a:ext uri="{FF2B5EF4-FFF2-40B4-BE49-F238E27FC236}">
                <a16:creationId xmlns:a16="http://schemas.microsoft.com/office/drawing/2014/main" id="{DB38175E-11CC-0BD0-BF51-4C3B75B4DF46}"/>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ross 26">
            <a:extLst>
              <a:ext uri="{FF2B5EF4-FFF2-40B4-BE49-F238E27FC236}">
                <a16:creationId xmlns:a16="http://schemas.microsoft.com/office/drawing/2014/main" id="{05730714-EB19-B8AA-433C-A5C3FF424FDA}"/>
              </a:ext>
            </a:extLst>
          </p:cNvPr>
          <p:cNvSpPr/>
          <p:nvPr/>
        </p:nvSpPr>
        <p:spPr>
          <a:xfrm rot="18947527">
            <a:off x="1424859" y="5280725"/>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6BF26453-1E2E-4B7E-BD6D-E6864F3559D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2D709F38-EB76-649C-E2E6-487B52834290}"/>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94147B2B-06BD-D6F4-FD9C-DF3E86242D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4" action="ppaction://hlinksldjump"/>
            <a:extLst>
              <a:ext uri="{FF2B5EF4-FFF2-40B4-BE49-F238E27FC236}">
                <a16:creationId xmlns:a16="http://schemas.microsoft.com/office/drawing/2014/main" id="{A4372754-060D-DD71-2903-914C74A245A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2" name="Next Question Arrow">
            <a:hlinkClick r:id="rId5" action="ppaction://hlinksldjump"/>
            <a:extLst>
              <a:ext uri="{FF2B5EF4-FFF2-40B4-BE49-F238E27FC236}">
                <a16:creationId xmlns:a16="http://schemas.microsoft.com/office/drawing/2014/main" id="{4787EFC7-A9ED-01A9-D847-8B56E1EC322A}"/>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pic>
        <p:nvPicPr>
          <p:cNvPr id="2" name="Picture 1" descr="A graph with different colored lines&#10;&#10;AI-generated content may be incorrect.">
            <a:extLst>
              <a:ext uri="{FF2B5EF4-FFF2-40B4-BE49-F238E27FC236}">
                <a16:creationId xmlns:a16="http://schemas.microsoft.com/office/drawing/2014/main" id="{9759F59A-478D-BC20-FC81-C82164FC10F2}"/>
              </a:ext>
            </a:extLst>
          </p:cNvPr>
          <p:cNvPicPr>
            <a:picLocks noChangeAspect="1"/>
          </p:cNvPicPr>
          <p:nvPr/>
        </p:nvPicPr>
        <p:blipFill>
          <a:blip r:embed="rId6"/>
          <a:stretch>
            <a:fillRect/>
          </a:stretch>
        </p:blipFill>
        <p:spPr>
          <a:xfrm>
            <a:off x="8353138" y="48387"/>
            <a:ext cx="3775924" cy="2651845"/>
          </a:xfrm>
          <a:prstGeom prst="rect">
            <a:avLst/>
          </a:prstGeom>
        </p:spPr>
      </p:pic>
    </p:spTree>
    <p:extLst>
      <p:ext uri="{BB962C8B-B14F-4D97-AF65-F5344CB8AC3E}">
        <p14:creationId xmlns:p14="http://schemas.microsoft.com/office/powerpoint/2010/main" val="389185328"/>
      </p:ext>
    </p:extLst>
  </p:cSld>
  <p:clrMapOvr>
    <a:masterClrMapping/>
  </p:clrMapOvr>
  <p:transition spd="slow" advClick="0">
    <p:push dir="u"/>
  </p:transition>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 restart="whenNotActive" fill="hold" evtFilter="cancelBubble" nodeType="interactiveSeq">
                <p:stCondLst>
                  <p:cond evt="onClick" delay="0">
                    <p:tgtEl>
                      <p:spTgt spid="23"/>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7">
                                            <p:txEl>
                                              <p:pRg st="0" end="0"/>
                                            </p:txEl>
                                          </p:spTgt>
                                        </p:tgtEl>
                                      </p:cBhvr>
                                    </p:animEffect>
                                    <p:set>
                                      <p:cBhvr>
                                        <p:cTn id="31" dur="1" fill="hold">
                                          <p:stCondLst>
                                            <p:cond delay="249"/>
                                          </p:stCondLst>
                                        </p:cTn>
                                        <p:tgtEl>
                                          <p:spTgt spid="17">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7">
                                            <p:bg/>
                                          </p:spTgt>
                                        </p:tgtEl>
                                      </p:cBhvr>
                                    </p:animEffect>
                                    <p:set>
                                      <p:cBhvr>
                                        <p:cTn id="34" dur="1" fill="hold">
                                          <p:stCondLst>
                                            <p:cond delay="249"/>
                                          </p:stCondLst>
                                        </p:cTn>
                                        <p:tgtEl>
                                          <p:spTgt spid="17">
                                            <p:bg/>
                                          </p:spTgt>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 restart="whenNotActive" fill="hold" evtFilter="cancelBubble" nodeType="interactiveSeq">
                <p:stCondLst>
                  <p:cond evt="onClick" delay="0">
                    <p:tgtEl>
                      <p:spTgt spid="24"/>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18">
                                            <p:txEl>
                                              <p:pRg st="0" end="0"/>
                                            </p:txEl>
                                          </p:spTgt>
                                        </p:tgtEl>
                                      </p:cBhvr>
                                    </p:animEffect>
                                    <p:set>
                                      <p:cBhvr>
                                        <p:cTn id="42" dur="1" fill="hold">
                                          <p:stCondLst>
                                            <p:cond delay="249"/>
                                          </p:stCondLst>
                                        </p:cTn>
                                        <p:tgtEl>
                                          <p:spTgt spid="18">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18">
                                            <p:bg/>
                                          </p:spTgt>
                                        </p:tgtEl>
                                      </p:cBhvr>
                                    </p:animEffect>
                                    <p:set>
                                      <p:cBhvr>
                                        <p:cTn id="45"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18" grpId="0" build="p" animBg="1"/>
      <p:bldP spid="17" grpId="0" build="p" animBg="1"/>
      <p:bldP spid="16" grpId="0" build="p" animBg="1"/>
      <p:bldP spid="15" grpId="0" build="p" animBg="1"/>
      <p:bldP spid="25" grpId="0" animBg="1"/>
      <p:bldP spid="26"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9D3C65C9-0467-2CC6-C6E0-B1BAD5433781}"/>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AAD79461-2A82-3513-4540-34FA9AEB9FBF}"/>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5A898F96-4D8D-7DF2-D53F-E91021723F7B}"/>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45434998-EB0D-A7D9-ED59-115AF15C3066}"/>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4" name="Text Placeholder 13">
            <a:extLst>
              <a:ext uri="{FF2B5EF4-FFF2-40B4-BE49-F238E27FC236}">
                <a16:creationId xmlns:a16="http://schemas.microsoft.com/office/drawing/2014/main" id="{9CED8E08-2973-203C-1C06-9A9C7FEC5333}"/>
              </a:ext>
            </a:extLst>
          </p:cNvPr>
          <p:cNvSpPr>
            <a:spLocks noGrp="1"/>
          </p:cNvSpPr>
          <p:nvPr>
            <p:ph type="body" sz="quarter" idx="12"/>
          </p:nvPr>
        </p:nvSpPr>
        <p:spPr/>
        <p:txBody>
          <a:bodyPr>
            <a:normAutofit fontScale="85000" lnSpcReduction="10000"/>
          </a:bodyPr>
          <a:lstStyle/>
          <a:p>
            <a:r>
              <a:rPr lang="en-US" dirty="0">
                <a:solidFill>
                  <a:schemeClr val="bg1"/>
                </a:solidFill>
              </a:rPr>
              <a:t>This does not accurately describe the term – the relation described here would imply that variance goes down as lang goes up, but the equation represents a relation in which lang is positively and log-linearly associated with θ variance. </a:t>
            </a:r>
          </a:p>
        </p:txBody>
      </p:sp>
      <p:sp>
        <p:nvSpPr>
          <p:cNvPr id="20" name="Text Placeholder 19">
            <a:extLst>
              <a:ext uri="{FF2B5EF4-FFF2-40B4-BE49-F238E27FC236}">
                <a16:creationId xmlns:a16="http://schemas.microsoft.com/office/drawing/2014/main" id="{9748C5BF-97B6-92E4-28E9-D51E3A4CFF32}"/>
              </a:ext>
            </a:extLst>
          </p:cNvPr>
          <p:cNvSpPr>
            <a:spLocks noGrp="1"/>
          </p:cNvSpPr>
          <p:nvPr>
            <p:ph type="body" sz="quarter" idx="18"/>
          </p:nvPr>
        </p:nvSpPr>
        <p:spPr>
          <a:xfrm>
            <a:off x="2077286" y="3513593"/>
            <a:ext cx="7342632" cy="667512"/>
          </a:xfrm>
        </p:spPr>
        <p:txBody>
          <a:bodyPr/>
          <a:lstStyle/>
          <a:p>
            <a:r>
              <a:rPr lang="en-US" dirty="0">
                <a:solidFill>
                  <a:schemeClr val="tx1"/>
                </a:solidFill>
              </a:rPr>
              <a:t>For each unit increase in lang, the variance of the θ distribution is multiplied by 0.5.</a:t>
            </a:r>
          </a:p>
        </p:txBody>
      </p:sp>
      <p:sp>
        <p:nvSpPr>
          <p:cNvPr id="12" name="Text Placeholder 11">
            <a:extLst>
              <a:ext uri="{FF2B5EF4-FFF2-40B4-BE49-F238E27FC236}">
                <a16:creationId xmlns:a16="http://schemas.microsoft.com/office/drawing/2014/main" id="{A6EF6B85-C08F-6FD5-2731-1F47BD8DFBD8}"/>
              </a:ext>
            </a:extLst>
          </p:cNvPr>
          <p:cNvSpPr>
            <a:spLocks noGrp="1"/>
          </p:cNvSpPr>
          <p:nvPr>
            <p:ph type="body" sz="quarter" idx="10"/>
          </p:nvPr>
        </p:nvSpPr>
        <p:spPr/>
        <p:txBody>
          <a:bodyPr>
            <a:normAutofit fontScale="70000" lnSpcReduction="20000"/>
          </a:bodyPr>
          <a:lstStyle/>
          <a:p>
            <a:r>
              <a:rPr lang="en-US" dirty="0">
                <a:solidFill>
                  <a:schemeClr val="tx1"/>
                </a:solidFill>
              </a:rPr>
              <a:t>This is correct – a one-unit increase in lang add 0.5 to the exponent in the term capturing the variance of θ. Because this number is positive, that means that variance increases with lang, but the relation is log-linear, not linear, to prevent negative variances. </a:t>
            </a:r>
          </a:p>
        </p:txBody>
      </p:sp>
      <p:sp>
        <p:nvSpPr>
          <p:cNvPr id="13" name="Text Placeholder 12">
            <a:extLst>
              <a:ext uri="{FF2B5EF4-FFF2-40B4-BE49-F238E27FC236}">
                <a16:creationId xmlns:a16="http://schemas.microsoft.com/office/drawing/2014/main" id="{6775A7CD-F8DE-2BC8-D2A1-71614FA66194}"/>
              </a:ext>
            </a:extLst>
          </p:cNvPr>
          <p:cNvSpPr>
            <a:spLocks noGrp="1"/>
          </p:cNvSpPr>
          <p:nvPr>
            <p:ph type="body" sz="quarter" idx="11"/>
          </p:nvPr>
        </p:nvSpPr>
        <p:spPr/>
        <p:txBody>
          <a:bodyPr>
            <a:normAutofit/>
          </a:bodyPr>
          <a:lstStyle/>
          <a:p>
            <a:r>
              <a:rPr lang="en-US" dirty="0">
                <a:solidFill>
                  <a:schemeClr val="bg1"/>
                </a:solidFill>
              </a:rPr>
              <a:t>This describes a linear relation, but the relation is log-linear.</a:t>
            </a:r>
          </a:p>
        </p:txBody>
      </p:sp>
      <p:sp>
        <p:nvSpPr>
          <p:cNvPr id="19" name="Text Placeholder 18">
            <a:extLst>
              <a:ext uri="{FF2B5EF4-FFF2-40B4-BE49-F238E27FC236}">
                <a16:creationId xmlns:a16="http://schemas.microsoft.com/office/drawing/2014/main" id="{D089B5A2-50C1-D2DA-BD30-E725A2D323ED}"/>
              </a:ext>
            </a:extLst>
          </p:cNvPr>
          <p:cNvSpPr>
            <a:spLocks noGrp="1"/>
          </p:cNvSpPr>
          <p:nvPr>
            <p:ph type="body" sz="quarter" idx="17"/>
          </p:nvPr>
        </p:nvSpPr>
        <p:spPr>
          <a:xfrm>
            <a:off x="2069067" y="2579050"/>
            <a:ext cx="7342632" cy="667512"/>
          </a:xfrm>
        </p:spPr>
        <p:txBody>
          <a:bodyPr/>
          <a:lstStyle/>
          <a:p>
            <a:r>
              <a:rPr lang="en-US" dirty="0">
                <a:solidFill>
                  <a:schemeClr val="tx1"/>
                </a:solidFill>
              </a:rPr>
              <a:t>For each unit increase in lang, the variance of the θ distribution increases by 0.5.</a:t>
            </a:r>
          </a:p>
        </p:txBody>
      </p:sp>
      <p:sp>
        <p:nvSpPr>
          <p:cNvPr id="18" name="Text Placeholder 17">
            <a:extLst>
              <a:ext uri="{FF2B5EF4-FFF2-40B4-BE49-F238E27FC236}">
                <a16:creationId xmlns:a16="http://schemas.microsoft.com/office/drawing/2014/main" id="{30BA2B27-CD10-BE6C-74BB-D08CA9AAA30D}"/>
              </a:ext>
            </a:extLst>
          </p:cNvPr>
          <p:cNvSpPr>
            <a:spLocks noGrp="1"/>
          </p:cNvSpPr>
          <p:nvPr>
            <p:ph type="body" sz="quarter" idx="16"/>
          </p:nvPr>
        </p:nvSpPr>
        <p:spPr>
          <a:xfrm>
            <a:off x="2069067" y="4403919"/>
            <a:ext cx="7342632" cy="667512"/>
          </a:xfrm>
        </p:spPr>
        <p:txBody>
          <a:bodyPr>
            <a:normAutofit/>
          </a:bodyPr>
          <a:lstStyle/>
          <a:p>
            <a:r>
              <a:rPr lang="en-US" dirty="0">
                <a:solidFill>
                  <a:schemeClr val="tx1"/>
                </a:solidFill>
              </a:rPr>
              <a:t>For each unit increase in lang, the logarithm of the variance of the θ distribution increases by 0.5.</a:t>
            </a:r>
          </a:p>
        </p:txBody>
      </p:sp>
      <mc:AlternateContent xmlns:mc="http://schemas.openxmlformats.org/markup-compatibility/2006">
        <mc:Choice xmlns:a14="http://schemas.microsoft.com/office/drawing/2010/main" Requires="a14">
          <p:sp>
            <p:nvSpPr>
              <p:cNvPr id="16" name="Text Placeholder 15">
                <a:extLst>
                  <a:ext uri="{FF2B5EF4-FFF2-40B4-BE49-F238E27FC236}">
                    <a16:creationId xmlns:a16="http://schemas.microsoft.com/office/drawing/2014/main" id="{95273187-F5CC-D567-6E28-5C9C6B3803A2}"/>
                  </a:ext>
                </a:extLst>
              </p:cNvPr>
              <p:cNvSpPr>
                <a:spLocks noGrp="1"/>
              </p:cNvSpPr>
              <p:nvPr>
                <p:ph type="body" sz="quarter" idx="14"/>
              </p:nvPr>
            </p:nvSpPr>
            <p:spPr/>
            <p:txBody>
              <a:bodyPr>
                <a:normAutofit fontScale="92500" lnSpcReduction="10000"/>
              </a:bodyPr>
              <a:lstStyle/>
              <a:p>
                <a:r>
                  <a:rPr lang="en-US" sz="1800" dirty="0">
                    <a:effectLst/>
                  </a:rPr>
                  <a:t>Consider the equation from section 3, slide 12: </a:t>
                </a:r>
                <a14:m>
                  <m:oMath xmlns:m="http://schemas.openxmlformats.org/officeDocument/2006/math">
                    <m:r>
                      <a:rPr lang="en-US" i="1" smtClean="0">
                        <a:solidFill>
                          <a:schemeClr val="bg1"/>
                        </a:solidFill>
                        <a:latin typeface="Cambria Math" panose="02040503050406030204" pitchFamily="18" charset="0"/>
                        <a:ea typeface="Cambria Math" panose="02040503050406030204" pitchFamily="18" charset="0"/>
                      </a:rPr>
                      <m:t>𝜃</m:t>
                    </m:r>
                    <m:r>
                      <a:rPr lang="en-US" b="0" i="1" smtClean="0">
                        <a:solidFill>
                          <a:schemeClr val="bg1"/>
                        </a:solidFill>
                        <a:latin typeface="Cambria Math" panose="02040503050406030204" pitchFamily="18" charset="0"/>
                        <a:ea typeface="Cambria Math" panose="02040503050406030204" pitchFamily="18" charset="0"/>
                      </a:rPr>
                      <m:t>~</m:t>
                    </m:r>
                    <m:r>
                      <a:rPr lang="en-US" b="0" i="1" smtClean="0">
                        <a:solidFill>
                          <a:schemeClr val="bg1"/>
                        </a:solidFill>
                        <a:latin typeface="Cambria Math" panose="02040503050406030204" pitchFamily="18" charset="0"/>
                        <a:ea typeface="Cambria Math" panose="02040503050406030204" pitchFamily="18" charset="0"/>
                      </a:rPr>
                      <m:t>𝑁</m:t>
                    </m:r>
                    <m:r>
                      <a:rPr lang="en-US" b="0" i="1" smtClean="0">
                        <a:solidFill>
                          <a:schemeClr val="bg1"/>
                        </a:solidFill>
                        <a:latin typeface="Cambria Math" panose="02040503050406030204" pitchFamily="18" charset="0"/>
                        <a:ea typeface="Cambria Math" panose="02040503050406030204" pitchFamily="18" charset="0"/>
                      </a:rPr>
                      <m:t>(0+</m:t>
                    </m:r>
                    <m:r>
                      <a:rPr lang="en-US" b="1" i="1" smtClean="0">
                        <a:solidFill>
                          <a:schemeClr val="bg1"/>
                        </a:solidFill>
                        <a:latin typeface="Cambria Math" panose="02040503050406030204" pitchFamily="18" charset="0"/>
                        <a:ea typeface="Cambria Math" panose="02040503050406030204" pitchFamily="18" charset="0"/>
                      </a:rPr>
                      <m:t>𝟎</m:t>
                    </m:r>
                    <m:r>
                      <a:rPr lang="en-US" b="1" i="1" smtClean="0">
                        <a:solidFill>
                          <a:schemeClr val="bg1"/>
                        </a:solidFill>
                        <a:latin typeface="Cambria Math" panose="02040503050406030204" pitchFamily="18" charset="0"/>
                        <a:ea typeface="Cambria Math" panose="02040503050406030204" pitchFamily="18" charset="0"/>
                      </a:rPr>
                      <m:t>.</m:t>
                    </m:r>
                    <m:r>
                      <a:rPr lang="en-US" b="1" i="1" smtClean="0">
                        <a:solidFill>
                          <a:schemeClr val="bg1"/>
                        </a:solidFill>
                        <a:latin typeface="Cambria Math" panose="02040503050406030204" pitchFamily="18" charset="0"/>
                        <a:ea typeface="Cambria Math" panose="02040503050406030204" pitchFamily="18" charset="0"/>
                      </a:rPr>
                      <m:t>𝟖</m:t>
                    </m:r>
                    <m:sSub>
                      <m:sSubPr>
                        <m:ctrlPr>
                          <a:rPr lang="en-US" b="1" i="1">
                            <a:solidFill>
                              <a:schemeClr val="bg1"/>
                            </a:solidFill>
                            <a:latin typeface="Cambria Math" panose="02040503050406030204" pitchFamily="18" charset="0"/>
                            <a:ea typeface="Cambria Math" panose="02040503050406030204" pitchFamily="18" charset="0"/>
                          </a:rPr>
                        </m:ctrlPr>
                      </m:sSubPr>
                      <m:e>
                        <m:r>
                          <a:rPr lang="en-US" b="1" i="1" smtClean="0">
                            <a:solidFill>
                              <a:schemeClr val="bg1"/>
                            </a:solidFill>
                            <a:latin typeface="Cambria Math" panose="02040503050406030204" pitchFamily="18" charset="0"/>
                            <a:ea typeface="Cambria Math" panose="02040503050406030204" pitchFamily="18" charset="0"/>
                          </a:rPr>
                          <m:t>𝒍𝒂𝒏𝒈</m:t>
                        </m:r>
                      </m:e>
                      <m:sub>
                        <m:r>
                          <a:rPr lang="en-US" b="1" i="1">
                            <a:solidFill>
                              <a:schemeClr val="bg1"/>
                            </a:solidFill>
                            <a:latin typeface="Cambria Math" panose="02040503050406030204" pitchFamily="18" charset="0"/>
                            <a:ea typeface="Cambria Math" panose="02040503050406030204" pitchFamily="18" charset="0"/>
                          </a:rPr>
                          <m:t>𝒊</m:t>
                        </m:r>
                      </m:sub>
                    </m:sSub>
                    <m:r>
                      <a:rPr lang="en-US" b="1" i="1">
                        <a:solidFill>
                          <a:schemeClr val="bg1"/>
                        </a:solidFill>
                        <a:latin typeface="Cambria Math" panose="02040503050406030204" pitchFamily="18" charset="0"/>
                        <a:ea typeface="Cambria Math" panose="02040503050406030204" pitchFamily="18" charset="0"/>
                      </a:rPr>
                      <m:t>+</m:t>
                    </m:r>
                    <m:r>
                      <a:rPr lang="en-US" b="1" i="1" smtClean="0">
                        <a:solidFill>
                          <a:schemeClr val="bg1"/>
                        </a:solidFill>
                        <a:latin typeface="Cambria Math" panose="02040503050406030204" pitchFamily="18" charset="0"/>
                        <a:ea typeface="Cambria Math" panose="02040503050406030204" pitchFamily="18" charset="0"/>
                      </a:rPr>
                      <m:t>𝟏</m:t>
                    </m:r>
                    <m:r>
                      <a:rPr lang="en-US" b="1" i="1" smtClean="0">
                        <a:solidFill>
                          <a:schemeClr val="bg1"/>
                        </a:solidFill>
                        <a:latin typeface="Cambria Math" panose="02040503050406030204" pitchFamily="18" charset="0"/>
                        <a:ea typeface="Cambria Math" panose="02040503050406030204" pitchFamily="18" charset="0"/>
                      </a:rPr>
                      <m:t>.</m:t>
                    </m:r>
                    <m:r>
                      <a:rPr lang="en-US" b="1" i="1" smtClean="0">
                        <a:solidFill>
                          <a:schemeClr val="bg1"/>
                        </a:solidFill>
                        <a:latin typeface="Cambria Math" panose="02040503050406030204" pitchFamily="18" charset="0"/>
                        <a:ea typeface="Cambria Math" panose="02040503050406030204" pitchFamily="18" charset="0"/>
                      </a:rPr>
                      <m:t>𝟐</m:t>
                    </m:r>
                    <m:sSub>
                      <m:sSubPr>
                        <m:ctrlPr>
                          <a:rPr lang="en-US" b="1" i="1">
                            <a:solidFill>
                              <a:schemeClr val="bg1"/>
                            </a:solidFill>
                            <a:latin typeface="Cambria Math" panose="02040503050406030204" pitchFamily="18" charset="0"/>
                            <a:ea typeface="Cambria Math" panose="02040503050406030204" pitchFamily="18" charset="0"/>
                          </a:rPr>
                        </m:ctrlPr>
                      </m:sSubPr>
                      <m:e>
                        <m:r>
                          <a:rPr lang="en-US" b="1" i="1" smtClean="0">
                            <a:solidFill>
                              <a:schemeClr val="bg1"/>
                            </a:solidFill>
                            <a:latin typeface="Cambria Math" panose="02040503050406030204" pitchFamily="18" charset="0"/>
                            <a:ea typeface="Cambria Math" panose="02040503050406030204" pitchFamily="18" charset="0"/>
                          </a:rPr>
                          <m:t>𝑭𝑹𝑳𝑷</m:t>
                        </m:r>
                      </m:e>
                      <m:sub>
                        <m:r>
                          <a:rPr lang="en-US" b="1" i="1">
                            <a:solidFill>
                              <a:schemeClr val="bg1"/>
                            </a:solidFill>
                            <a:latin typeface="Cambria Math" panose="02040503050406030204" pitchFamily="18" charset="0"/>
                            <a:ea typeface="Cambria Math" panose="02040503050406030204" pitchFamily="18" charset="0"/>
                          </a:rPr>
                          <m:t>𝒊</m:t>
                        </m:r>
                      </m:sub>
                    </m:sSub>
                    <m:r>
                      <a:rPr lang="en-US" b="0" i="1" smtClean="0">
                        <a:solidFill>
                          <a:schemeClr val="bg1"/>
                        </a:solidFill>
                        <a:latin typeface="Cambria Math" panose="02040503050406030204" pitchFamily="18" charset="0"/>
                        <a:ea typeface="Cambria Math" panose="02040503050406030204" pitchFamily="18" charset="0"/>
                      </a:rPr>
                      <m:t>,</m:t>
                    </m:r>
                    <m:sSup>
                      <m:sSupPr>
                        <m:ctrlPr>
                          <a:rPr lang="en-US" b="0" i="1" smtClean="0">
                            <a:solidFill>
                              <a:schemeClr val="bg1"/>
                            </a:solidFill>
                            <a:latin typeface="Cambria Math" panose="02040503050406030204" pitchFamily="18" charset="0"/>
                            <a:ea typeface="Cambria Math" panose="02040503050406030204" pitchFamily="18" charset="0"/>
                          </a:rPr>
                        </m:ctrlPr>
                      </m:sSupPr>
                      <m:e>
                        <m:r>
                          <a:rPr lang="en-US" b="0" i="1" smtClean="0">
                            <a:solidFill>
                              <a:schemeClr val="bg1"/>
                            </a:solidFill>
                            <a:latin typeface="Cambria Math" panose="02040503050406030204" pitchFamily="18" charset="0"/>
                            <a:ea typeface="Cambria Math" panose="02040503050406030204" pitchFamily="18" charset="0"/>
                          </a:rPr>
                          <m:t>𝜎</m:t>
                        </m:r>
                      </m:e>
                      <m:sup>
                        <m:r>
                          <a:rPr lang="en-US" b="0" i="1" smtClean="0">
                            <a:solidFill>
                              <a:schemeClr val="bg1"/>
                            </a:solidFill>
                            <a:latin typeface="Cambria Math" panose="02040503050406030204" pitchFamily="18" charset="0"/>
                            <a:ea typeface="Cambria Math" panose="02040503050406030204" pitchFamily="18" charset="0"/>
                          </a:rPr>
                          <m:t>2</m:t>
                        </m:r>
                      </m:sup>
                    </m:sSup>
                    <m:r>
                      <a:rPr lang="en-US" b="0" i="1" smtClean="0">
                        <a:solidFill>
                          <a:schemeClr val="bg1"/>
                        </a:solidFill>
                        <a:latin typeface="Cambria Math" panose="02040503050406030204" pitchFamily="18" charset="0"/>
                        <a:ea typeface="Cambria Math" panose="02040503050406030204" pitchFamily="18" charset="0"/>
                      </a:rPr>
                      <m:t>∗</m:t>
                    </m:r>
                    <m:sSup>
                      <m:sSupPr>
                        <m:ctrlPr>
                          <a:rPr lang="en-US" b="0" i="1" smtClean="0">
                            <a:solidFill>
                              <a:schemeClr val="bg1"/>
                            </a:solidFill>
                            <a:latin typeface="Cambria Math" panose="02040503050406030204" pitchFamily="18" charset="0"/>
                            <a:ea typeface="Cambria Math" panose="02040503050406030204" pitchFamily="18" charset="0"/>
                          </a:rPr>
                        </m:ctrlPr>
                      </m:sSupPr>
                      <m:e>
                        <m:r>
                          <a:rPr lang="en-US" b="0" i="1" smtClean="0">
                            <a:solidFill>
                              <a:schemeClr val="bg1"/>
                            </a:solidFill>
                            <a:latin typeface="Cambria Math" panose="02040503050406030204" pitchFamily="18" charset="0"/>
                            <a:ea typeface="Cambria Math" panose="02040503050406030204" pitchFamily="18" charset="0"/>
                          </a:rPr>
                          <m:t>𝑒</m:t>
                        </m:r>
                      </m:e>
                      <m:sup>
                        <m:r>
                          <a:rPr lang="en-US" b="0" i="1" smtClean="0">
                            <a:solidFill>
                              <a:schemeClr val="bg1"/>
                            </a:solidFill>
                            <a:latin typeface="Cambria Math" panose="02040503050406030204" pitchFamily="18" charset="0"/>
                            <a:ea typeface="Cambria Math" panose="02040503050406030204" pitchFamily="18" charset="0"/>
                          </a:rPr>
                          <m:t>0.5</m:t>
                        </m:r>
                        <m:sSub>
                          <m:sSubPr>
                            <m:ctrlPr>
                              <a:rPr lang="en-US" b="0" i="1" smtClean="0">
                                <a:solidFill>
                                  <a:schemeClr val="bg1"/>
                                </a:solidFill>
                                <a:latin typeface="Cambria Math" panose="02040503050406030204" pitchFamily="18" charset="0"/>
                                <a:ea typeface="Cambria Math" panose="02040503050406030204" pitchFamily="18" charset="0"/>
                              </a:rPr>
                            </m:ctrlPr>
                          </m:sSubPr>
                          <m:e>
                            <m:r>
                              <a:rPr lang="en-US" b="0" i="1" smtClean="0">
                                <a:solidFill>
                                  <a:schemeClr val="bg1"/>
                                </a:solidFill>
                                <a:latin typeface="Cambria Math" panose="02040503050406030204" pitchFamily="18" charset="0"/>
                                <a:ea typeface="Cambria Math" panose="02040503050406030204" pitchFamily="18" charset="0"/>
                              </a:rPr>
                              <m:t>𝑙𝑎𝑛𝑔</m:t>
                            </m:r>
                          </m:e>
                          <m:sub>
                            <m:r>
                              <a:rPr lang="en-US" b="0" i="1" smtClean="0">
                                <a:solidFill>
                                  <a:schemeClr val="bg1"/>
                                </a:solidFill>
                                <a:latin typeface="Cambria Math" panose="02040503050406030204" pitchFamily="18" charset="0"/>
                                <a:ea typeface="Cambria Math" panose="02040503050406030204" pitchFamily="18" charset="0"/>
                              </a:rPr>
                              <m:t>𝑖</m:t>
                            </m:r>
                          </m:sub>
                        </m:sSub>
                        <m:r>
                          <a:rPr lang="en-US" i="1">
                            <a:solidFill>
                              <a:schemeClr val="bg1"/>
                            </a:solidFill>
                            <a:latin typeface="Cambria Math" panose="02040503050406030204" pitchFamily="18" charset="0"/>
                            <a:ea typeface="Cambria Math" panose="02040503050406030204" pitchFamily="18" charset="0"/>
                          </a:rPr>
                          <m:t>+0</m:t>
                        </m:r>
                        <m:r>
                          <a:rPr lang="en-US" b="0" i="1" smtClean="0">
                            <a:solidFill>
                              <a:schemeClr val="bg1"/>
                            </a:solidFill>
                            <a:latin typeface="Cambria Math" panose="02040503050406030204" pitchFamily="18" charset="0"/>
                            <a:ea typeface="Cambria Math" panose="02040503050406030204" pitchFamily="18" charset="0"/>
                          </a:rPr>
                          <m:t>∗</m:t>
                        </m:r>
                        <m:sSub>
                          <m:sSubPr>
                            <m:ctrlPr>
                              <a:rPr lang="en-US" i="1">
                                <a:solidFill>
                                  <a:schemeClr val="bg1"/>
                                </a:solidFill>
                                <a:latin typeface="Cambria Math" panose="02040503050406030204" pitchFamily="18" charset="0"/>
                                <a:ea typeface="Cambria Math" panose="02040503050406030204" pitchFamily="18" charset="0"/>
                              </a:rPr>
                            </m:ctrlPr>
                          </m:sSubPr>
                          <m:e>
                            <m:r>
                              <a:rPr lang="en-US" b="0" i="1" smtClean="0">
                                <a:solidFill>
                                  <a:schemeClr val="bg1"/>
                                </a:solidFill>
                                <a:latin typeface="Cambria Math" panose="02040503050406030204" pitchFamily="18" charset="0"/>
                                <a:ea typeface="Cambria Math" panose="02040503050406030204" pitchFamily="18" charset="0"/>
                              </a:rPr>
                              <m:t>𝐹𝑅𝐿𝑃</m:t>
                            </m:r>
                          </m:e>
                          <m:sub>
                            <m:r>
                              <a:rPr lang="en-US" i="1">
                                <a:solidFill>
                                  <a:schemeClr val="bg1"/>
                                </a:solidFill>
                                <a:latin typeface="Cambria Math" panose="02040503050406030204" pitchFamily="18" charset="0"/>
                                <a:ea typeface="Cambria Math" panose="02040503050406030204" pitchFamily="18" charset="0"/>
                              </a:rPr>
                              <m:t>𝑖</m:t>
                            </m:r>
                          </m:sub>
                        </m:sSub>
                      </m:sup>
                    </m:sSup>
                    <m:r>
                      <a:rPr lang="en-US" b="0" i="1" smtClean="0">
                        <a:solidFill>
                          <a:schemeClr val="bg1"/>
                        </a:solidFill>
                        <a:latin typeface="Cambria Math" panose="02040503050406030204" pitchFamily="18" charset="0"/>
                        <a:ea typeface="Cambria Math" panose="02040503050406030204" pitchFamily="18" charset="0"/>
                      </a:rPr>
                      <m:t>)</m:t>
                    </m:r>
                  </m:oMath>
                </a14:m>
                <a:r>
                  <a:rPr lang="en-US" dirty="0"/>
                  <a:t>. Interpret the variance term of the equation.</a:t>
                </a:r>
              </a:p>
            </p:txBody>
          </p:sp>
        </mc:Choice>
        <mc:Fallback>
          <p:sp>
            <p:nvSpPr>
              <p:cNvPr id="16" name="Text Placeholder 15">
                <a:extLst>
                  <a:ext uri="{FF2B5EF4-FFF2-40B4-BE49-F238E27FC236}">
                    <a16:creationId xmlns:a16="http://schemas.microsoft.com/office/drawing/2014/main" id="{95273187-F5CC-D567-6E28-5C9C6B3803A2}"/>
                  </a:ext>
                </a:extLst>
              </p:cNvPr>
              <p:cNvSpPr>
                <a:spLocks noGrp="1" noRot="1" noChangeAspect="1" noMove="1" noResize="1" noEditPoints="1" noAdjustHandles="1" noChangeArrowheads="1" noChangeShapeType="1" noTextEdit="1"/>
              </p:cNvSpPr>
              <p:nvPr>
                <p:ph type="body" sz="quarter" idx="14"/>
              </p:nvPr>
            </p:nvSpPr>
            <p:spPr>
              <a:blipFill>
                <a:blip r:embed="rId2"/>
                <a:stretch>
                  <a:fillRect t="-8661" r="-356" b="-3937"/>
                </a:stretch>
              </a:blipFill>
            </p:spPr>
            <p:txBody>
              <a:bodyPr/>
              <a:lstStyle/>
              <a:p>
                <a:r>
                  <a:rPr lang="en-US">
                    <a:noFill/>
                  </a:rPr>
                  <a:t> </a:t>
                </a:r>
              </a:p>
            </p:txBody>
          </p:sp>
        </mc:Fallback>
      </mc:AlternateContent>
      <p:sp>
        <p:nvSpPr>
          <p:cNvPr id="57" name="Title 56">
            <a:extLst>
              <a:ext uri="{FF2B5EF4-FFF2-40B4-BE49-F238E27FC236}">
                <a16:creationId xmlns:a16="http://schemas.microsoft.com/office/drawing/2014/main" id="{DBBF2F44-1794-64EF-0708-E42301095F09}"/>
              </a:ext>
            </a:extLst>
          </p:cNvPr>
          <p:cNvSpPr>
            <a:spLocks noGrp="1"/>
          </p:cNvSpPr>
          <p:nvPr>
            <p:ph type="title"/>
          </p:nvPr>
        </p:nvSpPr>
        <p:spPr/>
        <p:txBody>
          <a:bodyPr/>
          <a:lstStyle/>
          <a:p>
            <a:r>
              <a:rPr lang="en-US" dirty="0"/>
              <a:t>3</a:t>
            </a:r>
          </a:p>
        </p:txBody>
      </p:sp>
      <p:sp>
        <p:nvSpPr>
          <p:cNvPr id="26" name="A Button">
            <a:extLst>
              <a:ext uri="{FF2B5EF4-FFF2-40B4-BE49-F238E27FC236}">
                <a16:creationId xmlns:a16="http://schemas.microsoft.com/office/drawing/2014/main" id="{2D765732-EF41-6D16-22AE-0FFE28C1876A}"/>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A5EC7756-0D01-0D1D-E900-F415D0D76E38}"/>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0F4D0643-B26F-F941-C6A3-490C3B8C1D0B}"/>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30" name="Cross 29">
            <a:extLst>
              <a:ext uri="{FF2B5EF4-FFF2-40B4-BE49-F238E27FC236}">
                <a16:creationId xmlns:a16="http://schemas.microsoft.com/office/drawing/2014/main" id="{14A5921F-10FE-EF54-6098-B95D24A84417}"/>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E9011992-BBD3-FE36-C753-4CA46B0C6A34}"/>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0BB13D0F-1508-F93A-F535-55BAD7DBD6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855C91AF-01D0-AC3E-5518-6A7294251E2B}"/>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81FE9FFE-2812-2A1E-2AD6-CB239A4E5847}"/>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5" action="ppaction://hlinksldjump"/>
            <a:extLst>
              <a:ext uri="{FF2B5EF4-FFF2-40B4-BE49-F238E27FC236}">
                <a16:creationId xmlns:a16="http://schemas.microsoft.com/office/drawing/2014/main" id="{DE8CA52C-425F-BF73-07F1-8DA1AAA4F721}"/>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6" action="ppaction://hlinksldjump"/>
            <a:extLst>
              <a:ext uri="{FF2B5EF4-FFF2-40B4-BE49-F238E27FC236}">
                <a16:creationId xmlns:a16="http://schemas.microsoft.com/office/drawing/2014/main" id="{5390BB8A-8BB2-0B40-1467-6CDF0E4405A9}"/>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97671421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20" grpId="0" build="p" animBg="1"/>
      <p:bldP spid="19" grpId="0" build="p" animBg="1"/>
      <p:bldP spid="18" grpId="0" build="p" animBg="1"/>
      <p:bldP spid="30"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B900E67-5951-3598-27D8-0A5A1966907F}"/>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C326E90F-18FE-F956-5C56-560577DB8CB7}"/>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026F878D-5FE5-6ED4-FE24-7AD8DFECE1BC}"/>
              </a:ext>
            </a:extLst>
          </p:cNvPr>
          <p:cNvSpPr>
            <a:spLocks noGrp="1"/>
          </p:cNvSpPr>
          <p:nvPr>
            <p:ph type="body" sz="quarter" idx="10"/>
          </p:nvPr>
        </p:nvSpPr>
        <p:spPr/>
        <p:txBody>
          <a:bodyPr>
            <a:normAutofit fontScale="85000" lnSpcReduction="10000"/>
          </a:bodyPr>
          <a:lstStyle/>
          <a:p>
            <a:r>
              <a:rPr lang="en-US" dirty="0">
                <a:solidFill>
                  <a:schemeClr val="tx1"/>
                </a:solidFill>
              </a:rPr>
              <a:t>This is correct. The specifics differ by regularization approach, but neither frequentist (e.g., LASSO) nor Bayesian (e.g., spike-and-slab) priors require a prior anchor items. See </a:t>
            </a:r>
            <a:r>
              <a:rPr lang="en-US" dirty="0" err="1">
                <a:solidFill>
                  <a:schemeClr val="tx1"/>
                </a:solidFill>
              </a:rPr>
              <a:t>Belzak</a:t>
            </a:r>
            <a:r>
              <a:rPr lang="en-US" dirty="0">
                <a:solidFill>
                  <a:schemeClr val="tx1"/>
                </a:solidFill>
              </a:rPr>
              <a:t> and Bauer (2020) and Chen et al. (2022).</a:t>
            </a:r>
          </a:p>
        </p:txBody>
      </p:sp>
      <p:sp>
        <p:nvSpPr>
          <p:cNvPr id="15" name="Text Placeholder 14">
            <a:extLst>
              <a:ext uri="{FF2B5EF4-FFF2-40B4-BE49-F238E27FC236}">
                <a16:creationId xmlns:a16="http://schemas.microsoft.com/office/drawing/2014/main" id="{0FD6963F-2BCB-7745-D959-E230D1169488}"/>
              </a:ext>
            </a:extLst>
          </p:cNvPr>
          <p:cNvSpPr>
            <a:spLocks noGrp="1"/>
          </p:cNvSpPr>
          <p:nvPr>
            <p:ph type="body" sz="quarter" idx="13"/>
          </p:nvPr>
        </p:nvSpPr>
        <p:spPr/>
        <p:txBody>
          <a:bodyPr/>
          <a:lstStyle/>
          <a:p>
            <a:r>
              <a:rPr lang="en-US" dirty="0">
                <a:solidFill>
                  <a:schemeClr val="bg1"/>
                </a:solidFill>
              </a:rPr>
              <a:t>This is true if using a regularizing prior (e.g., spike-and-slab), but false if uninformative priors are used (see, e.g., Enders et al., 2024). </a:t>
            </a:r>
          </a:p>
        </p:txBody>
      </p:sp>
      <p:sp>
        <p:nvSpPr>
          <p:cNvPr id="21" name="Text Placeholder 20">
            <a:extLst>
              <a:ext uri="{FF2B5EF4-FFF2-40B4-BE49-F238E27FC236}">
                <a16:creationId xmlns:a16="http://schemas.microsoft.com/office/drawing/2014/main" id="{AD9CAFE7-46CC-1130-7A52-CC5CCB9A58EC}"/>
              </a:ext>
            </a:extLst>
          </p:cNvPr>
          <p:cNvSpPr>
            <a:spLocks noGrp="1"/>
          </p:cNvSpPr>
          <p:nvPr>
            <p:ph type="body" sz="quarter" idx="19"/>
          </p:nvPr>
        </p:nvSpPr>
        <p:spPr>
          <a:xfrm>
            <a:off x="2074778" y="5285227"/>
            <a:ext cx="7342632" cy="667512"/>
          </a:xfrm>
        </p:spPr>
        <p:txBody>
          <a:bodyPr>
            <a:normAutofit/>
          </a:bodyPr>
          <a:lstStyle/>
          <a:p>
            <a:r>
              <a:rPr lang="en-US" dirty="0">
                <a:solidFill>
                  <a:schemeClr val="tx1"/>
                </a:solidFill>
              </a:rPr>
              <a:t>Regularized estimation procedures do not require specifying anchor items a priori.</a:t>
            </a:r>
          </a:p>
        </p:txBody>
      </p:sp>
      <p:sp>
        <p:nvSpPr>
          <p:cNvPr id="14" name="Text Placeholder 13">
            <a:extLst>
              <a:ext uri="{FF2B5EF4-FFF2-40B4-BE49-F238E27FC236}">
                <a16:creationId xmlns:a16="http://schemas.microsoft.com/office/drawing/2014/main" id="{2B1D0E11-FCE4-8028-0C1F-FEA31ABC7B03}"/>
              </a:ext>
            </a:extLst>
          </p:cNvPr>
          <p:cNvSpPr>
            <a:spLocks noGrp="1"/>
          </p:cNvSpPr>
          <p:nvPr>
            <p:ph type="body" sz="quarter" idx="12"/>
          </p:nvPr>
        </p:nvSpPr>
        <p:spPr/>
        <p:txBody>
          <a:bodyPr>
            <a:normAutofit fontScale="92500" lnSpcReduction="20000"/>
          </a:bodyPr>
          <a:lstStyle/>
          <a:p>
            <a:r>
              <a:rPr lang="en-US" dirty="0">
                <a:solidFill>
                  <a:schemeClr val="bg1"/>
                </a:solidFill>
              </a:rPr>
              <a:t>Maximum likelihood estimation (non-regularized/traditional) does require at least one a priori anchor item to be specified for each background variable.</a:t>
            </a:r>
          </a:p>
        </p:txBody>
      </p:sp>
      <p:sp>
        <p:nvSpPr>
          <p:cNvPr id="20" name="Text Placeholder 19">
            <a:extLst>
              <a:ext uri="{FF2B5EF4-FFF2-40B4-BE49-F238E27FC236}">
                <a16:creationId xmlns:a16="http://schemas.microsoft.com/office/drawing/2014/main" id="{B9447DB0-DB05-4E93-08F7-ED5D19BDD9F3}"/>
              </a:ext>
            </a:extLst>
          </p:cNvPr>
          <p:cNvSpPr>
            <a:spLocks noGrp="1"/>
          </p:cNvSpPr>
          <p:nvPr>
            <p:ph type="body" sz="quarter" idx="18"/>
          </p:nvPr>
        </p:nvSpPr>
        <p:spPr>
          <a:xfrm>
            <a:off x="2074778" y="3522189"/>
            <a:ext cx="7342632" cy="667512"/>
          </a:xfrm>
        </p:spPr>
        <p:txBody>
          <a:bodyPr/>
          <a:lstStyle/>
          <a:p>
            <a:r>
              <a:rPr lang="en-US" dirty="0">
                <a:solidFill>
                  <a:schemeClr val="tx1"/>
                </a:solidFill>
              </a:rPr>
              <a:t>Maximum likelihood estimation does not require a prior anchor items.</a:t>
            </a:r>
          </a:p>
        </p:txBody>
      </p:sp>
      <p:sp>
        <p:nvSpPr>
          <p:cNvPr id="13" name="Text Placeholder 12">
            <a:extLst>
              <a:ext uri="{FF2B5EF4-FFF2-40B4-BE49-F238E27FC236}">
                <a16:creationId xmlns:a16="http://schemas.microsoft.com/office/drawing/2014/main" id="{F0A996E2-A1A1-52CA-0048-2811DAFFD4E9}"/>
              </a:ext>
            </a:extLst>
          </p:cNvPr>
          <p:cNvSpPr>
            <a:spLocks noGrp="1"/>
          </p:cNvSpPr>
          <p:nvPr>
            <p:ph type="body" sz="quarter" idx="11"/>
          </p:nvPr>
        </p:nvSpPr>
        <p:spPr/>
        <p:txBody>
          <a:bodyPr>
            <a:normAutofit fontScale="70000" lnSpcReduction="20000"/>
          </a:bodyPr>
          <a:lstStyle/>
          <a:p>
            <a:r>
              <a:rPr lang="en-US" dirty="0">
                <a:solidFill>
                  <a:schemeClr val="bg1"/>
                </a:solidFill>
              </a:rPr>
              <a:t>This is not true – for the model to be identified, at least one item must be DIF-free for each background variable (assuming impact is estimated). Frequentist regularization does, however, “pseudo-identify” the model, meaning that estimation can begin without specifying the anchor item ahead of time.</a:t>
            </a:r>
          </a:p>
        </p:txBody>
      </p:sp>
      <p:sp>
        <p:nvSpPr>
          <p:cNvPr id="19" name="Text Placeholder 18">
            <a:extLst>
              <a:ext uri="{FF2B5EF4-FFF2-40B4-BE49-F238E27FC236}">
                <a16:creationId xmlns:a16="http://schemas.microsoft.com/office/drawing/2014/main" id="{C147DCB3-95A2-D86F-C184-E06E783A3E33}"/>
              </a:ext>
            </a:extLst>
          </p:cNvPr>
          <p:cNvSpPr>
            <a:spLocks noGrp="1"/>
          </p:cNvSpPr>
          <p:nvPr>
            <p:ph type="body" sz="quarter" idx="17"/>
          </p:nvPr>
        </p:nvSpPr>
        <p:spPr>
          <a:xfrm>
            <a:off x="2069720" y="2577212"/>
            <a:ext cx="7342632" cy="667512"/>
          </a:xfrm>
        </p:spPr>
        <p:txBody>
          <a:bodyPr/>
          <a:lstStyle/>
          <a:p>
            <a:r>
              <a:rPr lang="en-US" dirty="0">
                <a:solidFill>
                  <a:schemeClr val="tx1"/>
                </a:solidFill>
              </a:rPr>
              <a:t>LASSO regularized estimation procedures can produce impact estimates while capturing DIF on all items.</a:t>
            </a:r>
          </a:p>
        </p:txBody>
      </p:sp>
      <p:sp>
        <p:nvSpPr>
          <p:cNvPr id="18" name="Text Placeholder 17">
            <a:extLst>
              <a:ext uri="{FF2B5EF4-FFF2-40B4-BE49-F238E27FC236}">
                <a16:creationId xmlns:a16="http://schemas.microsoft.com/office/drawing/2014/main" id="{5EDEAEE0-1128-F164-6BE1-621683489BB5}"/>
              </a:ext>
            </a:extLst>
          </p:cNvPr>
          <p:cNvSpPr>
            <a:spLocks noGrp="1"/>
          </p:cNvSpPr>
          <p:nvPr>
            <p:ph type="body" sz="quarter" idx="16"/>
          </p:nvPr>
        </p:nvSpPr>
        <p:spPr>
          <a:xfrm>
            <a:off x="2074778" y="4385296"/>
            <a:ext cx="7342632" cy="667512"/>
          </a:xfrm>
        </p:spPr>
        <p:txBody>
          <a:bodyPr/>
          <a:lstStyle/>
          <a:p>
            <a:r>
              <a:rPr lang="en-US" dirty="0">
                <a:solidFill>
                  <a:schemeClr val="tx1"/>
                </a:solidFill>
              </a:rPr>
              <a:t>Bayesian estimation via Markov Chain Monte Carlo does not require a prior anchor items.</a:t>
            </a:r>
          </a:p>
        </p:txBody>
      </p:sp>
      <p:sp>
        <p:nvSpPr>
          <p:cNvPr id="16" name="Text Placeholder 15">
            <a:extLst>
              <a:ext uri="{FF2B5EF4-FFF2-40B4-BE49-F238E27FC236}">
                <a16:creationId xmlns:a16="http://schemas.microsoft.com/office/drawing/2014/main" id="{3888ADAD-A6A5-3B7B-87C2-B43753CE06E7}"/>
              </a:ext>
            </a:extLst>
          </p:cNvPr>
          <p:cNvSpPr>
            <a:spLocks noGrp="1"/>
          </p:cNvSpPr>
          <p:nvPr>
            <p:ph type="body" sz="quarter" idx="14"/>
          </p:nvPr>
        </p:nvSpPr>
        <p:spPr/>
        <p:txBody>
          <a:bodyPr>
            <a:normAutofit/>
          </a:bodyPr>
          <a:lstStyle/>
          <a:p>
            <a:r>
              <a:rPr lang="en-US" dirty="0"/>
              <a:t>Which of the following statements about MNLFA estimation is true?</a:t>
            </a:r>
          </a:p>
        </p:txBody>
      </p:sp>
      <p:sp>
        <p:nvSpPr>
          <p:cNvPr id="45" name="Title 44">
            <a:extLst>
              <a:ext uri="{FF2B5EF4-FFF2-40B4-BE49-F238E27FC236}">
                <a16:creationId xmlns:a16="http://schemas.microsoft.com/office/drawing/2014/main" id="{03B0322C-9593-EB7D-9D2C-DE45EE837A63}"/>
              </a:ext>
            </a:extLst>
          </p:cNvPr>
          <p:cNvSpPr>
            <a:spLocks noGrp="1"/>
          </p:cNvSpPr>
          <p:nvPr>
            <p:ph type="title"/>
          </p:nvPr>
        </p:nvSpPr>
        <p:spPr/>
        <p:txBody>
          <a:bodyPr/>
          <a:lstStyle/>
          <a:p>
            <a:r>
              <a:rPr lang="en-US" dirty="0"/>
              <a:t>4</a:t>
            </a:r>
          </a:p>
        </p:txBody>
      </p:sp>
      <p:sp>
        <p:nvSpPr>
          <p:cNvPr id="24" name="A Button">
            <a:extLst>
              <a:ext uri="{FF2B5EF4-FFF2-40B4-BE49-F238E27FC236}">
                <a16:creationId xmlns:a16="http://schemas.microsoft.com/office/drawing/2014/main" id="{E41A33D0-821F-74A8-6E0B-5E40527A396D}"/>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00D8AF33-8E71-0580-7C0C-05A3BBC8A5C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BA60AD2C-471C-2D73-DB37-0C25915E3825}"/>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5D20D47E-5405-4826-C269-BCD2F6F205DE}"/>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A83947C5-E5FF-7A78-03F7-F9BD15782070}"/>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BE2A28C4-AD3C-50D2-5F39-979ED7F5A774}"/>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991E5F63-D5DE-3DEB-FD22-58C630C71C50}"/>
              </a:ext>
            </a:extLst>
          </p:cNvPr>
          <p:cNvSpPr/>
          <p:nvPr/>
        </p:nvSpPr>
        <p:spPr>
          <a:xfrm rot="18947527">
            <a:off x="1412548" y="264342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FC7EFB7F-E096-8FE8-65A5-D3DFFA7E35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2046" y="5304147"/>
            <a:ext cx="598518" cy="598518"/>
          </a:xfrm>
          <a:prstGeom prst="rect">
            <a:avLst/>
          </a:prstGeom>
        </p:spPr>
      </p:pic>
      <p:sp>
        <p:nvSpPr>
          <p:cNvPr id="32" name="Partial Circle 31">
            <a:extLst>
              <a:ext uri="{FF2B5EF4-FFF2-40B4-BE49-F238E27FC236}">
                <a16:creationId xmlns:a16="http://schemas.microsoft.com/office/drawing/2014/main" id="{F62A2A99-E28C-D969-E56F-3B745367E54D}"/>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7324209E-162B-C953-911C-2D65990CCD7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18A4E251-606D-ADE8-6427-9AEEB7D760D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5" action="ppaction://hlinksldjump"/>
            <a:extLst>
              <a:ext uri="{FF2B5EF4-FFF2-40B4-BE49-F238E27FC236}">
                <a16:creationId xmlns:a16="http://schemas.microsoft.com/office/drawing/2014/main" id="{3ADEEF38-A04C-D2A3-6F6D-86CD35D18362}"/>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236367798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lgn="ctr">
              <a:buNone/>
            </a:pP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548</TotalTime>
  <Words>884</Words>
  <Application>Microsoft Office PowerPoint</Application>
  <PresentationFormat>Widescreen</PresentationFormat>
  <Paragraphs>74</Paragraphs>
  <Slides>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Cambria Math</vt:lpstr>
      <vt:lpstr>Open Sans</vt:lpstr>
      <vt:lpstr>Open Sans SemiBold</vt:lpstr>
      <vt:lpstr>Times New Roman</vt:lpstr>
      <vt:lpstr>Office Theme</vt:lpstr>
      <vt:lpstr>1_Office Theme</vt:lpstr>
      <vt:lpstr>Section 3: MNLFA Estimation and Interpretation</vt:lpstr>
      <vt:lpstr>1</vt:lpstr>
      <vt:lpstr>2</vt:lpstr>
      <vt:lpstr>3</vt:lpstr>
      <vt:lpstr>4</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Stella Kim</cp:lastModifiedBy>
  <cp:revision>6</cp:revision>
  <dcterms:created xsi:type="dcterms:W3CDTF">2022-01-08T11:29:31Z</dcterms:created>
  <dcterms:modified xsi:type="dcterms:W3CDTF">2025-03-24T23:10:04Z</dcterms:modified>
</cp:coreProperties>
</file>